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3000" y="7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35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04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00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67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11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10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77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43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263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94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90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F8D2-1CDC-4C2F-84D7-01122585D85E}" type="datetimeFigureOut">
              <a:rPr lang="it-IT" smtClean="0"/>
              <a:pPr/>
              <a:t>05/08/2021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5E31E-32AB-4CC5-BA85-DE7549E646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238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244"/>
          <a:stretch/>
        </p:blipFill>
        <p:spPr>
          <a:xfrm>
            <a:off x="809033" y="10518206"/>
            <a:ext cx="7224127" cy="2283394"/>
          </a:xfrm>
          <a:prstGeom prst="rect">
            <a:avLst/>
          </a:prstGeom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-577148" y="2103190"/>
            <a:ext cx="5985164" cy="4638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CasellaDiTesto 10"/>
          <p:cNvSpPr txBox="1"/>
          <p:nvPr/>
        </p:nvSpPr>
        <p:spPr>
          <a:xfrm>
            <a:off x="7521977" y="11368856"/>
            <a:ext cx="1966501" cy="317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61" b="1" dirty="0" smtClean="0">
                <a:solidFill>
                  <a:srgbClr val="1B9958"/>
                </a:solidFill>
                <a:latin typeface="Candara" panose="020E0502030303020204" pitchFamily="34" charset="0"/>
              </a:rPr>
              <a:t>Spazio Giovani Ferrara</a:t>
            </a:r>
            <a:endParaRPr lang="it-IT" sz="1461" b="1" dirty="0">
              <a:solidFill>
                <a:srgbClr val="1B9958"/>
              </a:solidFill>
              <a:latin typeface="Candara" panose="020E0502030303020204" pitchFamily="34" charset="0"/>
            </a:endParaRPr>
          </a:p>
        </p:txBody>
      </p:sp>
      <p:sp>
        <p:nvSpPr>
          <p:cNvPr id="13" name="Rettangolo 9"/>
          <p:cNvSpPr>
            <a:spLocks noChangeArrowheads="1"/>
          </p:cNvSpPr>
          <p:nvPr/>
        </p:nvSpPr>
        <p:spPr bwMode="auto">
          <a:xfrm>
            <a:off x="5080781" y="10828092"/>
            <a:ext cx="4407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it-IT" altLang="it-IT" sz="1200" dirty="0">
                <a:latin typeface="Candara" panose="020E0502030303020204" pitchFamily="34" charset="0"/>
              </a:rPr>
              <a:t>Per visionare sedi, orari, numeri </a:t>
            </a:r>
            <a:r>
              <a:rPr lang="it-IT" altLang="it-IT" sz="1200" dirty="0" smtClean="0">
                <a:latin typeface="Candara" panose="020E0502030303020204" pitchFamily="34" charset="0"/>
              </a:rPr>
              <a:t> di </a:t>
            </a:r>
            <a:r>
              <a:rPr lang="it-IT" altLang="it-IT" sz="1200" dirty="0">
                <a:latin typeface="Candara" panose="020E0502030303020204" pitchFamily="34" charset="0"/>
              </a:rPr>
              <a:t>telefono e figure professionali scansiona il QR code o digita </a:t>
            </a:r>
            <a:r>
              <a:rPr lang="it-IT" altLang="it-IT" sz="1200" dirty="0" smtClean="0">
                <a:latin typeface="Candara" panose="020E0502030303020204" pitchFamily="34" charset="0"/>
              </a:rPr>
              <a:t>sul motore di ricerca:</a:t>
            </a:r>
            <a:endParaRPr lang="it-IT" altLang="it-IT" sz="1200" dirty="0">
              <a:latin typeface="Candara" panose="020E0502030303020204" pitchFamily="34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4572000" y="1306045"/>
            <a:ext cx="4916478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55934">
              <a:defRPr/>
            </a:pPr>
            <a:r>
              <a:rPr lang="it-IT" altLang="it-IT" sz="2200" b="1" i="1" dirty="0">
                <a:solidFill>
                  <a:srgbClr val="1D4999"/>
                </a:solidFill>
                <a:latin typeface="Candara" panose="020E0502030303020204" pitchFamily="34" charset="0"/>
              </a:rPr>
              <a:t>LO SAI CHE …</a:t>
            </a:r>
          </a:p>
          <a:p>
            <a:pPr algn="ctr"/>
            <a:r>
              <a:rPr lang="it-IT" sz="1200" b="1" i="1" dirty="0" smtClean="0">
                <a:solidFill>
                  <a:srgbClr val="2E5D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</a:p>
          <a:p>
            <a:pPr algn="ctr"/>
            <a:r>
              <a:rPr lang="it-IT" sz="2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L’ACCESSO </a:t>
            </a:r>
            <a:r>
              <a:rPr lang="it-IT" sz="2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E’ </a:t>
            </a:r>
            <a:r>
              <a:rPr lang="it-IT" sz="2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GRATUITO</a:t>
            </a:r>
            <a:r>
              <a:rPr lang="it-IT" dirty="0" smtClean="0">
                <a:solidFill>
                  <a:srgbClr val="00B050"/>
                </a:solidFill>
                <a:latin typeface="Candara" panose="020E0502030303020204" pitchFamily="34" charset="0"/>
              </a:rPr>
              <a:t>  </a:t>
            </a:r>
          </a:p>
          <a:p>
            <a:r>
              <a:rPr lang="it-IT" altLang="it-IT" sz="2000" dirty="0" smtClean="0">
                <a:latin typeface="Candara" panose="020E0502030303020204" pitchFamily="34" charset="0"/>
              </a:rPr>
              <a:t>                  Libero e su appuntamento</a:t>
            </a:r>
            <a:endParaRPr lang="it-IT" altLang="it-IT" dirty="0" smtClean="0">
              <a:latin typeface="Candara" panose="020E0502030303020204" pitchFamily="34" charset="0"/>
            </a:endParaRPr>
          </a:p>
          <a:p>
            <a:pPr algn="ctr">
              <a:spcBef>
                <a:spcPts val="550"/>
              </a:spcBef>
            </a:pPr>
            <a:r>
              <a:rPr lang="it-IT" altLang="it-IT" sz="2000" dirty="0" smtClean="0">
                <a:latin typeface="Candara" panose="020E0502030303020204" pitchFamily="34" charset="0"/>
              </a:rPr>
              <a:t>Rispettiamo la tua </a:t>
            </a:r>
            <a:r>
              <a:rPr lang="it-IT" altLang="it-IT" sz="2400" b="1" dirty="0" smtClean="0">
                <a:solidFill>
                  <a:srgbClr val="1B9958"/>
                </a:solidFill>
                <a:latin typeface="Candara" panose="020E0502030303020204" pitchFamily="34" charset="0"/>
              </a:rPr>
              <a:t>privacy</a:t>
            </a:r>
            <a:endParaRPr lang="it-IT" altLang="it-IT" sz="2000" dirty="0" smtClean="0">
              <a:latin typeface="Candara" panose="020E0502030303020204" pitchFamily="34" charset="0"/>
            </a:endParaRPr>
          </a:p>
          <a:p>
            <a:pPr algn="ctr">
              <a:spcBef>
                <a:spcPts val="550"/>
              </a:spcBef>
            </a:pPr>
            <a:r>
              <a:rPr lang="it-IT" altLang="it-IT" sz="1400" dirty="0" smtClean="0">
                <a:latin typeface="Candara" panose="020E0502030303020204" pitchFamily="34" charset="0"/>
              </a:rPr>
              <a:t> </a:t>
            </a:r>
            <a:r>
              <a:rPr lang="it-IT" altLang="it-IT" sz="2000" dirty="0" smtClean="0">
                <a:latin typeface="Candara" panose="020E0502030303020204" pitchFamily="34" charset="0"/>
              </a:rPr>
              <a:t/>
            </a:r>
            <a:br>
              <a:rPr lang="it-IT" altLang="it-IT" sz="2000" dirty="0" smtClean="0">
                <a:latin typeface="Candara" panose="020E0502030303020204" pitchFamily="34" charset="0"/>
              </a:rPr>
            </a:br>
            <a:r>
              <a:rPr lang="it-IT" altLang="it-IT" sz="2000" dirty="0" smtClean="0">
                <a:latin typeface="Candara" panose="020E0502030303020204" pitchFamily="34" charset="0"/>
              </a:rPr>
              <a:t>I </a:t>
            </a:r>
            <a:r>
              <a:rPr lang="it-IT" altLang="it-IT" sz="2400" b="1" dirty="0" smtClean="0">
                <a:solidFill>
                  <a:srgbClr val="1B9958"/>
                </a:solidFill>
                <a:latin typeface="Candara" panose="020E0502030303020204" pitchFamily="34" charset="0"/>
              </a:rPr>
              <a:t>metodi contraccettivi</a:t>
            </a:r>
            <a:br>
              <a:rPr lang="it-IT" altLang="it-IT" sz="2400" b="1" dirty="0" smtClean="0">
                <a:solidFill>
                  <a:srgbClr val="1B9958"/>
                </a:solidFill>
                <a:latin typeface="Candara" panose="020E0502030303020204" pitchFamily="34" charset="0"/>
              </a:rPr>
            </a:br>
            <a:r>
              <a:rPr lang="it-IT" altLang="it-IT" sz="2400" i="1" dirty="0" smtClean="0">
                <a:solidFill>
                  <a:srgbClr val="1B99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sono gratuiti</a:t>
            </a:r>
          </a:p>
          <a:p>
            <a:pPr algn="ctr">
              <a:spcBef>
                <a:spcPts val="550"/>
              </a:spcBef>
            </a:pPr>
            <a:r>
              <a:rPr lang="it-IT" altLang="it-IT" sz="2000" dirty="0" smtClean="0">
                <a:latin typeface="Candara" panose="020E0502030303020204" pitchFamily="34" charset="0"/>
              </a:rPr>
              <a:t>per i giovani residenti in Emilia-Romagna.</a:t>
            </a:r>
            <a:endParaRPr lang="it-IT" altLang="it-IT" sz="2000" dirty="0">
              <a:latin typeface="Candara" panose="020E0502030303020204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4738255" y="4927627"/>
            <a:ext cx="479696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55934">
              <a:defRPr/>
            </a:pPr>
            <a:r>
              <a:rPr lang="it-IT" sz="2200" b="1" i="1" dirty="0" smtClean="0">
                <a:solidFill>
                  <a:srgbClr val="1D4999"/>
                </a:solidFill>
                <a:latin typeface="Candara" panose="020E0502030303020204" pitchFamily="34" charset="0"/>
              </a:rPr>
              <a:t>COSA </a:t>
            </a:r>
            <a:r>
              <a:rPr lang="it-IT" sz="2200" b="1" i="1" dirty="0">
                <a:solidFill>
                  <a:srgbClr val="1D4999"/>
                </a:solidFill>
                <a:latin typeface="Candara" panose="020E0502030303020204" pitchFamily="34" charset="0"/>
              </a:rPr>
              <a:t>FA …</a:t>
            </a:r>
          </a:p>
          <a:p>
            <a:pPr defTabSz="755934">
              <a:defRPr/>
            </a:pPr>
            <a:r>
              <a:rPr lang="it-IT" sz="900" b="1" i="1" u="sng" dirty="0" smtClean="0">
                <a:solidFill>
                  <a:srgbClr val="1D4999"/>
                </a:solidFill>
                <a:latin typeface="Candara" panose="020E0502030303020204" pitchFamily="34" charset="0"/>
              </a:rPr>
              <a:t> </a:t>
            </a:r>
            <a:endParaRPr lang="it-IT" sz="900" b="1" i="1" u="sng" dirty="0">
              <a:solidFill>
                <a:srgbClr val="1D4999"/>
              </a:solidFill>
              <a:latin typeface="Candara" panose="020E0502030303020204" pitchFamily="34" charset="0"/>
            </a:endParaRPr>
          </a:p>
          <a:p>
            <a:pPr marL="188984" indent="-188984" defTabSz="755934">
              <a:buClr>
                <a:srgbClr val="1B9958"/>
              </a:buClr>
              <a:buSzPct val="130000"/>
              <a:buFont typeface="Candara" panose="020E0502030303020204" pitchFamily="34" charset="0"/>
              <a:buChar char="•"/>
              <a:defRPr/>
            </a:pPr>
            <a:r>
              <a:rPr lang="it-IT" sz="2000" dirty="0" smtClean="0">
                <a:latin typeface="Candara" panose="020E0502030303020204" pitchFamily="34" charset="0"/>
              </a:rPr>
              <a:t>Offre </a:t>
            </a:r>
            <a:r>
              <a:rPr lang="it-IT" sz="2000" dirty="0">
                <a:latin typeface="Candara" panose="020E0502030303020204" pitchFamily="34" charset="0"/>
              </a:rPr>
              <a:t>sostegno su problemi di relazione con se stessi, </a:t>
            </a:r>
            <a:r>
              <a:rPr lang="it-IT" sz="2000" dirty="0" smtClean="0">
                <a:latin typeface="Candara" panose="020E0502030303020204" pitchFamily="34" charset="0"/>
              </a:rPr>
              <a:t>amici, partner, familiari</a:t>
            </a:r>
          </a:p>
          <a:p>
            <a:pPr defTabSz="755934">
              <a:buClr>
                <a:srgbClr val="1B9958"/>
              </a:buClr>
              <a:buSzPct val="130000"/>
              <a:defRPr/>
            </a:pPr>
            <a:r>
              <a:rPr lang="it-IT" sz="900" dirty="0">
                <a:latin typeface="Candara" panose="020E0502030303020204" pitchFamily="34" charset="0"/>
              </a:rPr>
              <a:t> </a:t>
            </a:r>
            <a:endParaRPr lang="it-IT" sz="900" dirty="0" smtClean="0">
              <a:latin typeface="Candara" panose="020E0502030303020204" pitchFamily="34" charset="0"/>
            </a:endParaRPr>
          </a:p>
          <a:p>
            <a:pPr marL="188984" indent="-188984" defTabSz="755934">
              <a:buClr>
                <a:srgbClr val="1B9958"/>
              </a:buClr>
              <a:buSzPct val="130000"/>
              <a:buFont typeface="Candara" panose="020E0502030303020204" pitchFamily="34" charset="0"/>
              <a:buChar char="•"/>
              <a:defRPr/>
            </a:pPr>
            <a:r>
              <a:rPr lang="it-IT" sz="2000" dirty="0" smtClean="0">
                <a:latin typeface="Candara" panose="020E0502030303020204" pitchFamily="34" charset="0"/>
              </a:rPr>
              <a:t>Accoglie e risponde a curiosità </a:t>
            </a:r>
            <a:r>
              <a:rPr lang="it-IT" sz="2000" dirty="0">
                <a:latin typeface="Candara" panose="020E0502030303020204" pitchFamily="34" charset="0"/>
              </a:rPr>
              <a:t>e preoccupazioni relative alla </a:t>
            </a:r>
            <a:r>
              <a:rPr lang="it-IT" sz="2000" dirty="0" smtClean="0">
                <a:latin typeface="Candara" panose="020E0502030303020204" pitchFamily="34" charset="0"/>
              </a:rPr>
              <a:t>sessualità</a:t>
            </a:r>
          </a:p>
          <a:p>
            <a:pPr defTabSz="755934">
              <a:buClr>
                <a:srgbClr val="1B9958"/>
              </a:buClr>
              <a:buSzPct val="130000"/>
              <a:defRPr/>
            </a:pPr>
            <a:r>
              <a:rPr lang="it-IT" sz="900" dirty="0">
                <a:latin typeface="Candara" panose="020E0502030303020204" pitchFamily="34" charset="0"/>
              </a:rPr>
              <a:t> </a:t>
            </a:r>
          </a:p>
          <a:p>
            <a:pPr marL="188984" indent="-188984" defTabSz="755934">
              <a:buClr>
                <a:srgbClr val="1B9958"/>
              </a:buClr>
              <a:buSzPct val="130000"/>
              <a:buFont typeface="Candara" panose="020E0502030303020204" pitchFamily="34" charset="0"/>
              <a:buChar char="•"/>
              <a:defRPr/>
            </a:pPr>
            <a:r>
              <a:rPr lang="it-IT" sz="2000" dirty="0" smtClean="0">
                <a:latin typeface="Candara" panose="020E0502030303020204" pitchFamily="34" charset="0"/>
              </a:rPr>
              <a:t>Fornisce consulenza su </a:t>
            </a:r>
            <a:r>
              <a:rPr lang="it-IT" sz="2000" dirty="0">
                <a:latin typeface="Candara" panose="020E0502030303020204" pitchFamily="34" charset="0"/>
              </a:rPr>
              <a:t>metodi </a:t>
            </a:r>
            <a:r>
              <a:rPr lang="it-IT" sz="2000" dirty="0" smtClean="0">
                <a:latin typeface="Candara" panose="020E0502030303020204" pitchFamily="34" charset="0"/>
              </a:rPr>
              <a:t>contraccettivi</a:t>
            </a:r>
          </a:p>
          <a:p>
            <a:pPr defTabSz="755934">
              <a:buClr>
                <a:srgbClr val="1B9958"/>
              </a:buClr>
              <a:buSzPct val="130000"/>
              <a:defRPr/>
            </a:pPr>
            <a:r>
              <a:rPr lang="it-IT" sz="900" dirty="0" smtClean="0">
                <a:latin typeface="Candara" panose="020E0502030303020204" pitchFamily="34" charset="0"/>
              </a:rPr>
              <a:t>  </a:t>
            </a:r>
            <a:endParaRPr lang="it-IT" sz="900" dirty="0">
              <a:latin typeface="Candara" panose="020E0502030303020204" pitchFamily="34" charset="0"/>
            </a:endParaRPr>
          </a:p>
          <a:p>
            <a:pPr marL="188984" indent="-188984" defTabSz="755934">
              <a:buClr>
                <a:srgbClr val="1B9958"/>
              </a:buClr>
              <a:buSzPct val="130000"/>
              <a:buFont typeface="Candara" panose="020E0502030303020204" pitchFamily="34" charset="0"/>
              <a:buChar char="•"/>
              <a:defRPr/>
            </a:pPr>
            <a:r>
              <a:rPr lang="it-IT" sz="2000" dirty="0" smtClean="0">
                <a:latin typeface="Candara" panose="020E0502030303020204" pitchFamily="34" charset="0"/>
              </a:rPr>
              <a:t>Previene e cura le </a:t>
            </a:r>
            <a:r>
              <a:rPr lang="it-IT" sz="2000" dirty="0">
                <a:latin typeface="Candara" panose="020E0502030303020204" pitchFamily="34" charset="0"/>
              </a:rPr>
              <a:t>malattie sessualmente </a:t>
            </a:r>
            <a:r>
              <a:rPr lang="it-IT" sz="2000" dirty="0" smtClean="0">
                <a:latin typeface="Candara" panose="020E0502030303020204" pitchFamily="34" charset="0"/>
              </a:rPr>
              <a:t>trasmissibili</a:t>
            </a:r>
            <a:endParaRPr lang="it-IT" sz="2000" dirty="0">
              <a:latin typeface="Candara" panose="020E050203030302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430" y="8571674"/>
            <a:ext cx="1981966" cy="1981966"/>
          </a:xfrm>
          <a:prstGeom prst="rect">
            <a:avLst/>
          </a:prstGeom>
        </p:spPr>
      </p:pic>
      <p:sp>
        <p:nvSpPr>
          <p:cNvPr id="18" name="Rettangolo arrotondato 17"/>
          <p:cNvSpPr/>
          <p:nvPr/>
        </p:nvSpPr>
        <p:spPr>
          <a:xfrm>
            <a:off x="-66004" y="6843015"/>
            <a:ext cx="4950556" cy="2701925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548"/>
              </a:spcBef>
              <a:spcAft>
                <a:spcPts val="548"/>
              </a:spcAft>
              <a:defRPr/>
            </a:pPr>
            <a:r>
              <a:rPr lang="it-IT" sz="3200" b="1" i="1" dirty="0" smtClean="0">
                <a:solidFill>
                  <a:srgbClr val="1B9958"/>
                </a:solidFill>
                <a:latin typeface="Candara" panose="020E0502030303020204" pitchFamily="34" charset="0"/>
              </a:rPr>
              <a:t>Spazio Giovani</a:t>
            </a:r>
            <a:br>
              <a:rPr lang="it-IT" sz="3200" b="1" i="1" dirty="0" smtClean="0">
                <a:solidFill>
                  <a:srgbClr val="1B9958"/>
                </a:solidFill>
                <a:latin typeface="Candara" panose="020E0502030303020204" pitchFamily="34" charset="0"/>
              </a:rPr>
            </a:br>
            <a:r>
              <a:rPr lang="it-IT" sz="2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è </a:t>
            </a: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</a:rPr>
              <a:t>un servizio dell’Azienda USL di Ferrara.</a:t>
            </a:r>
          </a:p>
          <a:p>
            <a:pPr algn="ctr" eaLnBrk="1" fontAlgn="auto" hangingPunct="1">
              <a:spcBef>
                <a:spcPts val="548"/>
              </a:spcBef>
              <a:spcAft>
                <a:spcPts val="548"/>
              </a:spcAft>
              <a:defRPr/>
            </a:pP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</a:rPr>
              <a:t>P</a:t>
            </a:r>
            <a:r>
              <a:rPr lang="it-IT" sz="2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unto </a:t>
            </a: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</a:rPr>
              <a:t>di </a:t>
            </a:r>
            <a:r>
              <a:rPr lang="it-IT" sz="2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ascolto per ragazze </a:t>
            </a: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</a:rPr>
              <a:t>e </a:t>
            </a:r>
            <a:r>
              <a:rPr lang="it-IT" sz="2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ragazzi </a:t>
            </a:r>
            <a:r>
              <a:rPr lang="it-IT" dirty="0">
                <a:solidFill>
                  <a:schemeClr val="tx1"/>
                </a:solidFill>
                <a:latin typeface="Candara" panose="020E0502030303020204" pitchFamily="34" charset="0"/>
              </a:rPr>
              <a:t/>
            </a:r>
            <a:br>
              <a:rPr lang="it-IT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sz="2400" b="1" i="1" dirty="0">
                <a:solidFill>
                  <a:srgbClr val="1B9958"/>
                </a:solidFill>
                <a:latin typeface="Candara" panose="020E0502030303020204" pitchFamily="34" charset="0"/>
              </a:rPr>
              <a:t>dai 14 ai 19 anni</a:t>
            </a:r>
            <a:r>
              <a:rPr lang="it-IT" dirty="0" smtClean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  <a:endParaRPr lang="it-IT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9" name="Rettangolo 7"/>
          <p:cNvSpPr>
            <a:spLocks noChangeArrowheads="1"/>
          </p:cNvSpPr>
          <p:nvPr/>
        </p:nvSpPr>
        <p:spPr bwMode="auto">
          <a:xfrm>
            <a:off x="378936" y="9414036"/>
            <a:ext cx="4042161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it-IT" altLang="it-IT" sz="2200" b="1" i="1" dirty="0">
                <a:solidFill>
                  <a:srgbClr val="1D4999"/>
                </a:solidFill>
                <a:latin typeface="Candara" panose="020E0502030303020204" pitchFamily="34" charset="0"/>
              </a:rPr>
              <a:t>CHI </a:t>
            </a:r>
            <a:r>
              <a:rPr lang="it-IT" altLang="it-IT" sz="2200" b="1" i="1" dirty="0" smtClean="0">
                <a:solidFill>
                  <a:srgbClr val="1D4999"/>
                </a:solidFill>
                <a:latin typeface="Candara" panose="020E0502030303020204" pitchFamily="34" charset="0"/>
              </a:rPr>
              <a:t>TROVI …</a:t>
            </a:r>
            <a:r>
              <a:rPr lang="it-IT" altLang="it-IT" sz="2200" b="1" i="1" u="sng" dirty="0" smtClean="0">
                <a:solidFill>
                  <a:srgbClr val="1D4999"/>
                </a:solidFill>
                <a:latin typeface="Candara" panose="020E0502030303020204" pitchFamily="34" charset="0"/>
              </a:rPr>
              <a:t/>
            </a:r>
            <a:br>
              <a:rPr lang="it-IT" altLang="it-IT" sz="2200" b="1" i="1" u="sng" dirty="0" smtClean="0">
                <a:solidFill>
                  <a:srgbClr val="1D4999"/>
                </a:solidFill>
                <a:latin typeface="Candara" panose="020E0502030303020204" pitchFamily="34" charset="0"/>
              </a:rPr>
            </a:br>
            <a:r>
              <a:rPr lang="it-IT" altLang="it-IT" sz="1200" b="1" i="1" u="sng" dirty="0" smtClean="0">
                <a:solidFill>
                  <a:srgbClr val="2E5DA7"/>
                </a:solidFill>
                <a:latin typeface="Candara" panose="020E0502030303020204" pitchFamily="34" charset="0"/>
              </a:rPr>
              <a:t>  </a:t>
            </a:r>
            <a:r>
              <a:rPr lang="it-IT" altLang="it-IT" sz="1600" b="1" i="1" dirty="0">
                <a:solidFill>
                  <a:srgbClr val="2E5DA7"/>
                </a:solidFill>
                <a:latin typeface="Candara" panose="020E0502030303020204" pitchFamily="34" charset="0"/>
              </a:rPr>
              <a:t/>
            </a:r>
            <a:br>
              <a:rPr lang="it-IT" altLang="it-IT" sz="1600" b="1" i="1" dirty="0">
                <a:solidFill>
                  <a:srgbClr val="2E5DA7"/>
                </a:solidFill>
                <a:latin typeface="Candara" panose="020E0502030303020204" pitchFamily="34" charset="0"/>
              </a:rPr>
            </a:br>
            <a:r>
              <a:rPr lang="it-IT" altLang="it-IT" sz="2000" dirty="0">
                <a:latin typeface="Candara" panose="020E0502030303020204" pitchFamily="34" charset="0"/>
              </a:rPr>
              <a:t>Ginecologo/a</a:t>
            </a:r>
          </a:p>
          <a:p>
            <a:pPr algn="ctr" eaLnBrk="1" hangingPunct="1">
              <a:spcBef>
                <a:spcPts val="363"/>
              </a:spcBef>
            </a:pPr>
            <a:r>
              <a:rPr lang="it-IT" altLang="it-IT" sz="2000" dirty="0">
                <a:latin typeface="Candara" panose="020E0502030303020204" pitchFamily="34" charset="0"/>
              </a:rPr>
              <a:t>Ostetrica</a:t>
            </a:r>
          </a:p>
          <a:p>
            <a:pPr algn="ctr" eaLnBrk="1" hangingPunct="1">
              <a:spcBef>
                <a:spcPts val="363"/>
              </a:spcBef>
            </a:pPr>
            <a:r>
              <a:rPr lang="it-IT" altLang="it-IT" sz="2000" dirty="0">
                <a:latin typeface="Candara" panose="020E0502030303020204" pitchFamily="34" charset="0"/>
              </a:rPr>
              <a:t>Psicologo/a </a:t>
            </a:r>
          </a:p>
        </p:txBody>
      </p:sp>
      <p:pic>
        <p:nvPicPr>
          <p:cNvPr id="25" name="Segnaposto contenuto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63" t="2695" r="6384"/>
          <a:stretch/>
        </p:blipFill>
        <p:spPr>
          <a:xfrm>
            <a:off x="976727" y="3025834"/>
            <a:ext cx="2714123" cy="2731325"/>
          </a:xfrm>
          <a:prstGeom prst="ellipse">
            <a:avLst/>
          </a:prstGeom>
          <a:ln>
            <a:noFill/>
          </a:ln>
          <a:effectLst>
            <a:softEdge rad="165100"/>
          </a:effectLst>
        </p:spPr>
      </p:pic>
      <p:pic>
        <p:nvPicPr>
          <p:cNvPr id="14" name="Immagin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491750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797" y="336885"/>
            <a:ext cx="3638077" cy="43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4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94</Words>
  <Application>Microsoft Office PowerPoint</Application>
  <PresentationFormat>Formato A3 (297x420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D.C.P.</cp:lastModifiedBy>
  <cp:revision>41</cp:revision>
  <dcterms:created xsi:type="dcterms:W3CDTF">2020-10-13T11:02:46Z</dcterms:created>
  <dcterms:modified xsi:type="dcterms:W3CDTF">2021-08-05T11:57:33Z</dcterms:modified>
</cp:coreProperties>
</file>