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contenuto 2"/>
          <p:cNvSpPr>
            <a:spLocks noGrp="1"/>
          </p:cNvSpPr>
          <p:nvPr>
            <p:ph idx="1"/>
          </p:nvPr>
        </p:nvSpPr>
        <p:spPr>
          <a:xfrm>
            <a:off x="0" y="15827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altLang="it-IT" sz="5400" b="1" dirty="0" smtClean="0">
                <a:solidFill>
                  <a:srgbClr val="002060"/>
                </a:solidFill>
              </a:rPr>
              <a:t>Trend dei consumi antibiotici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altLang="it-IT" sz="5400" b="1" dirty="0" smtClean="0">
                <a:solidFill>
                  <a:srgbClr val="002060"/>
                </a:solidFill>
              </a:rPr>
              <a:t> ed orientamenti prescrittivi nel territorio provinciale</a:t>
            </a:r>
            <a:endParaRPr lang="it-IT" altLang="it-IT" sz="5400" b="1" dirty="0" smtClean="0">
              <a:solidFill>
                <a:srgbClr val="002060"/>
              </a:solidFill>
            </a:endParaRPr>
          </a:p>
        </p:txBody>
      </p:sp>
      <p:sp>
        <p:nvSpPr>
          <p:cNvPr id="2051" name="CasellaDiTesto 3"/>
          <p:cNvSpPr txBox="1">
            <a:spLocks noChangeArrowheads="1"/>
          </p:cNvSpPr>
          <p:nvPr/>
        </p:nvSpPr>
        <p:spPr bwMode="auto">
          <a:xfrm>
            <a:off x="8996363" y="5734050"/>
            <a:ext cx="28575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</a:rPr>
              <a:t>DR.SSA FRANCESCA GENTILI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</a:rPr>
              <a:t>FARMACISTA DIRIGENTE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002060"/>
                </a:solidFill>
              </a:rPr>
              <a:t>AUSL FE</a:t>
            </a:r>
          </a:p>
        </p:txBody>
      </p:sp>
      <p:pic>
        <p:nvPicPr>
          <p:cNvPr id="2052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1125"/>
            <a:ext cx="40830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225425"/>
            <a:ext cx="24717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932363"/>
            <a:ext cx="1685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61" y="211015"/>
            <a:ext cx="10124284" cy="63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18" y="182881"/>
            <a:ext cx="10042624" cy="64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09" y="267286"/>
            <a:ext cx="10047668" cy="63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36" y="239151"/>
            <a:ext cx="9946750" cy="63726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65896" y="258845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- 10.9%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00800" y="2618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- 18%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05710" y="342548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+ 70.4%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34798" y="340789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+ 32.2%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C00000"/>
                </a:solidFill>
              </a:rPr>
              <a:t>Scost</a:t>
            </a:r>
            <a:r>
              <a:rPr lang="it-IT" dirty="0" smtClean="0">
                <a:solidFill>
                  <a:srgbClr val="C00000"/>
                </a:solidFill>
              </a:rPr>
              <a:t>.%FE Vs RER convenzionata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N° DDD *10.000 </a:t>
            </a:r>
            <a:r>
              <a:rPr lang="it-IT" dirty="0" err="1" smtClean="0">
                <a:solidFill>
                  <a:srgbClr val="C00000"/>
                </a:solidFill>
              </a:rPr>
              <a:t>ab.pesati</a:t>
            </a:r>
            <a:r>
              <a:rPr lang="it-IT" dirty="0" smtClean="0">
                <a:solidFill>
                  <a:srgbClr val="C00000"/>
                </a:solidFill>
              </a:rPr>
              <a:t>/die (10mesi2016)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69284" y="2745322"/>
            <a:ext cx="7690641" cy="2923958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it-IT" sz="3600" b="1" dirty="0" err="1" smtClean="0">
                <a:solidFill>
                  <a:srgbClr val="C00000"/>
                </a:solidFill>
              </a:rPr>
              <a:t>Antib</a:t>
            </a:r>
            <a:r>
              <a:rPr lang="it-IT" sz="3600" b="1" dirty="0" smtClean="0">
                <a:solidFill>
                  <a:srgbClr val="C00000"/>
                </a:solidFill>
              </a:rPr>
              <a:t>. CHINOLONICI  + 16.02%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FOSFOMICINA  + 20.26%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RIFAMPICINA  + 17.44%</a:t>
            </a:r>
          </a:p>
          <a:p>
            <a:r>
              <a:rPr lang="it-IT" sz="3600" b="1" dirty="0" smtClean="0">
                <a:solidFill>
                  <a:srgbClr val="C00000"/>
                </a:solidFill>
              </a:rPr>
              <a:t>LIMECICLINA  + 46.33% 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3463925" y="1012825"/>
            <a:ext cx="54784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7200" b="1" dirty="0" smtClean="0"/>
              <a:t>GRAZIE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7200" b="1" dirty="0" smtClean="0"/>
              <a:t>PER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7200" b="1" dirty="0" smtClean="0"/>
              <a:t>L’ATTENZIONE</a:t>
            </a:r>
          </a:p>
        </p:txBody>
      </p:sp>
      <p:pic>
        <p:nvPicPr>
          <p:cNvPr id="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45453"/>
            <a:ext cx="2463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4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386366"/>
            <a:ext cx="10492865" cy="61298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55018" y="4740813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- 9,7%</a:t>
            </a:r>
            <a:endParaRPr lang="it-IT" sz="4000" b="1" dirty="0">
              <a:solidFill>
                <a:srgbClr val="0066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9003323" y="4614204"/>
            <a:ext cx="1885071" cy="914400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65500"/>
            <a:ext cx="10444766" cy="627797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9003323" y="4614204"/>
            <a:ext cx="1885071" cy="914400"/>
          </a:xfrm>
          <a:prstGeom prst="ellipse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151848" y="4731990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- 8,7%</a:t>
            </a:r>
            <a:endParaRPr lang="it-IT" sz="4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321972"/>
            <a:ext cx="10492481" cy="63066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29932" y="4825218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- 8,1%</a:t>
            </a:r>
            <a:endParaRPr lang="it-IT" sz="4000" b="1" dirty="0">
              <a:solidFill>
                <a:srgbClr val="0066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8961120" y="4698609"/>
            <a:ext cx="2025748" cy="9144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7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92" y="243477"/>
            <a:ext cx="10599616" cy="6371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869696" y="4225091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- 6,1%</a:t>
            </a:r>
            <a:endParaRPr lang="it-IT" sz="4000" b="1" dirty="0">
              <a:solidFill>
                <a:srgbClr val="0066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8553157" y="4121834"/>
            <a:ext cx="2250831" cy="9144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309093"/>
            <a:ext cx="11124200" cy="61947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87148" y="4211023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- 8,4%</a:t>
            </a:r>
            <a:endParaRPr lang="it-IT" sz="4000" b="1" dirty="0">
              <a:solidFill>
                <a:srgbClr val="0066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9425354" y="4107766"/>
            <a:ext cx="1941341" cy="914400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0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321972"/>
            <a:ext cx="11140225" cy="62246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537896" y="4501662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6600"/>
                </a:solidFill>
              </a:rPr>
              <a:t>- 6,5%</a:t>
            </a:r>
            <a:endParaRPr lang="it-IT" sz="4000" b="1" dirty="0">
              <a:solidFill>
                <a:srgbClr val="006600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9172118" y="4382086"/>
            <a:ext cx="2349305" cy="947037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7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5874" cy="30245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096000" cy="30952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31126" y="914400"/>
            <a:ext cx="2331729" cy="126188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Scost</a:t>
            </a:r>
            <a:r>
              <a:rPr lang="it-IT" b="1" dirty="0" smtClean="0">
                <a:solidFill>
                  <a:srgbClr val="C00000"/>
                </a:solidFill>
              </a:rPr>
              <a:t>.%FE Vs RER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CONVENZIONATA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- 5.89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RER CONSUMO AL DOMICILIO DI ANTIBIOTICI</a:t>
            </a:r>
            <a:endParaRPr lang="it-IT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18" y="2250831"/>
            <a:ext cx="10361541" cy="3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260</TotalTime>
  <Words>89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Calisto MT</vt:lpstr>
      <vt:lpstr>Trebuchet MS</vt:lpstr>
      <vt:lpstr>Wingdings 2</vt:lpstr>
      <vt:lpstr>Ardesia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RER CONSUMO AL DOMICILIO DI ANTIBIOTICI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Scost.%FE Vs RER convenzionata N° DDD *10.000 ab.pesati/die (10mesi2016)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ALEVAIO</dc:creator>
  <cp:lastModifiedBy>ALEVAIO</cp:lastModifiedBy>
  <cp:revision>18</cp:revision>
  <dcterms:created xsi:type="dcterms:W3CDTF">2017-02-10T10:55:18Z</dcterms:created>
  <dcterms:modified xsi:type="dcterms:W3CDTF">2017-02-10T15:15:24Z</dcterms:modified>
</cp:coreProperties>
</file>