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5" r:id="rId4"/>
    <p:sldId id="271" r:id="rId5"/>
    <p:sldId id="299" r:id="rId6"/>
    <p:sldId id="300" r:id="rId7"/>
    <p:sldId id="301" r:id="rId8"/>
    <p:sldId id="273" r:id="rId9"/>
    <p:sldId id="272" r:id="rId10"/>
    <p:sldId id="277" r:id="rId11"/>
    <p:sldId id="279" r:id="rId12"/>
    <p:sldId id="261" r:id="rId13"/>
    <p:sldId id="263" r:id="rId14"/>
    <p:sldId id="265" r:id="rId15"/>
    <p:sldId id="257" r:id="rId16"/>
    <p:sldId id="258" r:id="rId17"/>
    <p:sldId id="296" r:id="rId18"/>
    <p:sldId id="297" r:id="rId19"/>
    <p:sldId id="269" r:id="rId20"/>
    <p:sldId id="259" r:id="rId21"/>
    <p:sldId id="274" r:id="rId22"/>
    <p:sldId id="275" r:id="rId23"/>
    <p:sldId id="276" r:id="rId24"/>
    <p:sldId id="302" r:id="rId25"/>
    <p:sldId id="303" r:id="rId26"/>
    <p:sldId id="268" r:id="rId27"/>
    <p:sldId id="278" r:id="rId28"/>
    <p:sldId id="280" r:id="rId29"/>
    <p:sldId id="281" r:id="rId30"/>
    <p:sldId id="284" r:id="rId31"/>
    <p:sldId id="298" r:id="rId32"/>
    <p:sldId id="283" r:id="rId33"/>
    <p:sldId id="270" r:id="rId34"/>
    <p:sldId id="282" r:id="rId35"/>
    <p:sldId id="286" r:id="rId36"/>
    <p:sldId id="287" r:id="rId37"/>
    <p:sldId id="304" r:id="rId38"/>
    <p:sldId id="293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6:51.73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1 254,'20'0,"0"0,19 0,0 0,0 0,0 20,39-1,-19-19,-20 0,39 39,0-19,-39-1,20 1,-1-20,-19 19,0-19,20 20,19-20,0 0,-39 0,40 0,-40 0,39 0,-39 0,20 0,-1 0,-38 0,19 0,0 0,0 0,-20 0,1 0,0 0,-1 0,1 0,-1 0,1 0,-1 0,1 0,-1 0,1 0,-1 0,1 0,19 0,0-20,-19 20,19 0,0-19,-20 19,40 0,-40-20,1 20,0 0,-1-19,1 19,-1 0,1 0,-1 0,-19-20,20 20,-1 0,1 0,-1 0,1 0,-40 0,1 0,-1 0,-19 0,0 0,-39 0,0 0,0 0,-20 0,20 0,19 0,20 0,-19 0,38 0,-19 0,0-19,0 19,19-20,1 20,-1 0,-19-19,20 19,-21 0,21 0,-40 0,1-20,19 20,-20 0,20 0,-20 0,20 0,0 0,20 0,-1 0,1 0,-21 0,21 0,-40 0,20 0,20 0,-1 0,59 0,-19 0,38 0,1 0,19-20,20 1,39-1,19 1,-19-1,19-19,0 20,-19-1,0 1,0-1,-40 1,21 19,-21 0,-19 0,20 0,-39 0,58 0,20 0,-20 0,-19 0,38 0,-77 0,19 0,0 0,-58 0,19 0,-20 0,21 0,-21 0,20 0,-19 0,19 0,-20 0,1 0,19 0,-20 0,1 0,0 19,-1-19,20 20,-19-20,38 0,-38 0,38 0,-18 0,-21 19,1-19,-1 0,20 20,-19-20,19 0,19 0,-38 19,19-19,-19 0,-1 0,1 0,-1 20,1-20,19 0,0 19,-20-19,1 0,0 0,-1 0,20 0,-19 0,19 0,-20 0,40 0,0 0,-40 20,20-20,-19 0,-1 0,1 19,-1-19,1 0,-1 0,20 0,-19 0,0 0,-1 0,1 0,-1 20,1-20,19 0,0 0,-20 0,20 0,-19 0,19 0,39 0,59 0,19 0,-19 0,-20 0,-19 0,-20 0,0 19,-19-19,0 0,-40 20,20-20,-19 0,-1 20,1-20,-1 19,1-19,19 0,-39 20,39-20,-39 19,20-19,-1 0,-58 20,0-20,-59 19,1 1,-1-20,0 19,0-19,1 0,19 20,-20-20,20 0,19 0,-19 0,39 0,-20 0,20 0,-19 0,-1 0,39 0,-38 0,38 0,1 0,-1 0,1 0,-1 0,-19 0,20 0,-21 0,21 0,-20 19,19-19,1 0,-1 0,1 0,-1 0,20-19,-19 19,-1 0,1 0,19-20,-40 20,21 0,-20 0,19 0,-38 0,38-19,1 19,-1 0,1 0,-1 0,0 0,1 0,-1 0,1 0,-1 0,1 0,-1-20,1 20,19-19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8:23.99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226 125,'-20'0,"0"-19,1 19,19-20,-20 20,1 0,-1 0,1-19,-1 19,1-20,-1 20,1 0,-1 0,40 0,19 0,0-19,19 19,-38 0,39 0,-20 0,19 0,-19 0,20 0,-20 0,59 0,-1 0,1 0,39 0,-79 0,21 0,-21 0,1 0,-1 0,1 0,0 0,-20 0,19 0,-38 0,39 0,-40 0,1 0,-1 0,1 0,-1 0,1 0,-59 0,0 19,-20-19,0 20,40-1,-20 1,19-20,1 0,-1 19,-38-19,38 20,-39-20,1 19,38 1,-19-20,20 19,-1-19,1 0,38 20,20-20,0 19,39-19,-39 0,20 20,19-20,-39 0,20 0,-20 20,20-20,-20 19,0-19,-20 0,1 0,-1 20,-19-1,0 1,20-1,-20 1,0-1,19 1,-19-1,0 1,0-1,0 1,0 0,-39-1,-19 1,19-1,19 1,1-20,-1 19,-19 1,19-20,1 0,-1 0,1 0,-20 0,19 0,-19 0,0 0,-20 19,-19-19,39 0,0 0,20 0,-1 0,1 0,77 0,1 0,-20 0,19 0,-38 0,19 0,0 0,-19 0,-1 0,1 0,-20-19,19 19,-58 0,0 0,-59 0,1 0,-1 0,-39 0,40 0,-1 0,39 0,-19 0,59 0,-40 0,39 0,-19 0,20 0,-1 0,1 0,-1 0,1 0,19-20,19 20,40-19,58-1,-97 20,19 0,-20-19,1 19,-1 0,-19-20,-19 1,-20 19,19-40,-38 21,-1-1,39 20,1 0,-1 0,40 0,-1 0,-38 20,-79-1,40-19,-1 0,39 0,1 0,19 20,0 0,0-1,0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8:29.83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4882 0,'19'0,"1"0,19 0,20 19,58 21,20-21,-20-19,20 39,19-39,-78 0,-19 0,-1 0,-38 0,19 0,-20 0,1 0,0 0,19 0,-20 0,1 0,-1 0,1 0,-1 0,1 0,-1 0,1 0,19 0,-19 0,-1 0,-38 0,-40 0,-58 20,-79-1,1 1,0-1,-20 20,78-19,20-20,-1 19,60-19,19 0,19 0,1 0,-1 0,1 0,-1 0,0 0,1 0,-20-19,19 19,1 0,-20-20,19 20,-38-19,18 19,21-20,-40 20,20 0,0 0,0 0,0 0,0 0,0 0,0 0,19 0,-38 0,58-19,-39 19,-118 0,-58 39,20-39,0 0,77 0,-38 0,19-20,0 20,79 0,-20 0,39-19,-20 19,20 0,19 0,-38-20,-40 20,39-19,20 19,-19-20,38 20,-38 0,19-19,19 19,0 0,1 0,-1 0,-19 0,20 0,-40-20,-19 20,-39 0,19 0,0 0,1 0,77 0,-19 0,20 0,-1 0,0 0,-19 0,0 0,20 0,-1 0,-19 0,20 0,-1 20,1-20,-21 0,21 19,-20-19,19 0,1 0,-1 0,1 0,-1 0,1 0,-1 0,1 0,-1 0,0 0,1 0,-1 0,1 0,-1 0,1 0,-1 0,1 0,-1 0,1 0,-1 0,1 0,-1 0,0 0,1 0,-1 0,1 0,-1 0,-38 20,38-20,-38 0,38 0,-19 0,19 0,1 0,-1 0,20-20,-19 20,-1 0,40 0,-1 0,20 0,-19 0,19 0,0 0,0 0,-39 20,20-20,-1 0,1 0,19 0,-20 0,1 0,-1 0,-19 19,20-19,19 0,-19 20,-1-20,1 0,-20 19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8:30.22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8:33.428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1348 67,'-39'0,"-20"0,1 0,-20 0,19 0,0 0,20 0,20 0,-20 0,0 0,19 0,0 0,1 0,19-19,19 19,21 0,-21-20,59 20,-19-19,78 19,-40 0,1 0,0 0,-79 0,20 0,-19 0,-1 0,1 0,-1 0,1 0,0 0,-20 19,0 1,19-20,-19 19,-19 1,-60 0,1-20,-39 0,0 0,-40 0,60 0,-40 0,39 0,59 0,-39 0,39 0,-20 0,-19 0,20 0,-21 0,21-20,38 20,1-20,-1 20,1 0,19-19,-20 19,20-20,0 1,-19 19,-1 0,-19 0,19 0,-19 0,20 0,19 19,0 1,39-20,-20 19,1-19,0 20,19-20,0 0,0 0,0 20,-20-20,20 0,-19 0,-20 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8:39.208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67,'20'0,"0"0,-1 0,1 0,-1 0,1 0,-1 0,1 0,-1 0,1 0,19 0,-20 0,1 0,19 0,-19 0,-1 0,-19-19,20 19,-1 0,20 0,0 0,-19 0,19 0,-19 0,-1 0,1 0,-1 0,1 0,-1 0,20 0,0 0,-19 0,-1 0,1 0,0 0,-1 0,1 0,-1 0,1 0,-1 0,1 0,-1 0,20 0,0 0,1 0,-21 0,40 0,-40 0,20 0,0 0,-19 0,19 0,-19 0,19 0,-20-20,40 20,-20 0,19 0,-18 0,-1 0,0 0,0 0,-20 0,20 0,-19 0,-1 0,1 0,0 0,-1 0,20 0,-19 0,19 0,0 0,0 0,0 0,-19 0,-1 0,1 0,-1 0,1 0,-1 0,1 0,-1 0,40 0,-20 0,0 0,0 0,-19 0,-1 0,1 0,19 0,-20 0,40 0,-20 0,20 0,-40 0,20 0,-19 0,-1 0,1 0,-1 0,1 0,0 0,-1 0,1 0,-1 0,1 0,-1 0,1 0,-1 0,1 0,-1 0,1 0,-1 0,1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8:42.81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566 138,'0'-19,"20"-20,38 19,40-19,0 39,39-19,-20 19,20 0,-20 0,-19 0,-20 0,-39 0,0 0,-20 0,1 0,-1 0,1 0,0 0,-1 0,1 0,-1 0,1 0,-1 0,-19 19,20-19,-1 0,-19 20,0-1,-39-19,-19 0,-60 59,-18-40,-21 1,1-1,0 1,19-20,39 0,1 0,-1 0,39 0,-19 0,0 0,19 0,-19-20,20 20,38 0,-19 0,19 0,1 0,19-19,-20 19,1 0,-1 0,1 0,19-20,19 1,20 19,-19 0,38 0,-18-20,18 20,-19 0,-19 0,38 0,-19 0,1 0,-1 0,19 0,-19 0,39 0,1 0,-40-19,39 19,-59-20,20 20,-19 0,0 0,-1 0,1 0,19 0,-20 0,40-19,-20 19,0 0,0 0,-19 0,-1 0,1 0,-1 0,1 0,-1 0,20 0,-19 0,-1 0,1 0,0 0,-1 0,-19 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8:46.63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59,'39'0,"0"0,19 0,-19 0,20 0,19 0,0 0,20 0,-20 0,0 0,-19 0,19 0,-39 0,20 0,-1 0,-38 0,0 0,-1 20,20-20,-19 0,-1 0,1 0,-1 0,1 0,-1 0,20 0,-19 0,0 0,-1 0,1 0,-1 0,1 0,-1 0,-19-20,-39 1,-19-1,18 20,-18-19,-40 19,0 0,1 0,-20 0,19 0,0 0,0 0,20 0,39 0,0 0,20 0,-1 0,1 0,-1 0,79 0,-1 0,-38 0,38 0,-38 0,39 0,-40 0,40 0,-40 0,40 0,-1 0,-38 0,39 0,-40 0,1 0,-1 0,1 0,-1 0,20 0,-19 0,-1 0,1 0,0 0,-1 0,1 0,-1 0,1 0,-1 0,1 0,-1 0,1 0,-1 0,1 0,19 0,-19 0,-1 0,1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9:08.47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97 195,'20'0,"-1"0,20 0,-39 20,20-20,0 0,-1 0,1 0,-1 0,20 0,-19 0,-1 0,1 0,19 0,0 0,-19 0,-1 0,1 0,-1-20,1 20,-1 0,20-19,-19 19,19 0,20-20,-20 20,19 0,-19 0,-39-20,20 20,-1 0,1 0,-1 0,1 0,19 0,20-19,-20 19,39 0,-19 0,-1 0,20 0,-39 0,20 0,-20 0,0 0,-19 0,-1 0,1 0,-1 0,1 0,-79 0,1 0,-40-39,0 19,-39 20,40-19,-1 19,0 0,1 0,-1 0,0 0,1 0,38 0,-19 0,0 0,39-20,-20 20,20-19,0 19,0 0,19 0,1 0,-1 0,1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9:10.94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1876 0,'-78'0,"-39"20,-20 19,0-20,20 20,-39-39,19 0,39 0,-19 0,19 0,20 0,19 0,1 0,38 0,-19 0,0 0,20 0,-21 0,21 0,-20 0,19 0,-19 0,20 0,-1 0,1 0,-1 0,1 0,-1 0,0 0,20-19,-19 19,19-20,-20 20,1 0,-1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9:16.49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117 14,'39'0,"-20"0,20 0,-19 0,19 0,20 0,-40 0,40 0,-40 0,40 0,-39 0,38 0,-38 0,19 0,-20 0,20 0,-19 0,-1 0,1 0,19 0,-19 0,19 0,19 0,-38 0,19 0,-20 0,21 0,-21 0,20 0,-19 0,-1 0,1 0,-1 0,1 0,-1 0,1 0,-1 0,1 0,19 20,0-20,-19 0,-1 0,-19 19,20-19,-1 0,20 0,0 0,-19 0,0 0,-1 0,-19 20,20-20,-1 0,-19 19,20-19,-20 20,19-20,1 39,-1-20,-19 1,0 0,0-1,0 1,0 19,0-20,0 1,0-1,0 1,0-1,0 1,0-1,0 1,0 0,0-1,0 1,0-1,0 1,0-1,-19 1,-40-20,-19 19,-98-19,59 0,-20 0,39 0,20 0,0 0,0 0,19 0,1-19,-1-1,1 1,18 19,-18-39,58 19,-39 1,39-1,-20 20,20-20,-19 20,38 0,20-19,39 19,118-59,19-19,58 0,-116 39,-79 0,0 19,-59 20,1 0,0 0,-1 0,-38 0,-21 39,-57-39,-40 59,39-39,-38-20,-1 19,20-19,38 20,-18-20,-1 19,59-19,-20 0,20 20,20-20,-20 0,19 0,1 0,19 19,0 1,0-1,19 1,1-1,19 1,-39-1,19 1,1-20,-1 0,-19 20,-39-1,20-19,-20 0,19 0,20 20,-19-20,-1 0,40 0,19 0,39 0,0 0,0 39,20-20,-59 20,19-19,-18-1,-21-19,1 0,-1 0,-38 20,-40-20,-78 0,40 0,38 0,-19 0,58 0,-19 19,20-19,-1 0,1 0,-1 0,0 0,1 0,-20 0,0 0,0 0,19 0,1 0,-1 0,1 0,58 0,19 0,20 0,59 0,0 0,-78-19,77-1,-58 1,20-1,-20 1,-19-1,19 1,0-1,-19 20,-1-19,-18 19,-1 0,-20 0,1 0,-1 0,1 0,-1 0,20 0,-19 0,-20-20,19 20,1 0,0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6:57.72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10,'20'0,"39"0,19 0,0 0,-20 0,1 0,-20 0,20 0,-20 0,19 0,1 0,-39 0,38 0,-38 0,38 0,-19 0,40 0,-40 0,19 0,-38 0,-1 20,20-20,-19 0,0 0,-1 0,1 0,-1 0,1 0,19 0,-20 0,1 0,-1 0,20 0,1 0,-1 0,-20 0,1 0,-1 0,1 0,-1 0,1 0,-1-20,1 20,-1 0,1 0,39 0,-20 0,19 0,-38 0,-1 0,1 0,-40 0,1 0,-20 0,0 0,19 0,-19 20,20-20,-1 20,-19-20,-20 19,-19-19,0 0,-59 20,59-20,-20 19,40-19,-1 0,1 0,-1 20,20-20,-20 0,20 0,20 0,-1 0,1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9:22.46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254 210,'39'0,"19"0,1-20,0 20,19-19,-39-1,20 20,-1-19,1 19,-1 0,-19 0,20 0,-20 0,0 0,0 0,0 0,20 0,-20 0,39 19,-39 1,39-20,-19 0,0 0,-20 19,-20-19,1 0,-1 0,1 0,-1 0,1 0,0 0,19 0,-20 0,1 0,-20-19,0-1,-39 20,0-19,-1-1,-38 20,20 0,-40 0,-39 0,-19 0,19 20,39-1,59 1,20-20,-1 0,1 0,77-39,40 0,39-20,-39 39,-1 20,-19 0,-58 0,19 0,-19 0,-1 0,1 0,-1 0,1 0,-1 0,20 0,-19 0,19 0,0 20,-19-20,-1 0,-19 19,20-19,-1 0,1 0,-1 20,1-20,-20 20,19-20,1 0,-20 19,0 1,0-1,19 1,1-1,-20 1,0-1,0 1,19-20,1 19,-20 1,0-1,0 1,0 0,0-1,0 1,0-1,0 20,0 0,0-19,0-1,0 1,0-1,0 1,0 0,0-1,-98-58,118 39,-1 20,1-20,-20 19,19-19,-19 20,20-20,-20 19,0 1,-20-20,1 0,-1 0,1 0,-20 0,19 0,-19 0,0 0,-20 0,20 0,-19 0,-1 0,20 0,0 0,19 0,1 0,-20 0,19 0,-19 0,20 0,-1 0,1 0,-20 0,-1 0,-38 0,0 0,20 0,-40 0,20 0,0 0,-59 0,78 0,-19 0,0 0,19 0,1 0,19 0,-1 0,21 0,58 0,-19 0,-1 0,1 0,-1 0,1 0,-1 0,59 0,-19 0,39 0,38 0,21 19,-1 1,-58-20,-20 19,-19-19,-40 0,1 0,-1 0,20 0,0 0,0-19,-19 19,19-20,-19 1,-20-1,19 20,-19-19,0-1,20 20,-1-19,-19-1,0 0,0 1,-58-20,-118 0,-78 0,19 39,40 0,39 0,19 0,78 0,1 0,38 0,0 0,1 0,-1 0,1 0,-20 19,19-19,1 0,38 0,98 0,177 0,-80 0,-18 0,-98 20,-59-1,0-19,0 20,-20-1,1-19,-20 20,19-20,1 0,-20 19,39-19,-19 20,-20 0,39-1,-20 1,1-1,-1 1,20-20,0 19,-19-19,-1 0,1 20,-20-1,20-19,-1 0,20 0,-19 0,-1 0,20 0,0 0,0 0,1 0,-21 0,1 0,-1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9:25.88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97,'20'0,"-1"0,60 0,-21 0,79 0,-39 0,-40 20,20-1,1 1,-40 0,0-20,19 0,-19 19,20-19,19 20,-19-20,19 19,-19-19,19 20,-20-20,-19 19,0-19,-19 0,0 0,-1 20,1-20,-40-39,-117 0,1 0,18 19,1-19,19 19,20 1,-19-1,38 20,-19-19,0-1,-20 20,39 0,1 0,19 0,0 0,19 0,20-19,20 19,-1 0,1 0,-1 0,1 0,-1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9:28.76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1582 100,'-19'0,"-1"0,1-20,-1 20,0 0,20-20,-19 20,-1 0,-19 0,20 0,-40 0,1 0,-1 0,-19-19,19 19,-19 0,19 0,20 0,0-20,0 20,-39 0,0-19,19 19,-19 0,19 0,-19 0,20 0,38 0,-19 0,20 0,-1 0,0 0,1 0,-20 0,19 0,1 0,-1 0,1 0,-1 0,1 0,-1 0,1 0,-1 0,40 0,-1 0,1 0,-1 0,20 0,0 0,20 0,58 19,20 1,19 19,1-19,-21-1,-38-19,0 0,-59 0,58 0,1 0,-20 0,20 0,-39 0,-20 0,-20 0,1 0,-1 0,1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9:32.49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1622 79,'-59'0,"-19"0,-39 0,19 0,1 0,18 0,21 0,-20 0,58 0,-38 0,18 0,1 0,-19 0,-1 0,1 0,-1 0,0 0,1 0,19 0,19 0,1 0,-1 0,0 0,1 0,-20 0,19 0,-19 0,0 0,20-19,-1 19,1 0,-1-20,-19 20,19 0,1 0,19-19,-20 19,20-20,39 20,20 0,19 0,0 0,-19 0,19 0,20 0,-1 0,-38 0,19 0,-39 0,39 20,-38-20,18 0,1 0,-1 0,-19 0,1 0,-1 0,-20 0,1 0,19 0,0 0,0 0,0 0,-19 0,-1 0,1 0,-1 0,1 0,-1 0,20 0,-19 0,-1 0,1 0,-1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9:49.48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176 81,'20'0,"-1"0,1 0,19 0,0 0,-20 0,21 0,-1 0,-20 0,1 0,-1 0,1 0,19 0,-20 0,40 0,0 0,-1-20,1 20,-20 0,20 0,-40 0,20 0,0 0,0 0,39 0,20-19,0 19,-40-20,21 20,-40 0,0 0,0 0,0 0,-20-19,21 19,18 0,1 0,-1 0,-38 0,19 0,-19 0,-1 0,-19 19,0 1,-59-1,40 1,-20-20,-20 0,1 19,-40-19,-39 0,20 20,19-20,-39 19,40 1,19-1,-79-19,60 0,-40 0,39 0,0-19,1-1,38 1,20-1,-20 1,20 19,39-20,-19 20,-1 0,40 0,-1 0,40 0,-39 0,38 0,1 0,-20 39,19 0,1-19,-39-1,38 1,1-20,-20 20,20-1,-40 1,40-1,-20 1,-20-20,20 19,20-19,-20 20,20-20,-40 19,40 1,-40-20,1 19,19-19,-19 20,19-20,-20 0,20 0,0 0,-19 0,-1 0,-19 19,20-19,-1 0,1 0,19 0,0 0,20 0,-20 0,19 20,-18-20,-21 20,1-20,-1 0,1 0,-1 0,-19 19,20 1,-1-1,1-19,-1 39,1-19,-1-20,1 19,-20 1,0-1,0 1,-39-20,19 0,-38 19,19-19,-39 20,-20-20,20 0,0 0,-1 0,40 0,-39 0,20 0,18 0,-18 0,19 0,-20 0,20 0,-20 0,1 0,19-20,0 20,19-19,1 19,-1 0,1 0,19-20,-20 20,0 0,1 0,-20-19,19-1,1 20,-1-19,1 19,-1 0,-19-20,20 20,-21-19,1 19,20 0,19-20,-20 20,1 0,-1 0,59 0,-19 0,19 0,39 0,-58 20,38-1,-19 1,0-20,20 0,0 19,38-19,1 0,39 0,-40-19,1 19,-39-20,-1 20,-19 0,1 0,-21 0,1 0,-20-19,19 19,1 0,19-20,0 20,39-19,0 19,-19 0,-1 0,-19 0,1 0,-1 0,19 0,-38 0,-1 0,1 0,-1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9:54.878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196 59,'19'0,"40"0,-20 0,20 0,-1 0,1 0,-20 0,0 0,20 0,-20 0,0 0,-20 0,20 0,0 0,0 0,1 0,18 0,1 0,-20 0,19 0,-38 0,0 0,-1 0,1 0,-1 0,1 0,-1 0,20 0,0 0,-19 0,19 0,0 0,20 0,-40 0,40 0,-40 0,1 0,-1 0,1 0,-20 19,0 1,0-1,-39-19,19 0,1 0,-20 0,0 0,19 0,-19 0,0 0,0 0,-39 0,19 0,-19 0,19 0,-97 0,0 0,39 0,-20 20,0-1,39 1,1-1,38-19,39 0,-19 0,20 0,19 20,-20-20,20 20,39-20,20 19,0-19,-20 0,0 0,19 20,1-20,-39 0,38 19,1 1,58 19,20-20,-79 20,21-19,-40-20,-20 0,1 19,-1-19,1 0,-20 20,0 0,0-1,0 1,-20-1,1 1,-20 19,-40 19,1-19,-19 1,18-21,1-19,39 0,-19 0,38 0,1 0,-1 0,0 0,1 0,38 0,1 0,19 0,0 0,0 0,39 0,-19 0,0 0,-20 0,-20-19,1 19,-20-20,19 20,1 0,-1 0,20 0,1-20,-21 20,-19-19,20 19,-1 0,1 0,-1 0,1 0,19 0,-20 0,1 0,-1 0,21 0,-21-20,20 20,-19 0,19-19,-20 19,1 0,-1 0,1-20,-1 20,1 0,0 0,-1 0,1 0,-1 0,1 0,-1 0,1 0,-1 0,1 0,-1 0,1-19,-1 19,1-20,0 20,-1 0,-19-19,0-1,0-58,-19-59,-21 0,21 59,-1 59,20-20,0 19,-19 1,-1 19,1-20,-1 20,1 0,-1 0,-19 0,20 0,-1 0,20 20,0 19,0 19,0-19,0 0,0-19,0 0,0-1,0 1,-20-20,1 0,-1 0,1 0,-1 0,1 0,-1 0,1 0,-1 0,-19 0,-20 0,40 0,-1 0,1 0,19 19,19 1,40 38,39-19,-20-19,0-1,-58-19,19 0,-20 0,-77 20,-21 0,-18-1,-60 20,21-19,38-1,20-19,58 20,-38-20,19 19,-1-19,1 20,0-1,-19-19,-1 0,40 0,-1 0,0 0,1 0,-1 0,1 0,-1 0,1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40:01.37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430 39,'19'0,"1"0,19 0,-19 0,19-19,0-1,0 20,0 0,0 0,20 0,-1 0,1 0,-1 0,1 0,0 0,-20 0,0 0,0 0,-20 0,20 0,-39 20,40-20,-21 0,1 0,-1 0,20 0,-19 0,19 0,-20 0,20 0,-19 0,19 0,20 0,-20 19,19 1,-38-20,-1 0,1 0,-20 19,-20 1,-19-20,-39 19,-19 1,-21-1,1 1,-59 19,-39 20,20-20,39 0,19-20,0-19,39 20,40-20,-1 19,20-19,20 0,-1 0,40 0,19 0,39 0,0 0,39 0,0-19,20 19,0-39,-78 39,19 0,-39-20,0 20,0 0,-20-19,1 19,0 0,-1 0,1-20,-1 20,-19-19,0-1,-39 0,-20 1,40 19,-59 0,39 0,-20 0,0 0,40 0,-20 0,19 0,1 0,19-20,-20 20,20-19,78 19,40 0,18 0,-18 0,-40 19,-20 1,-19-20,20 19,-39-19,38 20,-19-20,0 20,0-20,-19 19,0-19,-1 20,-19-1,20-19,-1 0,-19 20,0-1,20 1,-20-1,19 1,-19-1,0 1,20-20,-20 19,0 1,19 0,-19-1,0 1,20-1,-20 1,19-20,-19 19,0 1,-19-20,-20 0,19 0,-58 19,-39 20,0 0,-20-39,39 20,0-20,1 0,58 0,-39 0,-20 0,39 0,-38 0,18 0,21 0,19 0,19 0,1 0,-1 0,59 0,-19 0,38 0,-19 0,20 0,0 0,38 0,1 0,0 0,78-39,-20 0,20-20,-79 40,-58-1,1 20,-21 0,-19-19,-39-1,0 20,0-19,-20 19,40 0,-20 0,19 0,1 0,-1 0,-19 0,-20 0,-38 0,-1 19,39-19,20 20,20-20,-1 0,59 0,20 0,-1 0,-18 0,-1-20,-20 20,-38 0,-99 0,-18 0,18 0,-18 0,38 0,20 20,39-1,-20-19,40 0,19 20,0-1,39 1,39-1,-20-19,21 0,-40 0,0 0,-20 0,1 0,-1 0,1 0,-1 0,1 0,19 0,0 0,-19 0,19 0,-20 0,1 0,-1 0,1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43:16.34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385 357,'30'0,"29"0,-29 0,-1 0,1 0,-1 0,1 0,-1 0,30 0,-29 0,-1 29,30 1,-29-30,-1 0,1 0,0 0,-1 0,30 0,-29 0,-1 0,1 0,-1 0,1 0,-1 29,1-29,-1 0,1 0,0 0,29 0,-30 30,1-30,-1 0,-88 0,0 0,0 0,0 0,-30 0,60 0,-60 29,60 1,-30-30,29 29,0-29,1 0,-1 0,1 0,58 0,60 0,-30 0,59 0,0 0,-29 0,29 0,30 0,-60 0,31 0,28 30,1-30,0 0,-60 0,30 29,-59-29,30 0,0 30,-30-30,29 0,-29 0,30 30,0-30,29 0,29 0,-58 0,29 0,-29 0,-30 29,29-29,1 30,0-30,-1 29,-29-29,0 0,-29 0,29 0,-30 0,31 0,-1 0,-30 0,30 0,-29 0,-1 0,1 0,-1 0,1 0,-30-29,-30-30,-147-1,-89-28,-29-1,59 30,-30-29,59 29,59-1,1 31,-1-1,-29 1,29-1,60 30,-31-29,1-1,89 30,-1 0,1 0,-1 0,1 0,58 0,30 0,59 0,30 30,-30 29,0-30,1 30,-1-29,-30 0,30-1,-29-29,0 0,-1 0,-29 0,30 0,-30 0,30 0,-30 30,-30-30,1 0,-30 29,-59-29,0 0,-1 0,31 0,-30 0,29 0,-58 0,29 0,-59 0,-30 0,-88 0,88 0,59 0,30 0,0 0,30 0,-1 0,-29 0,0 0,29 0,-29 0,-88 30,-60 29,59-59,1 29,58-29,0 0,30 0,30 0,-1 0,1 0,-1 0,-88 0,29 0,30 0,-29 0,58 0,89 0,30 0,-30 0,59 0,-59 0,59 0,-59 0,30 0,0 0,-1 0,30 0,-29 0,29 0,-29 0,-1 0,1-29,-30 29,30 0,-30 0,0 0,29 0,-58 0,58 0,-28 0,-1 0,0 0,0 0,-30 0,30 0,-29 0,29 0,0 0,-29 0,29 0,-30 0,60 0,-60 0,30 0,-29 0,29 0,-30 0,31 0,-31 0,1 0,-1 0,1 0,-1 0,1 0,-1 0,1 0,-1 0,1-30,-1 30,1 0,0 0,29-29,0 29,-59-30,29 30,1 0,-1 0,30 0,30-29,-30 29,30 0,-60-30,30 30,-29 0,58 0,-29-29,60 29,-31 0,-29 0,59 0,-59 0,30-30,0 30,-60 0,30 0,-29 0,58 0,-58 0,29 0,-29 0,29 0,-30 0,1 0,29 0,-30 0,30 0,-29 0,29-30,0 30,-29 0,-1 0,30 0,-29 0,-1 0,1 0,-1 0,30 0,0 0,1 0,-31 0,1 0,-1 0,1 0,-1 0,1 0,-1 0,1 0,-1 30,1-30,-1 0,1 30,-1-30,1 29,0 1,-1-30,-29 29,30-29,-30 30,29-30,1 29,-30 1,29-30,-29 29,-59-29,0 0,30 0,-1 0,0 0,1 0,-1 0,-29 0,30 0,-30 0,29 0,1 0,-1 0,1 0,-1 0,1 0,-31 0,31 0,-60 0,1 0,-1 0,30 0,0 0,29 0,1 0,-30 0,0-29,-30 29,1-30,-1 30,-29 0,88 0,-58 0,58 0,1 0,-1 0,-29 0,29 0,-29 0,30 0,-1 0,-29 0,30 0,-30 0,0 0,-1 0,31 0,-30 0,0 0,29 0,1 0,-1 0,1 0,-1 0,1 0,-1-29,1 29,-31 0,31-30,-30 30,29 0,1 0,-1 0,-29 0,30 0,-60 0,30 0,29 0,1 0,-1 0,1 0,-1 0,-29 0,0 0,0 0,0 0,-30 0,1-29,29 29,-30-30,30 30,0-29,-30 29,60 0,-30 0,-59-30,-30 30,59 0,-58 0,29 0,58 0,-28 0,29 0,0 0,29 0,-29 0,30 0,-1 0,1 0,-31 0,31 0,-1 0,1 0,-30 0,0 0,29 0,1 0,-30 0,29 0,-29 0,29 0,1 0,-1 0,-29 0,0 0,30 0,-1 0,1 0,-1 30,1-30,-1 0,30 29,-30-29,30 30,30-1,0-29,-1 30,1-30,-60 0,-29 29,0-29,-30 0,1 30,58-30,-58 0,29 0,-1 0,31 0,-1 0,1 0,-1 0,1 0,-1 0,1 0,-1 0,60 0,-30-30,-30 30,-29 0,30 0,-1 0,1 0,-1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43:35.29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0 184,'59'0,"-29"0,29 0,-30 0,30 0,0 0,-29 0,-1 0,1 0,29 0,0 0,-29 0,29 0,-30 0,1 0,-1 0,1 0,-1 0,1 0,-1 0,1 0,-1 0,1 0,0 0,-1 0,1 0,-1 0,1 0,-1 0,30 0,-29 0,29 0,0 0,-30 0,1 0,0 0,-1 0,30 0,-29 0,-1 0,1 0,-1 0,1 0,-1 0,1 0,29 0,-30 0,31 0,-1 0,29 0,1 0,29 0,30 0,-60 0,1 0,-1 0,-58 0,59-30,-60 30,30 0,-29 0,29 0,-30 0,1 0,-1 0,1 0,-1 0,1 0,59 0,-1 0,-58 0,58 0,-58 0,29 0,0 0,-29 0,-1 0,30-29,-29 29,-1 0,1 0,-1 0,60 0,-30 0,0 0,30 0,-60 0,30 0,0 0,0 0,-29 0,59 0,-30 0,0 0,0-30,-30 30,1 0,-1 0,-29-29,0-1,59 30,30 0,0 0,29 0,-59 0,29 0,-28 0,-1 0,-30 0,30 0,0 0,-29 0,29 0,0 0,30 0,-60-29,30 29,-29 0,-1 0,1 0,-1 0,30 0,-29 0,29 0,-29 0,58 0,-58 0,29 0,-30 0,30 0,-29 0,-1 0,1 0,-1 0,1 0,0 0,-30 29,59-29,-30 0,1 0,-1 0,1 0,29 0,-30 0,1 0,-30 30,29-30,-29 29,-29-29,-1 30,1-30,-60 29,60-29,-1 0,1 0,-1 0,-29 0,0 0,29 0,1 0,-1 0,1 0,-1 0,-29 0,30 0,-1 0,1 0,-1 0,-29 0,29 0,-58 0,29 0,-30 0,30 0,0 0,0 0,29-29,1 29,-1 0,1 0,-1 0,-29 0,0 0,30 0,-30 0,-1 0,-28 0,58 0,1 0,-1 0,1 0,-1 0,30-30,30 30,-1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43:47.76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31,'30'0,"-30"-30,29 30,1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7:10.69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89,'20'0,"-1"0,1 0,19 0,-20 0,20 0,-39 20,39-20,-19 0,-1 0,21 0,-1 0,-20 0,20 19,-19-19,-1 0,1 0,-1 0,1 0,-1 20,21-20,-1 0,-20 0,20 0,0 0,-19 0,19 0,0 0,0 0,0 0,0 0,0 0,0 0,40 0,-40 0,19 0,-19 0,0 0,0-20,20 20,0-19,-20 19,19-20,-38 20,19 0,-19 0,-1 0,20 0,-19 0,-1 0,1 0,-1 0,20 0,-19 0,-1 0,1 0,0 0,-1 0,1 0,-1 0,-58 0,20 0,-40 20,0-20,-19 0,20 0,18 0,-18 0,19 0,-20 0,40 0,-40 0,20 0,-20 0,20 0,0 0,-19 0,18 0,-18 0,19 0,0-20,0 20,19-19,-19 19,0-20,19 20,-19-19,20 19,-20 0,19 0,1 0,-1 0,20-20,-19 20,-1 0,0 0,1 0,-1 0,-19 0,0 0,20 0,-20 0,19 0,1 0,-21 0,21 0,-1 0,1 0,-1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43:51.168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0 179,'29'0,"1"0,29 0,0 29,-30 1,31-30,-31 0,1 0,29 0,-59 29,59-29,-30 0,30 0,-59 30,59-30,-29 0,-1 0,1 0,0 0,-1 0,1 0,-1 0,-58-30,-30 1,-1-1,-28 1,58-1,-29 1,-29-1,58 30,1 0,-1-29,1 29,-1-30,0 30,30-30,-29 30,-1 0,60 0,-1 0,60 0,-59 0,58 0,1 0,-30 0,0 0,-30 0,1 0,0 0,-1 0,1 0,-60 0,1 0,-31 0,1 0,0 0,0 0,0 0,-29 0,58 0,-59 0,60 0,-1 0,1 0,-1 0,1 0,-1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43:52.81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44:01.637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0 225,'0'30,"0"-1,29 1,1-30,-30 29,29-29,1 0,-30 30,30-30,-1 0,1 0,-1 0,-29 29,30-29,-1 0,1 0,-1 0,-29 30,30-30,-1 0,1 0,29 0,-29 0,-1 0,1 0,-1 0,1 0,-1 0,1 0,-1 0,1 0,-1 0,1 0,-1 0,1 0,-1 0,1 0,0 0,29 0,-30 0,1 0,-1-30,30 1,-29 29,29 0,-30 0,30-30,-29 30,0 0,-1 0,30 0,-29 0,-1 0,1 0,-1 0,-29-29,-29-1,-60 30,60 0,-60 0,0 0,1 0,-30 0,29 0,-29 0,59 0,-30-29,30 29,30-30,-1 30,1 0,-1-30,1 30,-31 0,31 0,-1 0,1 0,-1 0,1 0,-1 0,-29-29,30 29,-1 0,1 0,-1 0,0 0,1 0,-1 0,1 0,29-30,29 30,1 0,-1 0,31 0,-31 0,1 0,-1 0,30 0,-29 0,88 0,-29 0,-30 0,29 0,-29 0,0 0,-29 0,29-29,-30 29,31 0,-1 0,-30 0,60 0,-60 0,60 0,-60 0,30 0,-29 0,29 0,-29 0,29 0,-30 0,30 0,0 0,-29 0,29 0,0 0,-29 0,-1 0,1 0,29 0,-30 0,1-30,-1 30,30 0,0 0,-29 0,29 0,-29 0,-1 0,1 0,-1 0,1 0,-1 0,1 0,-1 0,1 30,-1-1,1-29,-1 0,31 0,-60 30,29-30,1 29,-1-29,1 30,-1 0,1-30,-1 29,-29 1,30-30,-30 29,0 1,-30-30,-29 29,0-29,0 0,-30 0,30 0,-29 30,-1-30,-29 0,0 0,59 0,-59 0,88 0,-58-30,29 30,29 0,0 0,30-29,30 29,29 0,30-30,29 30,29-29,-58 29,29 0,-29 0,-1 0,-29 0,30 0,0 0,-1 0,1-30,-30 30,0 0,-29 0,-1 0,1 0,-1 0,1 0,29 0,29 0,-29 0,1 0,-31 0,89 0,-29 0,-1 0,1 0,0 0,-1 0,-58 0,29 0,-30 0,30 0,-29 0,29 0,-29 0,29 0,-30 0,30 0,-29 0,-1 0,1 0,-1 0,1 0,-1 0,1 0,0 0,-1 0,1 0,29 0,0 0,-30 0,60 0,-30 0,-30 0,1 0,0 0,-1 0,1 0,-1 0,30 0,0 0,-29 0,29 0,-30 0,1 0,0 0,-1 0,30 0,0 0,-29 0,-1 0,30 0,0 0,0 0,1 0,-31 0,30 0,0 0,-29 0,-1 0,1 0,29 0,29 0,31 0,-60 0,29-29,-58 29,-1 0,1 0,-60-60,-58 31,58-1,-58 1,29-30,29 59,0-30,1 30,-1 0,1 0,-1 0,1 0,-30 0,29 0,1 0,-1 0,1 0,-1 0,1 0,-1 0,0 0,-29 0,30 0,-30 30,29-30,-29 29,30-29,-1 0,1 30,-30-30,29 0,30 29,-89-29,1 30,-1-1,-29 1,59-30,-30 0,30 0,0 0,30 0,-30 0,0 30,-30-30,59 29,-58-29,58 0,-58 0,29 30,29-30,1 0,88 29,88 1,1-30,29 29,-59-29,59 0,-58 0,-31 0,1 0,-30 30,59-30,-29 29,-30-29,29 0,-29 0,0 30,1-30,-31 0,1 0,-1 0,30 0,-29 0,-1 0,1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7:14.01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1836 90,'-19'0,"-40"0,1 0,-1 0,0 0,1 0,-20 0,-1 0,1 0,0 0,-20 0,40 0,-20 0,39 0,-20 0,0 0,20 0,-19 0,19 0,0 0,-1 0,21 0,-1 0,-19 0,0 0,0 0,20 0,-20 0,-1 0,21 0,-1-20,1 20,-1 0,1-19,-1 19,1 0,-1 0,1 0,-1 0,1 0,-1 0,0 0,1 0,-1 0,1 0,-1 0,1 0,-1 0,40 0,-1 0,20 0,0 0,20 0,0 0,-20 0,0 0,0-20,0 20,0 0,20 0,-1 0,1 0,19 0,-39 0,0 0,0 0,-19 0,19 0,0 0,-19 0,19 0,0 0,19 0,-38 0,-1 0,1 0,-1 0,1 0,0 0,-1 0,1 0,19 0,-20 0,40 0,-20 0,20 0,-20 0,-20 0,1 0,-1 0,1 0,-1 0,1 0,-1 0,1 0,-1 0,1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7:19.32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0 152,'19'-20,"137"1,40-40,19 39,39 20,-39 0,-59 0,-19-19,-40 19,-38 0,19 0,-19 0,19 0,20 0,-40 0,20 0,-38 0,38 0,-20 0,-19 0,-19 0,-1 0,1 0,19 0,-19 0,19 0,-20 0,-19 19,20-19,-20 20,-20-20,-38 19,-21 21,1-21,0 1,0-1,39-19,-20 0,40 20,-20-20,19 0,-38 0,18 0,-38 0,20 0,19 0,-20 0,20 0,0 0,19 0,-38 0,38 0,1 0,-20 0,19 0,-19 0,19 0,-38 0,38 0,-19 0,20 0,-1 0,1 0,19-20,-20 20,-19 0,0 0,-20 0,20 0,-39 0,19 0,40 0,-20 0,19 0,-19 0,0 0,-20 20,-19-1,39 1,-19-1,-1 1,20-20,19 0,20 19,-19-19,19 20,39-20,0 19,0-19,20 20,-1-20,-19 20,40-20,-40 0,19 0,-19 0,0 0,0 0,-19 0,0 0,-40 0,0 0,-19 0,20-20,-1 20,-19 0,20 0,-20 0,19 0,-39 0,20 0,-19 0,19 0,-20 0,0 0,20 0,0 0,20 0,-1 0,20-20,-19 20,19-19,-20 19,1 0,38 0,20 0,59 0,0 0,-1 0,1 0,0 0,-20 0,-20 0,40 0,-20 0,-19 0,0 0,-40 0,20 0,-19 0,-1 0,1 0,19 0,0 0,0 0,0 0,-19 0,-1 0,1 0,-1 0,1 0,-1 0,1 0,-1 19,1-19,-1 0,1 0,0 0,-1 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7:59.39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5451 101,'19'0,"20"0,20 0,-20 0,20 0,-40 0,40 0,0 0,-20 19,-20-19,1 0,-1 0,1 0,-20 20,19-20,20 0,-39 19,39-19,-19 0,0 0,-20 20,19-20,1 0,-1 0,20 0,-19 20,19-20,-20 0,20 0,1 0,-1 0,-20 0,20 0,-19 0,19 0,0 0,0 0,0 0,-19 0,19 0,0 0,-20 0,1-20,-1 20,1 0,-1 0,1 0,0 0,-1 0,1 0,19 0,-39-20,19 20,1 0,-20-19,0-1,-20 1,-19-1,20 1,-40 19,-19-20,0 20,19 0,0 0,40 0,-1 0,20-19,0-1,20 20,19 0,-19 0,19 0,0 0,-20 0,1 0,-1 0,1 20,-20-1,0 1,19-20,-19 19,20 1,-20 19,0 0,0 0,0-19,0-1,0 1,0-1,0 1,0-1,0 1,0-1,0 1,0-1,19 1,1-20,-20 20,20-20,-1 0,1 19,-1 1,1-20,-1 19,1 1,-20-1,19-19,-19 20,20-20,-20 19,19 1,-19-1,20 1,-20-1,19-19,-19 20,20 0,0-20,-1 0,1 0,-20 19,-20-19,1 0,-40 0,20 0,-20 0,-19 0,39 0,-39 0,19 0,-19 0,0 0,19 0,1 0,-40 0,59 0,-39 0,19 0,20 0,0 0,0 0,19 0,1 0,38 0,20 0,40 0,-21 0,40 0,-20 0,-19 0,19-19,-39-1,-20 20,1 0,0 0,-40 0,-39 0,-38 0,-1 0,-39 0,-19 0,0 0,38 0,21 0,19 0,38 0,21 0,-20 0,19 0,20-20,78 20,20-19,39-20,0 19,19 20,-58-39,-1 20,-18 19,-21 0,-19-20,-19 20,-1 0,-38 0,-79 0,0 0,-19 0,19 0,1 0,19 0,19 0,20-19,19 19,1 0,-1 0,40 0,19 0,59 0,-40 0,20-20,-39 1,-19-1,-98-19,-332-20,-177 20,79 39,157 0,97 0,156 39,59-39,19 0,1 0,58 0,20 0,19 0,-20 0,1 0,-20 20,0-20,-19 19,-1-19,20 20,-19-20,38 0,-38 0,39 0,19 0,-39 0,0 0,-20 0,1 0,-1 0,1 0,0 0,-20-20,19 20,-19-39,0 20,0-1,0 1,20 19,-1-20,1 1,19 19,-20 0,20 0,-19 0,19 0,-19 0,19 0,19 0,-19 19,-19-19,-20 20,0-1,-78 20,-98 39,-20-38,-18 18,-40-38,0-1,39 1,58-20,21 0,38 0,39 0,40 0,-40 0,40 0,-40 0,39-20,-19 1,20-1,38 20,59 0,1 0,-60 0,20 0,-19 0,-79 0,-58 0,-59 0,20 0,19 0,59 0,19 0,1 0,38 0,1 0,97 0,-20 20,-19-1,-19 1,-20-1,-78 40,-235 19,-136-19,38-40,21-19,116 0,20 0,137 0,39 0,39 0,19 0,1 0,38-39,98 0,79 0,-1 19,-58 20,-39 0,-1-39,-38 39,58 0,-19 0,39-19,-1 19,-38-20,0 20,-40 0,21 0,-1 0,-39 0,0 0,-20 0,20 0,-19 0,0 20,-1-20,1 0,-40-39,-19-20,-176-39,59 1,-40 38,-58 20,79 20,57-1,21-19,58 39,19 0,0 0,20-20,-19 20,38 0,40 0,39 0,-20 20,-19-20,-1 19,-19-19,-19 0,38 0,-58 20,20-20,-1 0,-38 0,-1 0,1 0,-1 0,79-20,117 1,0-1,-1 20,21 0,-1 0,-38 0,-1 0,-39 0,-19 0,-20 0,-59 0,21 0,-99 0,-97 0,38 0,40 0,39 0,20 0,-1 0,40 0,38 20,20-1,1 1,-21 0,1-20,19 0,-19 0,19 0,-39 0,19 0,-19 0,-19 0,0 0,19-20,19 20,20-20,1 20,-40 0,39 0,-20 0,21 0,-1 0,-39 0,0 0,-20 0,1 0,-79 0,20 0,-19 0,-1 0,0 0,40 0,-1 0,1 0,19-19,0-1,19 1,20 19,59-20,-20 20,-19 0,-40 0,1 0,-1 0,-77 0,-98 0,-118 0,-19 0,117 0,-19-39,38 39,1 0,19 0,1 59,57-40,40 1,0-1,20-19,19 20,0 0,0-1,0 1,117 19,0-20,-19 1,-59-20,39 0,-39 0,0 0,20 0,-1 0,1 0,-20 0,0 0,20-20,-40 1,20 19,-19 0,19 0,-19 0,19 0,-20 0,1 0,19 0,0 19,-20-19,-19 20,20-20,0 0,-20 19,-20 20,-39-39,-38 39,38-19,20 0,0-20,39 19,-20-19,20 20,0-1,79 20,-1 0,0-19,-20-1,-18 1,18-1,1-19,-20 20,0-20,0 0,20 0,-40 0,20 0,0 0,-19 0,19 0,-20 0,21 0,-1 0,-20 0,1 0,-1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8:07.306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254 209,'39'0,"39"0,-39 0,20 0,-20 0,19 0,-38 0,39 0,-20 0,0 0,19 0,-38 0,58 0,-39 0,20 0,-40 0,20 0,0 0,-19 0,0 0,19 0,-20 0,20 0,0 0,-19 0,19 0,0 0,-19 0,-1 0,1 0,-1 0,1 0,-1 0,1 0,-1 0,1 0,-20-19,19 19,1 0,-1 0,1-20,-20 1,20 19,-1 0,1 0,-1 0,1 0,-1 0,-19 19,0 1,20-1,-20 1,0 19,0-19,0-1,0 1,0 19,0 0,0-20,0 1,0-1,0 1,0-1,0 1,0 0,0-1,0 1,0-1,0 1,0-1,0 1,0-1,-20 1,20-1,-19-19,-20 20,19-1,1-19,-1 0,0 0,1 20,-40-20,40 0,-40 0,-19 0,39 0,-39 0,19 0,-19-20,0 1,19 19,1-20,19 20,19 0,-19 0,19-19,1 19,-1 0,1 0,-20 0,0 0,0 0,-1 0,1 0,-19 0,-20 0,19 0,0 0,40 0,-20 0,19 0,1 0,-1 0,-19 0,20 0,-1 0,-19 0,19 0,1 0,19-20,19 20,20 0,40-19,-21-1,40 1,-59-1,39 1,-19-1,-20 1,19-1,-18 20,18-20,-19 20,0 0,20-19,0-1,-20 20,0 0,-20 0,20 0,-19 0,-1 0,1 0,-1 0,1 0,-20-19,20 19,-1 0,1 0,-1 0,40 0,-40 0,40 0,-40 0,21-20,-1 20,-20 0,1 0,-1 0,1 0,19 0,-20 0,1 0,-20-19,19 19,1 0,19 0,-39-20,39 20,-19 0,-1 0,1 0,-1 0,-19-39,0 20,-19 19,-20-20,39 1,-20 19,1 0,-1-20,-19 20,39-20,-59 20,20 0,0 0,0 0,0 0,0 0,-20 0,1 0,19 0,0 0,0 0,-1 0,21 0,-1 0,20 20,-19-20,-1 0,1 0,-40 0,1 20,-1-1,-39-19,1 20,-1-20,20 0,39 0,-20 0,39 0,1 0,-1 0,1 0,-1 0,1 0,-1-20,1 1,-1-1,1 20,-1 0,20-20,0 1,0-20,0 19,0 1,20 19,38-20,-38 1,38-1,-19 1,-19 19,39-20,-40 20,1 0,-1 0,1 0,-1 0,1 0,-1 0,1 0,-1 0,1 0,19 0,0 0,-19 0,19 0,-20 0,1 0,-1 0,20 0,-19 0,19 0,-19 0,19 0,19 0,-19 0,20 0,-39 0,-1 0,1 0,-1 0,1 0,-1 0,1 0,19 0,-20 0,20 0,1 0,-21 0,1 0,-1 0,1 0,-1 0,1 0,-1 0,1 0,-1 0,1 0,-1 0,1 0,0 0,-1 0,20 0,-19 0,-1 0,1 0,-1 0,-19 20,20-1,-1-19,-19 20,0-1,0 20,0 0,0-19,0-1,-19 1,-20 0,19 19,1-39,-1 0,1 19,-20 1,-59-1,-58 1,19-1,20-19,-20 0,39 0,39 0,1 0,19 0,0 0,19 0,1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8:14.03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4,'19'0,"40"0,19 20,59 19,-39 0,19 19,-19-19,-20-19,-39-1,19-19,1 20,-39-20,38 20,-19-1,0 1,-19-20,-1 0,1 0,19 0,-19 0,19 0,0 0,0 0,0 0,0 0,-19 0,19 0,0 0,-39-20,19 20,1 0,19-19,-20-1,1 20,19-20,-19 1,-1 19,1 0,-1 0,1 0,-20-20,19 20,-19-19,20 19,-1-20,-19 1,20 19,-1 0,1 0,-1 0,-19-20,-58 20,19-19,-20 19,20 0,0 0,-20 0,1 0,-1-20,1 20,-1 0,20 0,-20 0,20-19,20 19,-20 0,19 0,-39-20,20 20,0-19,0 19,0-20,20 20,-1 0,0 0,1 0,-20 0,19 0,-19 0,-19 0,38 0,-39 20,40-20,-20 0,19 0,-19 0,20 0,-1 19,1-19,-1 0,1 0,-1 0,59 0,78 0,1 0,77 0,-78 0,-19 0,0 0,-20 0,19 0,-58 0,40 0,-40 0,0 0,-20 0,1 0,19 0,-20 0,21 0,18 0,-38 0,19 0,-20 0,1 0,-1 0,1 0,-1 0,1 0,0 0,19 0,-20 0,1 0,19 0,0 0,-20 0,20 20,-19-20,0 0,-1 0,1 0,-1 0,1 0,-1 0,1 0,-1 0,20 0,20 0,-20 0,39 0,-19 0,-20 0,-20 0,1 0,0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52901" units="1/cm"/>
          <inkml:channelProperty channel="Y" name="resolution" value="65.45454" units="1/cm"/>
        </inkml:channelProperties>
      </inkml:inkSource>
      <inkml:timestamp xml:id="ts0" timeString="2017-02-11T08:38:16.73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0 119,'0'-19,"19"19,21-20,38 20,19 0,-38 0,0 0,-1 0,-38 0,58 0,-39 0,39-19,20-1,0 20,-20-19,-20 19,20 0,1 0,-40 0,19 0,-19 0,0 0,-19 0,19 0,-19 0,-1 0,1 0,-1 0,1 0,19 0,0 0,-20 0,1 0,0 0,-1 0,1 0,-1 0,1 0,-1 0,-19 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11/02/2017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11/02/2017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customXml" Target="../ink/ink11.xml"/><Relationship Id="rId18" Type="http://schemas.openxmlformats.org/officeDocument/2006/relationships/image" Target="../media/image31.emf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7" Type="http://schemas.openxmlformats.org/officeDocument/2006/relationships/customXml" Target="../ink/ink8.xml"/><Relationship Id="rId12" Type="http://schemas.openxmlformats.org/officeDocument/2006/relationships/image" Target="../media/image28.emf"/><Relationship Id="rId17" Type="http://schemas.openxmlformats.org/officeDocument/2006/relationships/customXml" Target="../ink/ink13.xml"/><Relationship Id="rId2" Type="http://schemas.openxmlformats.org/officeDocument/2006/relationships/image" Target="../media/image23.png"/><Relationship Id="rId16" Type="http://schemas.openxmlformats.org/officeDocument/2006/relationships/image" Target="../media/image30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11" Type="http://schemas.openxmlformats.org/officeDocument/2006/relationships/customXml" Target="../ink/ink10.xml"/><Relationship Id="rId24" Type="http://schemas.openxmlformats.org/officeDocument/2006/relationships/image" Target="../media/image34.emf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10" Type="http://schemas.openxmlformats.org/officeDocument/2006/relationships/image" Target="../media/image27.emf"/><Relationship Id="rId19" Type="http://schemas.openxmlformats.org/officeDocument/2006/relationships/customXml" Target="../ink/ink14.xml"/><Relationship Id="rId4" Type="http://schemas.openxmlformats.org/officeDocument/2006/relationships/image" Target="../media/image24.emf"/><Relationship Id="rId9" Type="http://schemas.openxmlformats.org/officeDocument/2006/relationships/customXml" Target="../ink/ink9.xml"/><Relationship Id="rId14" Type="http://schemas.openxmlformats.org/officeDocument/2006/relationships/image" Target="../media/image29.emf"/><Relationship Id="rId22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customXml" Target="../ink/ink22.xml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40.emf"/><Relationship Id="rId2" Type="http://schemas.openxmlformats.org/officeDocument/2006/relationships/image" Target="../media/image35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customXml" Target="../ink/ink20.xml"/><Relationship Id="rId1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customXml" Target="../ink/ink25.xml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0.emf"/><Relationship Id="rId3" Type="http://schemas.openxmlformats.org/officeDocument/2006/relationships/image" Target="../media/image56.png"/><Relationship Id="rId7" Type="http://schemas.openxmlformats.org/officeDocument/2006/relationships/image" Target="../media/image58.emf"/><Relationship Id="rId12" Type="http://schemas.openxmlformats.org/officeDocument/2006/relationships/customXml" Target="../ink/ink3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.xml"/><Relationship Id="rId11" Type="http://schemas.openxmlformats.org/officeDocument/2006/relationships/image" Target="../media/image60.emf"/><Relationship Id="rId5" Type="http://schemas.openxmlformats.org/officeDocument/2006/relationships/image" Target="../media/image57.emf"/><Relationship Id="rId15" Type="http://schemas.openxmlformats.org/officeDocument/2006/relationships/image" Target="../media/image61.emf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59.emf"/><Relationship Id="rId14" Type="http://schemas.openxmlformats.org/officeDocument/2006/relationships/customXml" Target="../ink/ink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6636" y="2769216"/>
            <a:ext cx="7772400" cy="13280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it-IT" sz="360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La prevenzione e la gestione </a:t>
            </a:r>
            <a:r>
              <a:rPr lang="it-IT" sz="3600" b="1" dirty="0">
                <a:latin typeface="Comic Sans MS" panose="030F0702030302020204" pitchFamily="66" charset="0"/>
                <a:cs typeface="Calibri" panose="020F0502020204030204" pitchFamily="34" charset="0"/>
              </a:rPr>
              <a:t>delle infezioni nelle </a:t>
            </a:r>
            <a:r>
              <a:rPr lang="it-IT" sz="360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RSA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88024" y="4941168"/>
            <a:ext cx="3964916" cy="112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 smtClean="0">
                <a:solidFill>
                  <a:schemeClr val="bg1"/>
                </a:solidFill>
                <a:latin typeface="Lucida Sans Unicode" pitchFamily="34" charset="0"/>
              </a:rPr>
              <a:t>Rosario </a:t>
            </a:r>
            <a:r>
              <a:rPr lang="it-IT" sz="1400" b="1" dirty="0" err="1" smtClean="0">
                <a:solidFill>
                  <a:schemeClr val="bg1"/>
                </a:solidFill>
                <a:latin typeface="Lucida Sans Unicode" pitchFamily="34" charset="0"/>
              </a:rPr>
              <a:t>Cultrera</a:t>
            </a:r>
            <a:endParaRPr lang="it-IT" sz="1400" b="1" dirty="0" smtClean="0">
              <a:solidFill>
                <a:schemeClr val="bg1"/>
              </a:solidFill>
              <a:latin typeface="Lucida Sans Unicode" pitchFamily="34" charset="0"/>
            </a:endParaRPr>
          </a:p>
          <a:p>
            <a:r>
              <a:rPr lang="it-IT" sz="1100" i="1" dirty="0" smtClean="0">
                <a:solidFill>
                  <a:schemeClr val="bg1"/>
                </a:solidFill>
                <a:latin typeface="Lucida Sans Unicode" pitchFamily="34" charset="0"/>
              </a:rPr>
              <a:t>Malattie Infettive, </a:t>
            </a:r>
            <a:r>
              <a:rPr lang="it-IT" sz="1100" i="1" dirty="0" err="1" smtClean="0">
                <a:solidFill>
                  <a:schemeClr val="bg1"/>
                </a:solidFill>
                <a:latin typeface="Lucida Sans Unicode" pitchFamily="34" charset="0"/>
              </a:rPr>
              <a:t>Dip</a:t>
            </a:r>
            <a:r>
              <a:rPr lang="it-IT" sz="1100" i="1" dirty="0" smtClean="0">
                <a:solidFill>
                  <a:schemeClr val="bg1"/>
                </a:solidFill>
                <a:latin typeface="Lucida Sans Unicode" pitchFamily="34" charset="0"/>
              </a:rPr>
              <a:t>. Scienze Mediche</a:t>
            </a:r>
          </a:p>
          <a:p>
            <a:r>
              <a:rPr lang="it-IT" sz="1100" i="1" dirty="0" smtClean="0">
                <a:solidFill>
                  <a:schemeClr val="bg1"/>
                </a:solidFill>
                <a:latin typeface="Lucida Sans Unicode" pitchFamily="34" charset="0"/>
              </a:rPr>
              <a:t>Università degli Studi di Ferrara</a:t>
            </a:r>
          </a:p>
          <a:p>
            <a:r>
              <a:rPr lang="it-IT" sz="1100" i="1" dirty="0" smtClean="0">
                <a:solidFill>
                  <a:schemeClr val="bg1"/>
                </a:solidFill>
                <a:latin typeface="Lucida Sans Unicode" pitchFamily="34" charset="0"/>
              </a:rPr>
              <a:t>UOC Malattie Infettive Universitaria, </a:t>
            </a:r>
            <a:r>
              <a:rPr lang="it-IT" sz="1100" i="1" dirty="0" err="1" smtClean="0">
                <a:solidFill>
                  <a:schemeClr val="bg1"/>
                </a:solidFill>
                <a:latin typeface="Lucida Sans Unicode" pitchFamily="34" charset="0"/>
              </a:rPr>
              <a:t>Dip</a:t>
            </a:r>
            <a:r>
              <a:rPr lang="it-IT" sz="1100" i="1" dirty="0">
                <a:solidFill>
                  <a:schemeClr val="bg1"/>
                </a:solidFill>
                <a:latin typeface="Lucida Sans Unicode" pitchFamily="34" charset="0"/>
              </a:rPr>
              <a:t>. </a:t>
            </a:r>
            <a:r>
              <a:rPr lang="it-IT" sz="1100" i="1" dirty="0" smtClean="0">
                <a:solidFill>
                  <a:schemeClr val="bg1"/>
                </a:solidFill>
                <a:latin typeface="Lucida Sans Unicode" pitchFamily="34" charset="0"/>
              </a:rPr>
              <a:t>Medico</a:t>
            </a:r>
          </a:p>
          <a:p>
            <a:r>
              <a:rPr lang="it-IT" sz="1100" i="1" dirty="0" smtClean="0">
                <a:solidFill>
                  <a:schemeClr val="bg1"/>
                </a:solidFill>
                <a:latin typeface="Lucida Sans Unicode" pitchFamily="34" charset="0"/>
              </a:rPr>
              <a:t>Azienda Ospedaliero-Universitaria di Ferrara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600" y="1043317"/>
            <a:ext cx="540060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Uso responsabile degli antibiotici per il Medico di Medicina Generale: criticità e nuove indicazioni terapeutiche </a:t>
            </a:r>
            <a:endParaRPr lang="it-IT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Gruppo 16"/>
          <p:cNvGrpSpPr>
            <a:grpSpLocks/>
          </p:cNvGrpSpPr>
          <p:nvPr/>
        </p:nvGrpSpPr>
        <p:grpSpPr bwMode="auto">
          <a:xfrm>
            <a:off x="1951731" y="177167"/>
            <a:ext cx="5222645" cy="485775"/>
            <a:chOff x="214282" y="142852"/>
            <a:chExt cx="5222682" cy="485775"/>
          </a:xfrm>
        </p:grpSpPr>
        <p:pic>
          <p:nvPicPr>
            <p:cNvPr id="9" name="Picture 13" descr="Ferrara1_RG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42852"/>
              <a:ext cx="24003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UNIFEpo_fullcolor o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9564" y="142852"/>
              <a:ext cx="20574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024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333375"/>
            <a:ext cx="4679950" cy="5792788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51520" y="2348880"/>
            <a:ext cx="2376264" cy="1754326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IDSA/ATS Guidelines for CAP in Adults • CID 2007:44 (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Suppl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2) • S43</a:t>
            </a:r>
          </a:p>
          <a:p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1002028"/>
            <a:ext cx="5832946" cy="5117755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66358" y="64538"/>
            <a:ext cx="7795565" cy="855413"/>
          </a:xfrm>
          <a:prstGeom prst="roundRect">
            <a:avLst>
              <a:gd name="adj" fmla="val 16657"/>
            </a:avLst>
          </a:prstGeom>
          <a:gradFill rotWithShape="1">
            <a:gsLst>
              <a:gs pos="0">
                <a:srgbClr val="1F497D">
                  <a:tint val="80000"/>
                  <a:satMod val="300000"/>
                </a:srgbClr>
              </a:gs>
              <a:gs pos="100000">
                <a:srgbClr val="1F497D">
                  <a:shade val="30000"/>
                  <a:satMod val="20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2075" tIns="46038" rIns="92075" bIns="46038" anchor="b">
            <a:spAutoFit/>
          </a:bodyPr>
          <a:lstStyle/>
          <a:p>
            <a:pPr algn="ct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Eziologia della polmonite</a:t>
            </a:r>
            <a:br>
              <a:rPr lang="it-IT" sz="3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it-IT" sz="1600" b="1" kern="0" dirty="0">
                <a:solidFill>
                  <a:prstClr val="white"/>
                </a:solidFill>
                <a:latin typeface="Comic Sans MS" panose="030F0702030302020204" pitchFamily="66" charset="0"/>
              </a:rPr>
              <a:t>M. Giannella CMI 2012</a:t>
            </a:r>
          </a:p>
        </p:txBody>
      </p:sp>
    </p:spTree>
    <p:extLst>
      <p:ext uri="{BB962C8B-B14F-4D97-AF65-F5344CB8AC3E}">
        <p14:creationId xmlns:p14="http://schemas.microsoft.com/office/powerpoint/2010/main" val="130457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0" y="260648"/>
            <a:ext cx="4184898" cy="29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99137"/>
            <a:ext cx="4512179" cy="31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8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17069" cy="287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04" y="2708920"/>
            <a:ext cx="4750995" cy="336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7" y="188640"/>
            <a:ext cx="4377109" cy="311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73" y="2708920"/>
            <a:ext cx="4415865" cy="313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4" y="2057400"/>
            <a:ext cx="853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583668" y="188640"/>
            <a:ext cx="597666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Percentuali di resistenza in ambito regionale </a:t>
            </a:r>
            <a:endParaRPr lang="it-IT" b="1" dirty="0" smtClean="0">
              <a:latin typeface="Comic Sans MS" panose="030F0702030302020204" pitchFamily="66" charset="0"/>
            </a:endParaRPr>
          </a:p>
          <a:p>
            <a:pPr algn="ctr"/>
            <a:r>
              <a:rPr lang="it-IT" b="1" dirty="0" smtClean="0">
                <a:latin typeface="Comic Sans MS" panose="030F0702030302020204" pitchFamily="66" charset="0"/>
              </a:rPr>
              <a:t>ESCHERICHIA COLI </a:t>
            </a:r>
          </a:p>
          <a:p>
            <a:pPr algn="ctr"/>
            <a:r>
              <a:rPr lang="it-IT" b="1" dirty="0" err="1" smtClean="0">
                <a:latin typeface="Comic Sans MS" panose="030F0702030302020204" pitchFamily="66" charset="0"/>
              </a:rPr>
              <a:t>Macrogruppo</a:t>
            </a:r>
            <a:r>
              <a:rPr lang="it-IT" b="1" dirty="0" smtClean="0">
                <a:latin typeface="Comic Sans MS" panose="030F0702030302020204" pitchFamily="66" charset="0"/>
              </a:rPr>
              <a:t> </a:t>
            </a:r>
            <a:r>
              <a:rPr lang="it-IT" b="1" dirty="0">
                <a:latin typeface="Comic Sans MS" panose="030F0702030302020204" pitchFamily="66" charset="0"/>
              </a:rPr>
              <a:t>materiale richiesta: Urine</a:t>
            </a:r>
            <a:endParaRPr lang="it-IT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put penna 4"/>
              <p14:cNvContentPartPr/>
              <p14:nvPr/>
            </p14:nvContentPartPr>
            <p14:xfrm>
              <a:off x="1378108" y="3031588"/>
              <a:ext cx="2399400" cy="16236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9388" y="2993428"/>
                <a:ext cx="24372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put penna 6"/>
              <p14:cNvContentPartPr/>
              <p14:nvPr/>
            </p14:nvContentPartPr>
            <p14:xfrm>
              <a:off x="5936428" y="3112228"/>
              <a:ext cx="647640" cy="4644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7348" y="3074428"/>
                <a:ext cx="6858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put penna 7"/>
              <p14:cNvContentPartPr/>
              <p14:nvPr/>
            </p14:nvContentPartPr>
            <p14:xfrm>
              <a:off x="1385668" y="3850588"/>
              <a:ext cx="661680" cy="6048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6588" y="3812428"/>
                <a:ext cx="6998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put penna 8"/>
              <p14:cNvContentPartPr/>
              <p14:nvPr/>
            </p14:nvContentPartPr>
            <p14:xfrm>
              <a:off x="2989468" y="3871468"/>
              <a:ext cx="661320" cy="4068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0388" y="3833308"/>
                <a:ext cx="6994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put penna 9"/>
              <p14:cNvContentPartPr/>
              <p14:nvPr/>
            </p14:nvContentPartPr>
            <p14:xfrm>
              <a:off x="5978908" y="3821068"/>
              <a:ext cx="851400" cy="13428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59828" y="3782908"/>
                <a:ext cx="889560" cy="2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7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76438"/>
            <a:ext cx="87153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83668" y="188640"/>
            <a:ext cx="59766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omic Sans MS" panose="030F0702030302020204" pitchFamily="66" charset="0"/>
              </a:rPr>
              <a:t>Percentuali </a:t>
            </a:r>
            <a:r>
              <a:rPr lang="it-IT" b="1" dirty="0">
                <a:latin typeface="Comic Sans MS" panose="030F0702030302020204" pitchFamily="66" charset="0"/>
              </a:rPr>
              <a:t>di resistenza in ambito regionale </a:t>
            </a:r>
            <a:endParaRPr lang="it-IT" b="1" dirty="0" smtClean="0">
              <a:latin typeface="Comic Sans MS" panose="030F0702030302020204" pitchFamily="66" charset="0"/>
            </a:endParaRPr>
          </a:p>
          <a:p>
            <a:pPr algn="ctr"/>
            <a:r>
              <a:rPr lang="it-IT" b="1" dirty="0" smtClean="0">
                <a:latin typeface="Comic Sans MS" panose="030F0702030302020204" pitchFamily="66" charset="0"/>
              </a:rPr>
              <a:t>KLEBSIELLA </a:t>
            </a:r>
            <a:r>
              <a:rPr lang="it-IT" b="1" dirty="0">
                <a:latin typeface="Comic Sans MS" panose="030F0702030302020204" pitchFamily="66" charset="0"/>
              </a:rPr>
              <a:t>PNEUMONIAE</a:t>
            </a:r>
            <a:endParaRPr lang="it-IT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put penna 1"/>
              <p14:cNvContentPartPr/>
              <p14:nvPr/>
            </p14:nvContentPartPr>
            <p14:xfrm>
              <a:off x="1315468" y="3009351"/>
              <a:ext cx="2560680" cy="29304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388" y="2971191"/>
                <a:ext cx="25988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put penna 2"/>
              <p14:cNvContentPartPr/>
              <p14:nvPr/>
            </p14:nvContentPartPr>
            <p14:xfrm>
              <a:off x="6112468" y="2977311"/>
              <a:ext cx="648360" cy="28332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3388" y="2939151"/>
                <a:ext cx="6865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put penna 5"/>
              <p14:cNvContentPartPr/>
              <p14:nvPr/>
            </p14:nvContentPartPr>
            <p14:xfrm>
              <a:off x="1645948" y="3803871"/>
              <a:ext cx="942840" cy="11772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6868" y="3765711"/>
                <a:ext cx="9810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put penna 6"/>
              <p14:cNvContentPartPr/>
              <p14:nvPr/>
            </p14:nvContentPartPr>
            <p14:xfrm>
              <a:off x="3291868" y="3804591"/>
              <a:ext cx="605160" cy="4320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72788" y="3766431"/>
                <a:ext cx="64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put penna 7"/>
              <p14:cNvContentPartPr/>
              <p14:nvPr/>
            </p14:nvContentPartPr>
            <p14:xfrm>
              <a:off x="6157828" y="3802431"/>
              <a:ext cx="616320" cy="24732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8748" y="3764271"/>
                <a:ext cx="6544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put penna 8"/>
              <p14:cNvContentPartPr/>
              <p14:nvPr/>
            </p14:nvContentPartPr>
            <p14:xfrm>
              <a:off x="1611748" y="3974151"/>
              <a:ext cx="2250360" cy="9900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92668" y="3935991"/>
                <a:ext cx="22885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put penna 9"/>
              <p14:cNvContentPartPr/>
              <p14:nvPr/>
            </p14:nvContentPartPr>
            <p14:xfrm>
              <a:off x="1814788" y="4058391"/>
              <a:ext cx="360" cy="36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95708" y="4020591"/>
                <a:ext cx="385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put penna 10"/>
              <p14:cNvContentPartPr/>
              <p14:nvPr/>
            </p14:nvContentPartPr>
            <p14:xfrm>
              <a:off x="3277828" y="3956871"/>
              <a:ext cx="591120" cy="5292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58748" y="3918711"/>
                <a:ext cx="629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put penna 11"/>
              <p14:cNvContentPartPr/>
              <p14:nvPr/>
            </p14:nvContentPartPr>
            <p14:xfrm>
              <a:off x="1652428" y="4385991"/>
              <a:ext cx="1112760" cy="2448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33708" y="4347831"/>
                <a:ext cx="11502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put penna 12"/>
              <p14:cNvContentPartPr/>
              <p14:nvPr/>
            </p14:nvContentPartPr>
            <p14:xfrm>
              <a:off x="3249748" y="4360431"/>
              <a:ext cx="661320" cy="7128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30668" y="4322271"/>
                <a:ext cx="699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put penna 13"/>
              <p14:cNvContentPartPr/>
              <p14:nvPr/>
            </p14:nvContentPartPr>
            <p14:xfrm>
              <a:off x="6253228" y="4388871"/>
              <a:ext cx="478440" cy="3204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34148" y="4350711"/>
                <a:ext cx="516600" cy="1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98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83668" y="188640"/>
            <a:ext cx="59766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Percentuali di resistenza in ambito regionale </a:t>
            </a:r>
            <a:r>
              <a:rPr lang="it-IT" b="1" dirty="0" smtClean="0">
                <a:latin typeface="Comic Sans MS" panose="030F0702030302020204" pitchFamily="66" charset="0"/>
              </a:rPr>
              <a:t>STAPHYLOCOCCUS </a:t>
            </a:r>
            <a:r>
              <a:rPr lang="it-IT" b="1" dirty="0">
                <a:latin typeface="Comic Sans MS" panose="030F0702030302020204" pitchFamily="66" charset="0"/>
              </a:rPr>
              <a:t>AUREUS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557463"/>
            <a:ext cx="86201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put penna 1"/>
              <p14:cNvContentPartPr/>
              <p14:nvPr/>
            </p14:nvContentPartPr>
            <p14:xfrm>
              <a:off x="1772668" y="3404492"/>
              <a:ext cx="589320" cy="8064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3588" y="3366332"/>
                <a:ext cx="627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put penna 2"/>
              <p14:cNvContentPartPr/>
              <p14:nvPr/>
            </p14:nvContentPartPr>
            <p14:xfrm>
              <a:off x="1807588" y="3200372"/>
              <a:ext cx="675720" cy="5256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8508" y="3162212"/>
                <a:ext cx="7138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put penna 5"/>
              <p14:cNvContentPartPr/>
              <p14:nvPr/>
            </p14:nvContentPartPr>
            <p14:xfrm>
              <a:off x="3221668" y="3209372"/>
              <a:ext cx="601920" cy="24660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02588" y="3171212"/>
                <a:ext cx="64008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put penna 6"/>
              <p14:cNvContentPartPr/>
              <p14:nvPr/>
            </p14:nvContentPartPr>
            <p14:xfrm>
              <a:off x="6006988" y="3160052"/>
              <a:ext cx="687600" cy="26820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87908" y="3122252"/>
                <a:ext cx="72576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put penna 7"/>
              <p14:cNvContentPartPr/>
              <p14:nvPr/>
            </p14:nvContentPartPr>
            <p14:xfrm>
              <a:off x="1807588" y="3770252"/>
              <a:ext cx="514080" cy="10584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88508" y="3732092"/>
                <a:ext cx="5522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put penna 8"/>
              <p14:cNvContentPartPr/>
              <p14:nvPr/>
            </p14:nvContentPartPr>
            <p14:xfrm>
              <a:off x="3221668" y="3797612"/>
              <a:ext cx="605160" cy="4608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02588" y="3759452"/>
                <a:ext cx="643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put penna 9"/>
              <p14:cNvContentPartPr/>
              <p14:nvPr/>
            </p14:nvContentPartPr>
            <p14:xfrm>
              <a:off x="6105268" y="3776732"/>
              <a:ext cx="584280" cy="3780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6188" y="3738572"/>
                <a:ext cx="622440" cy="1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83668" y="188640"/>
            <a:ext cx="59766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Percentuali di resistenza in ambito regionale </a:t>
            </a:r>
            <a:r>
              <a:rPr lang="it-IT" b="1" dirty="0" smtClean="0">
                <a:latin typeface="Comic Sans MS" panose="030F0702030302020204" pitchFamily="66" charset="0"/>
              </a:rPr>
              <a:t>STREPTOCOCCUS PNEUMONIAE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457450"/>
            <a:ext cx="8734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put penna 1"/>
              <p14:cNvContentPartPr/>
              <p14:nvPr/>
            </p14:nvContentPartPr>
            <p14:xfrm>
              <a:off x="1807588" y="3501914"/>
              <a:ext cx="745920" cy="25920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8508" y="3463754"/>
                <a:ext cx="7840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put penna 2"/>
              <p14:cNvContentPartPr/>
              <p14:nvPr/>
            </p14:nvContentPartPr>
            <p14:xfrm>
              <a:off x="3362068" y="3495794"/>
              <a:ext cx="605520" cy="27792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2988" y="3457634"/>
                <a:ext cx="6436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put penna 5"/>
              <p14:cNvContentPartPr/>
              <p14:nvPr/>
            </p14:nvContentPartPr>
            <p14:xfrm>
              <a:off x="6140548" y="3481754"/>
              <a:ext cx="640440" cy="27504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21468" y="3443594"/>
                <a:ext cx="678600" cy="3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Rectangle 41"/>
          <p:cNvSpPr txBox="1">
            <a:spLocks noChangeArrowheads="1"/>
          </p:cNvSpPr>
          <p:nvPr/>
        </p:nvSpPr>
        <p:spPr>
          <a:xfrm>
            <a:off x="738188" y="176213"/>
            <a:ext cx="7772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3200" dirty="0" err="1" smtClean="0">
                <a:latin typeface="Comic Sans MS" panose="030F0702030302020204" pitchFamily="66" charset="0"/>
              </a:rPr>
              <a:t>Tissue</a:t>
            </a:r>
            <a:r>
              <a:rPr lang="it-IT" altLang="en-US" sz="3200" dirty="0" smtClean="0">
                <a:latin typeface="Comic Sans MS" panose="030F0702030302020204" pitchFamily="66" charset="0"/>
              </a:rPr>
              <a:t> </a:t>
            </a:r>
            <a:r>
              <a:rPr lang="it-IT" altLang="en-US" sz="3200" dirty="0" err="1" smtClean="0">
                <a:latin typeface="Comic Sans MS" panose="030F0702030302020204" pitchFamily="66" charset="0"/>
              </a:rPr>
              <a:t>penetration</a:t>
            </a:r>
            <a:r>
              <a:rPr lang="it-IT" altLang="en-US" sz="3200" dirty="0" smtClean="0">
                <a:latin typeface="Comic Sans MS" panose="030F0702030302020204" pitchFamily="66" charset="0"/>
              </a:rPr>
              <a:t/>
            </a:r>
            <a:br>
              <a:rPr lang="it-IT" altLang="en-US" sz="3200" dirty="0" smtClean="0">
                <a:latin typeface="Comic Sans MS" panose="030F0702030302020204" pitchFamily="66" charset="0"/>
              </a:rPr>
            </a:br>
            <a:r>
              <a:rPr lang="it-IT" altLang="en-US" sz="3200" dirty="0" smtClean="0">
                <a:latin typeface="Comic Sans MS" panose="030F0702030302020204" pitchFamily="66" charset="0"/>
              </a:rPr>
              <a:t>(% </a:t>
            </a:r>
            <a:r>
              <a:rPr lang="it-IT" altLang="en-US" sz="3200" dirty="0" err="1" smtClean="0">
                <a:latin typeface="Comic Sans MS" panose="030F0702030302020204" pitchFamily="66" charset="0"/>
              </a:rPr>
              <a:t>tissue</a:t>
            </a:r>
            <a:r>
              <a:rPr lang="it-IT" altLang="en-US" sz="3200" dirty="0" smtClean="0">
                <a:latin typeface="Comic Sans MS" panose="030F0702030302020204" pitchFamily="66" charset="0"/>
              </a:rPr>
              <a:t>/</a:t>
            </a:r>
            <a:r>
              <a:rPr lang="it-IT" altLang="en-US" sz="3200" dirty="0" err="1" smtClean="0">
                <a:latin typeface="Comic Sans MS" panose="030F0702030302020204" pitchFamily="66" charset="0"/>
              </a:rPr>
              <a:t>serum</a:t>
            </a:r>
            <a:r>
              <a:rPr lang="it-IT" altLang="en-US" sz="3200" dirty="0" smtClean="0"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5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226841"/>
              </p:ext>
            </p:extLst>
          </p:nvPr>
        </p:nvGraphicFramePr>
        <p:xfrm>
          <a:off x="196850" y="1916113"/>
          <a:ext cx="8642351" cy="3648015"/>
        </p:xfrm>
        <a:graphic>
          <a:graphicData uri="http://schemas.openxmlformats.org/drawingml/2006/table">
            <a:tbl>
              <a:tblPr/>
              <a:tblGrid>
                <a:gridCol w="2045729"/>
                <a:gridCol w="2048833"/>
                <a:gridCol w="2045729"/>
                <a:gridCol w="250206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Tissue</a:t>
                      </a:r>
                    </a:p>
                  </a:txBody>
                  <a:tcPr marL="90006" marR="90006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Vancomycin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Teicoplanin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Linezolid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Bone</a:t>
                      </a:r>
                    </a:p>
                  </a:txBody>
                  <a:tcPr marL="90006" marR="90006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r>
                        <a:rPr lang="en-GB" sz="2000" b="0" dirty="0" smtClean="0">
                          <a:latin typeface="Comic Sans MS" panose="030F0702030302020204" pitchFamily="66" charset="0"/>
                        </a:rPr>
                        <a:t>–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13%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  <a:defRPr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50–60%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60%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CNS</a:t>
                      </a:r>
                    </a:p>
                  </a:txBody>
                  <a:tcPr marL="90006" marR="90006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GB" sz="2000" b="0" dirty="0" smtClean="0">
                          <a:latin typeface="Comic Sans MS" panose="030F0702030302020204" pitchFamily="66" charset="0"/>
                        </a:rPr>
                        <a:t>–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18%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10%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70%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ELF</a:t>
                      </a:r>
                    </a:p>
                  </a:txBody>
                  <a:tcPr marL="90006" marR="90006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  <a:defRPr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11–17%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30%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450%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Muscle</a:t>
                      </a:r>
                    </a:p>
                  </a:txBody>
                  <a:tcPr marL="90006" marR="90006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30%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40%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94%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Perit. dial fluid</a:t>
                      </a:r>
                    </a:p>
                  </a:txBody>
                  <a:tcPr marL="90006" marR="90006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20%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40%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Marlett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61%</a:t>
                      </a:r>
                    </a:p>
                  </a:txBody>
                  <a:tcPr marL="90006" marR="90006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3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 useBgFill="1">
        <p:nvSpPr>
          <p:cNvPr id="3" name="Rectangle 3"/>
          <p:cNvSpPr txBox="1">
            <a:spLocks noChangeArrowheads="1"/>
          </p:cNvSpPr>
          <p:nvPr/>
        </p:nvSpPr>
        <p:spPr>
          <a:xfrm>
            <a:off x="271463" y="908050"/>
            <a:ext cx="5472112" cy="513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 sz="1800" i="0" kern="0" dirty="0">
                <a:solidFill>
                  <a:schemeClr val="tx1"/>
                </a:solidFill>
                <a:latin typeface="Comic Sans MS" pitchFamily="66" charset="0"/>
              </a:rPr>
              <a:t>Il </a:t>
            </a:r>
            <a:r>
              <a:rPr lang="it-IT" sz="1800" b="1" kern="0" dirty="0">
                <a:solidFill>
                  <a:schemeClr val="tx1"/>
                </a:solidFill>
                <a:latin typeface="Comic Sans MS" pitchFamily="66" charset="0"/>
              </a:rPr>
              <a:t>serbatoio</a:t>
            </a:r>
            <a:r>
              <a:rPr lang="it-IT" sz="1800" kern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it-IT" sz="1800" i="0" kern="0" dirty="0">
                <a:solidFill>
                  <a:schemeClr val="tx1"/>
                </a:solidFill>
                <a:latin typeface="Comic Sans MS" pitchFamily="66" charset="0"/>
              </a:rPr>
              <a:t>di questi</a:t>
            </a:r>
            <a:r>
              <a:rPr lang="it-IT" sz="1800" kern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it-IT" sz="1800" i="0" kern="0" dirty="0">
                <a:solidFill>
                  <a:schemeClr val="tx1"/>
                </a:solidFill>
                <a:latin typeface="Comic Sans MS" pitchFamily="66" charset="0"/>
              </a:rPr>
              <a:t>microrganismi (habitat naturale e sede di moltiplicazione) è costituito dall’</a:t>
            </a:r>
            <a:r>
              <a:rPr lang="it-IT" sz="1800" b="1" kern="0" dirty="0">
                <a:solidFill>
                  <a:schemeClr val="tx1"/>
                </a:solidFill>
                <a:latin typeface="Comic Sans MS" pitchFamily="66" charset="0"/>
              </a:rPr>
              <a:t>uomo </a:t>
            </a:r>
            <a:r>
              <a:rPr lang="it-IT" sz="1800" i="0" kern="0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it-IT" sz="1800" i="0" kern="0" dirty="0" err="1">
                <a:solidFill>
                  <a:schemeClr val="tx1"/>
                </a:solidFill>
                <a:latin typeface="Comic Sans MS" pitchFamily="66" charset="0"/>
              </a:rPr>
              <a:t>pz</a:t>
            </a:r>
            <a:r>
              <a:rPr lang="it-IT" sz="1800" i="0" kern="0" dirty="0">
                <a:solidFill>
                  <a:schemeClr val="tx1"/>
                </a:solidFill>
                <a:latin typeface="Comic Sans MS" pitchFamily="66" charset="0"/>
              </a:rPr>
              <a:t> infetti/colonizzati e/o portatori) e dall’</a:t>
            </a:r>
            <a:r>
              <a:rPr lang="it-IT" sz="1800" b="1" kern="0" dirty="0">
                <a:solidFill>
                  <a:schemeClr val="tx1"/>
                </a:solidFill>
                <a:latin typeface="Comic Sans MS" pitchFamily="66" charset="0"/>
              </a:rPr>
              <a:t>ambiente</a:t>
            </a:r>
            <a:endParaRPr lang="it-IT" sz="1800" i="0" kern="0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it-IT" sz="1800" i="0" kern="0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 sz="1800" i="0" kern="0" dirty="0" err="1">
                <a:solidFill>
                  <a:schemeClr val="tx1"/>
                </a:solidFill>
                <a:latin typeface="Comic Sans MS" pitchFamily="66" charset="0"/>
              </a:rPr>
              <a:t>Affinchè</a:t>
            </a:r>
            <a:r>
              <a:rPr lang="it-IT" sz="1800" i="0" kern="0" dirty="0">
                <a:solidFill>
                  <a:schemeClr val="tx1"/>
                </a:solidFill>
                <a:latin typeface="Comic Sans MS" pitchFamily="66" charset="0"/>
              </a:rPr>
              <a:t> avvenga la trasmissione è necessario che vi sia un </a:t>
            </a:r>
            <a:r>
              <a:rPr lang="it-IT" sz="1800" b="1" u="sng" kern="0" dirty="0">
                <a:solidFill>
                  <a:schemeClr val="tx1"/>
                </a:solidFill>
                <a:latin typeface="Comic Sans MS" pitchFamily="66" charset="0"/>
              </a:rPr>
              <a:t>veicolo</a:t>
            </a:r>
            <a:r>
              <a:rPr lang="it-IT" sz="1800" i="0" kern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it-IT" sz="1800" i="0" kern="0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 sz="1800" i="0" kern="0" dirty="0">
                <a:solidFill>
                  <a:schemeClr val="tx1"/>
                </a:solidFill>
                <a:latin typeface="Comic Sans MS" pitchFamily="66" charset="0"/>
              </a:rPr>
              <a:t>Un veicolo di importanza determinante è costituito dalle MANI degli operatori sanitari,sulle quali colonizzano un numero e una varietà non indifferente di potenziali patogeni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it-IT" sz="1800" i="0" kern="0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 sz="1800" i="0" kern="0" dirty="0">
                <a:solidFill>
                  <a:schemeClr val="tx1"/>
                </a:solidFill>
                <a:latin typeface="Comic Sans MS" pitchFamily="66" charset="0"/>
              </a:rPr>
              <a:t>L’importanza di tale veicolo è sottolineato dal fatto che le misure di controllo più efficaci della maggior parte delle ICA si basano sul lavaggio frequente delle mani</a:t>
            </a:r>
            <a:endParaRPr lang="it-IT" sz="1800" b="1" u="sng" kern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14299" y="595547"/>
            <a:ext cx="863600" cy="1584325"/>
            <a:chOff x="2064" y="935"/>
            <a:chExt cx="909" cy="1734"/>
          </a:xfrm>
        </p:grpSpPr>
        <p:pic>
          <p:nvPicPr>
            <p:cNvPr id="6" name="Picture 5" descr="HA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" y="935"/>
              <a:ext cx="864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HAN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9" y="1842"/>
              <a:ext cx="864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SNEEZ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54598"/>
            <a:ext cx="1679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mmagin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6371" y="2420888"/>
            <a:ext cx="1943056" cy="131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roncofibroscop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1398" y="4060842"/>
            <a:ext cx="23542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59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2528322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omic Sans MS" panose="030F0702030302020204" pitchFamily="66" charset="0"/>
              </a:rPr>
              <a:t>Ceftaroline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was</a:t>
            </a:r>
            <a:r>
              <a:rPr lang="it-IT" dirty="0">
                <a:latin typeface="Comic Sans MS" panose="030F0702030302020204" pitchFamily="66" charset="0"/>
              </a:rPr>
              <a:t> 16-fold more </a:t>
            </a:r>
            <a:r>
              <a:rPr lang="it-IT" dirty="0" err="1">
                <a:latin typeface="Comic Sans MS" panose="030F0702030302020204" pitchFamily="66" charset="0"/>
              </a:rPr>
              <a:t>potent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against</a:t>
            </a:r>
            <a:r>
              <a:rPr lang="it-IT" dirty="0">
                <a:latin typeface="Comic Sans MS" panose="030F0702030302020204" pitchFamily="66" charset="0"/>
              </a:rPr>
              <a:t> MSSA (MIC</a:t>
            </a:r>
            <a:r>
              <a:rPr lang="it-IT" baseline="-25000" dirty="0">
                <a:latin typeface="Comic Sans MS" panose="030F0702030302020204" pitchFamily="66" charset="0"/>
              </a:rPr>
              <a:t>90</a:t>
            </a:r>
            <a:r>
              <a:rPr lang="it-IT" dirty="0">
                <a:latin typeface="Comic Sans MS" panose="030F0702030302020204" pitchFamily="66" charset="0"/>
              </a:rPr>
              <a:t> 0.25 versus 4 mg/L) </a:t>
            </a:r>
            <a:r>
              <a:rPr lang="it-IT" dirty="0" err="1">
                <a:latin typeface="Comic Sans MS" panose="030F0702030302020204" pitchFamily="66" charset="0"/>
              </a:rPr>
              <a:t>than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ceftriaxone</a:t>
            </a:r>
            <a:r>
              <a:rPr lang="it-IT" dirty="0">
                <a:latin typeface="Comic Sans MS" panose="030F0702030302020204" pitchFamily="66" charset="0"/>
              </a:rPr>
              <a:t> and ≥16-fold more </a:t>
            </a:r>
            <a:r>
              <a:rPr lang="it-IT" dirty="0" err="1">
                <a:latin typeface="Comic Sans MS" panose="030F0702030302020204" pitchFamily="66" charset="0"/>
              </a:rPr>
              <a:t>potent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against</a:t>
            </a:r>
            <a:r>
              <a:rPr lang="it-IT" dirty="0">
                <a:latin typeface="Comic Sans MS" panose="030F0702030302020204" pitchFamily="66" charset="0"/>
              </a:rPr>
              <a:t> MRSA (MIC</a:t>
            </a:r>
            <a:r>
              <a:rPr lang="it-IT" baseline="-25000" dirty="0">
                <a:latin typeface="Comic Sans MS" panose="030F0702030302020204" pitchFamily="66" charset="0"/>
              </a:rPr>
              <a:t>90</a:t>
            </a:r>
            <a:r>
              <a:rPr lang="it-IT" dirty="0">
                <a:latin typeface="Comic Sans MS" panose="030F0702030302020204" pitchFamily="66" charset="0"/>
              </a:rPr>
              <a:t> 2 versus &gt;32 mg/L). </a:t>
            </a:r>
            <a:r>
              <a:rPr lang="it-IT" dirty="0" err="1">
                <a:latin typeface="Comic Sans MS" panose="030F0702030302020204" pitchFamily="66" charset="0"/>
              </a:rPr>
              <a:t>Ceftaroline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was</a:t>
            </a:r>
            <a:r>
              <a:rPr lang="it-IT" dirty="0">
                <a:latin typeface="Comic Sans MS" panose="030F0702030302020204" pitchFamily="66" charset="0"/>
              </a:rPr>
              <a:t> 16-fold more </a:t>
            </a:r>
            <a:r>
              <a:rPr lang="it-IT" dirty="0" err="1">
                <a:latin typeface="Comic Sans MS" panose="030F0702030302020204" pitchFamily="66" charset="0"/>
              </a:rPr>
              <a:t>potent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against</a:t>
            </a:r>
            <a:r>
              <a:rPr lang="it-IT" dirty="0">
                <a:latin typeface="Comic Sans MS" panose="030F0702030302020204" pitchFamily="66" charset="0"/>
              </a:rPr>
              <a:t> S. </a:t>
            </a:r>
            <a:r>
              <a:rPr lang="it-IT" dirty="0" err="1">
                <a:latin typeface="Comic Sans MS" panose="030F0702030302020204" pitchFamily="66" charset="0"/>
              </a:rPr>
              <a:t>pneumoniae</a:t>
            </a:r>
            <a:r>
              <a:rPr lang="it-IT" dirty="0">
                <a:latin typeface="Comic Sans MS" panose="030F0702030302020204" pitchFamily="66" charset="0"/>
              </a:rPr>
              <a:t> (MIC</a:t>
            </a:r>
            <a:r>
              <a:rPr lang="it-IT" baseline="-25000" dirty="0">
                <a:latin typeface="Comic Sans MS" panose="030F0702030302020204" pitchFamily="66" charset="0"/>
              </a:rPr>
              <a:t>90</a:t>
            </a:r>
            <a:r>
              <a:rPr lang="it-IT" dirty="0">
                <a:latin typeface="Comic Sans MS" panose="030F0702030302020204" pitchFamily="66" charset="0"/>
              </a:rPr>
              <a:t> 0.12-0.25 mg/L) </a:t>
            </a:r>
            <a:r>
              <a:rPr lang="it-IT" dirty="0" err="1">
                <a:latin typeface="Comic Sans MS" panose="030F0702030302020204" pitchFamily="66" charset="0"/>
              </a:rPr>
              <a:t>compared</a:t>
            </a:r>
            <a:r>
              <a:rPr lang="it-IT" dirty="0">
                <a:latin typeface="Comic Sans MS" panose="030F0702030302020204" pitchFamily="66" charset="0"/>
              </a:rPr>
              <a:t> with </a:t>
            </a:r>
            <a:r>
              <a:rPr lang="it-IT" dirty="0" err="1">
                <a:latin typeface="Comic Sans MS" panose="030F0702030302020204" pitchFamily="66" charset="0"/>
              </a:rPr>
              <a:t>ceftriaxone</a:t>
            </a:r>
            <a:r>
              <a:rPr lang="it-IT" dirty="0">
                <a:latin typeface="Comic Sans MS" panose="030F0702030302020204" pitchFamily="66" charset="0"/>
              </a:rPr>
              <a:t> (MIC</a:t>
            </a:r>
            <a:r>
              <a:rPr lang="it-IT" baseline="-25000" dirty="0">
                <a:latin typeface="Comic Sans MS" panose="030F0702030302020204" pitchFamily="66" charset="0"/>
              </a:rPr>
              <a:t>90</a:t>
            </a:r>
            <a:r>
              <a:rPr lang="it-IT" dirty="0">
                <a:latin typeface="Comic Sans MS" panose="030F0702030302020204" pitchFamily="66" charset="0"/>
              </a:rPr>
              <a:t> 1-2 mg/L), with </a:t>
            </a:r>
            <a:r>
              <a:rPr lang="it-IT" dirty="0" err="1">
                <a:latin typeface="Comic Sans MS" panose="030F0702030302020204" pitchFamily="66" charset="0"/>
              </a:rPr>
              <a:t>higher</a:t>
            </a:r>
            <a:r>
              <a:rPr lang="it-IT" dirty="0">
                <a:latin typeface="Comic Sans MS" panose="030F0702030302020204" pitchFamily="66" charset="0"/>
              </a:rPr>
              <a:t> MIC </a:t>
            </a:r>
            <a:r>
              <a:rPr lang="it-IT" dirty="0" err="1">
                <a:latin typeface="Comic Sans MS" panose="030F0702030302020204" pitchFamily="66" charset="0"/>
              </a:rPr>
              <a:t>values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observed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among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penicillin</a:t>
            </a:r>
            <a:r>
              <a:rPr lang="it-IT" dirty="0">
                <a:latin typeface="Comic Sans MS" panose="030F0702030302020204" pitchFamily="66" charset="0"/>
              </a:rPr>
              <a:t>-non-</a:t>
            </a:r>
            <a:r>
              <a:rPr lang="it-IT" dirty="0" err="1">
                <a:latin typeface="Comic Sans MS" panose="030F0702030302020204" pitchFamily="66" charset="0"/>
              </a:rPr>
              <a:t>susceptible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isolates</a:t>
            </a:r>
            <a:r>
              <a:rPr lang="it-IT" dirty="0">
                <a:latin typeface="Comic Sans MS" panose="030F0702030302020204" pitchFamily="66" charset="0"/>
              </a:rPr>
              <a:t> for </a:t>
            </a:r>
            <a:r>
              <a:rPr lang="it-IT" dirty="0" err="1">
                <a:latin typeface="Comic Sans MS" panose="030F0702030302020204" pitchFamily="66" charset="0"/>
              </a:rPr>
              <a:t>both</a:t>
            </a:r>
            <a:r>
              <a:rPr lang="it-IT" dirty="0">
                <a:latin typeface="Comic Sans MS" panose="030F0702030302020204" pitchFamily="66" charset="0"/>
              </a:rPr>
              <a:t> agents. </a:t>
            </a:r>
            <a:r>
              <a:rPr lang="it-IT" dirty="0" err="1">
                <a:latin typeface="Comic Sans MS" panose="030F0702030302020204" pitchFamily="66" charset="0"/>
              </a:rPr>
              <a:t>Similar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activity</a:t>
            </a:r>
            <a:r>
              <a:rPr lang="it-IT" dirty="0">
                <a:latin typeface="Comic Sans MS" panose="030F0702030302020204" pitchFamily="66" charset="0"/>
              </a:rPr>
              <a:t> (MIC</a:t>
            </a:r>
            <a:r>
              <a:rPr lang="it-IT" baseline="-25000" dirty="0">
                <a:latin typeface="Comic Sans MS" panose="030F0702030302020204" pitchFamily="66" charset="0"/>
              </a:rPr>
              <a:t>90</a:t>
            </a:r>
            <a:r>
              <a:rPr lang="it-IT" dirty="0">
                <a:latin typeface="Comic Sans MS" panose="030F0702030302020204" pitchFamily="66" charset="0"/>
              </a:rPr>
              <a:t> ≤0.03 mg/L) </a:t>
            </a:r>
            <a:r>
              <a:rPr lang="it-IT" dirty="0" err="1">
                <a:latin typeface="Comic Sans MS" panose="030F0702030302020204" pitchFamily="66" charset="0"/>
              </a:rPr>
              <a:t>was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observed</a:t>
            </a:r>
            <a:r>
              <a:rPr lang="it-IT" dirty="0">
                <a:latin typeface="Comic Sans MS" panose="030F0702030302020204" pitchFamily="66" charset="0"/>
              </a:rPr>
              <a:t> for </a:t>
            </a:r>
            <a:r>
              <a:rPr lang="it-IT" dirty="0" err="1">
                <a:latin typeface="Comic Sans MS" panose="030F0702030302020204" pitchFamily="66" charset="0"/>
              </a:rPr>
              <a:t>ceftaroline</a:t>
            </a:r>
            <a:r>
              <a:rPr lang="it-IT" dirty="0">
                <a:latin typeface="Comic Sans MS" panose="030F0702030302020204" pitchFamily="66" charset="0"/>
              </a:rPr>
              <a:t> and </a:t>
            </a:r>
            <a:r>
              <a:rPr lang="it-IT" dirty="0" err="1">
                <a:latin typeface="Comic Sans MS" panose="030F0702030302020204" pitchFamily="66" charset="0"/>
              </a:rPr>
              <a:t>ceftriaxone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against</a:t>
            </a:r>
            <a:r>
              <a:rPr lang="it-IT" dirty="0">
                <a:latin typeface="Comic Sans MS" panose="030F0702030302020204" pitchFamily="66" charset="0"/>
              </a:rPr>
              <a:t> H. </a:t>
            </a:r>
            <a:r>
              <a:rPr lang="it-IT" dirty="0" err="1">
                <a:latin typeface="Comic Sans MS" panose="030F0702030302020204" pitchFamily="66" charset="0"/>
              </a:rPr>
              <a:t>influenzae</a:t>
            </a:r>
            <a:r>
              <a:rPr lang="it-IT" dirty="0">
                <a:latin typeface="Comic Sans MS" panose="030F0702030302020204" pitchFamily="66" charset="0"/>
              </a:rPr>
              <a:t>, with </a:t>
            </a:r>
            <a:r>
              <a:rPr lang="it-IT" dirty="0" err="1">
                <a:latin typeface="Comic Sans MS" panose="030F0702030302020204" pitchFamily="66" charset="0"/>
              </a:rPr>
              <a:t>higher</a:t>
            </a:r>
            <a:r>
              <a:rPr lang="it-IT" dirty="0">
                <a:latin typeface="Comic Sans MS" panose="030F0702030302020204" pitchFamily="66" charset="0"/>
              </a:rPr>
              <a:t> MIC </a:t>
            </a:r>
            <a:r>
              <a:rPr lang="it-IT" dirty="0" err="1">
                <a:latin typeface="Comic Sans MS" panose="030F0702030302020204" pitchFamily="66" charset="0"/>
              </a:rPr>
              <a:t>values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observed</a:t>
            </a:r>
            <a:r>
              <a:rPr lang="it-IT" dirty="0">
                <a:latin typeface="Comic Sans MS" panose="030F0702030302020204" pitchFamily="66" charset="0"/>
              </a:rPr>
              <a:t> in the Asia-Pacific </a:t>
            </a:r>
            <a:r>
              <a:rPr lang="it-IT" dirty="0" err="1">
                <a:latin typeface="Comic Sans MS" panose="030F0702030302020204" pitchFamily="66" charset="0"/>
              </a:rPr>
              <a:t>region</a:t>
            </a:r>
            <a:r>
              <a:rPr lang="it-IT" dirty="0">
                <a:latin typeface="Comic Sans MS" panose="030F0702030302020204" pitchFamily="66" charset="0"/>
              </a:rPr>
              <a:t> for </a:t>
            </a:r>
            <a:r>
              <a:rPr lang="it-IT" dirty="0" err="1">
                <a:latin typeface="Comic Sans MS" panose="030F0702030302020204" pitchFamily="66" charset="0"/>
              </a:rPr>
              <a:t>both</a:t>
            </a:r>
            <a:r>
              <a:rPr lang="it-IT" dirty="0">
                <a:latin typeface="Comic Sans MS" panose="030F0702030302020204" pitchFamily="66" charset="0"/>
              </a:rPr>
              <a:t> agents </a:t>
            </a:r>
            <a:r>
              <a:rPr lang="it-IT" dirty="0" err="1">
                <a:latin typeface="Comic Sans MS" panose="030F0702030302020204" pitchFamily="66" charset="0"/>
              </a:rPr>
              <a:t>compared</a:t>
            </a:r>
            <a:r>
              <a:rPr lang="it-IT" dirty="0">
                <a:latin typeface="Comic Sans MS" panose="030F0702030302020204" pitchFamily="66" charset="0"/>
              </a:rPr>
              <a:t> with </a:t>
            </a:r>
            <a:r>
              <a:rPr lang="it-IT" dirty="0" err="1">
                <a:latin typeface="Comic Sans MS" panose="030F0702030302020204" pitchFamily="66" charset="0"/>
              </a:rPr>
              <a:t>other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regions</a:t>
            </a:r>
            <a:r>
              <a:rPr lang="it-IT" dirty="0">
                <a:latin typeface="Comic Sans MS" panose="030F0702030302020204" pitchFamily="66" charset="0"/>
              </a:rPr>
              <a:t>. </a:t>
            </a:r>
            <a:r>
              <a:rPr lang="it-IT" dirty="0" err="1">
                <a:latin typeface="Comic Sans MS" panose="030F0702030302020204" pitchFamily="66" charset="0"/>
              </a:rPr>
              <a:t>Ceftaroline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was</a:t>
            </a:r>
            <a:r>
              <a:rPr lang="it-IT" dirty="0">
                <a:latin typeface="Comic Sans MS" panose="030F0702030302020204" pitchFamily="66" charset="0"/>
              </a:rPr>
              <a:t> 4- to 8-fold more </a:t>
            </a:r>
            <a:r>
              <a:rPr lang="it-IT" dirty="0" err="1">
                <a:latin typeface="Comic Sans MS" panose="030F0702030302020204" pitchFamily="66" charset="0"/>
              </a:rPr>
              <a:t>active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against</a:t>
            </a:r>
            <a:r>
              <a:rPr lang="it-IT" dirty="0">
                <a:latin typeface="Comic Sans MS" panose="030F0702030302020204" pitchFamily="66" charset="0"/>
              </a:rPr>
              <a:t> M. </a:t>
            </a:r>
            <a:r>
              <a:rPr lang="it-IT" dirty="0" err="1">
                <a:latin typeface="Comic Sans MS" panose="030F0702030302020204" pitchFamily="66" charset="0"/>
              </a:rPr>
              <a:t>catarrhalis</a:t>
            </a:r>
            <a:r>
              <a:rPr lang="it-IT" dirty="0">
                <a:latin typeface="Comic Sans MS" panose="030F0702030302020204" pitchFamily="66" charset="0"/>
              </a:rPr>
              <a:t> (MIC</a:t>
            </a:r>
            <a:r>
              <a:rPr lang="it-IT" baseline="-25000" dirty="0">
                <a:latin typeface="Comic Sans MS" panose="030F0702030302020204" pitchFamily="66" charset="0"/>
              </a:rPr>
              <a:t>90</a:t>
            </a:r>
            <a:r>
              <a:rPr lang="it-IT" dirty="0">
                <a:latin typeface="Comic Sans MS" panose="030F0702030302020204" pitchFamily="66" charset="0"/>
              </a:rPr>
              <a:t> 0.12-0.25 mg/L) </a:t>
            </a:r>
            <a:r>
              <a:rPr lang="it-IT" dirty="0" err="1">
                <a:latin typeface="Comic Sans MS" panose="030F0702030302020204" pitchFamily="66" charset="0"/>
              </a:rPr>
              <a:t>compared</a:t>
            </a:r>
            <a:r>
              <a:rPr lang="it-IT" dirty="0">
                <a:latin typeface="Comic Sans MS" panose="030F0702030302020204" pitchFamily="66" charset="0"/>
              </a:rPr>
              <a:t> with </a:t>
            </a:r>
            <a:r>
              <a:rPr lang="it-IT" dirty="0" err="1">
                <a:latin typeface="Comic Sans MS" panose="030F0702030302020204" pitchFamily="66" charset="0"/>
              </a:rPr>
              <a:t>ceftriaxone</a:t>
            </a:r>
            <a:r>
              <a:rPr lang="it-IT" dirty="0">
                <a:latin typeface="Comic Sans MS" panose="030F0702030302020204" pitchFamily="66" charset="0"/>
              </a:rPr>
              <a:t> (MIC</a:t>
            </a:r>
            <a:r>
              <a:rPr lang="it-IT" baseline="-25000" dirty="0">
                <a:latin typeface="Comic Sans MS" panose="030F0702030302020204" pitchFamily="66" charset="0"/>
              </a:rPr>
              <a:t>90</a:t>
            </a:r>
            <a:r>
              <a:rPr lang="it-IT" dirty="0">
                <a:latin typeface="Comic Sans MS" panose="030F0702030302020204" pitchFamily="66" charset="0"/>
              </a:rPr>
              <a:t> 1 mg/L).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40466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Comparative in vitro activities of </a:t>
            </a:r>
            <a:r>
              <a:rPr lang="en-US" sz="2400" b="1" dirty="0" err="1">
                <a:latin typeface="Comic Sans MS" panose="030F0702030302020204" pitchFamily="66" charset="0"/>
              </a:rPr>
              <a:t>ceftaroline</a:t>
            </a:r>
            <a:r>
              <a:rPr lang="en-US" sz="2400" b="1" dirty="0">
                <a:latin typeface="Comic Sans MS" panose="030F0702030302020204" pitchFamily="66" charset="0"/>
              </a:rPr>
              <a:t> and ceftriaxone against bacterial pathogens associated with respiratory tract infections: results from the AWARE surveillance study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</a:p>
          <a:p>
            <a:pPr algn="r"/>
            <a:r>
              <a:rPr lang="de-DE" sz="1600" dirty="0" err="1">
                <a:latin typeface="Comic Sans MS" panose="030F0702030302020204" pitchFamily="66" charset="0"/>
              </a:rPr>
              <a:t>Biedenbach</a:t>
            </a:r>
            <a:r>
              <a:rPr lang="de-DE" sz="1600" dirty="0">
                <a:latin typeface="Comic Sans MS" panose="030F0702030302020204" pitchFamily="66" charset="0"/>
              </a:rPr>
              <a:t> </a:t>
            </a:r>
            <a:r>
              <a:rPr lang="de-DE" sz="1600" dirty="0" smtClean="0">
                <a:latin typeface="Comic Sans MS" panose="030F0702030302020204" pitchFamily="66" charset="0"/>
              </a:rPr>
              <a:t>DJ, et al. </a:t>
            </a:r>
            <a:r>
              <a:rPr lang="en-US" sz="1600" dirty="0" smtClean="0">
                <a:latin typeface="Comic Sans MS" panose="030F0702030302020204" pitchFamily="66" charset="0"/>
              </a:rPr>
              <a:t>J </a:t>
            </a:r>
            <a:r>
              <a:rPr lang="en-US" sz="1600" dirty="0" err="1">
                <a:latin typeface="Comic Sans MS" panose="030F0702030302020204" pitchFamily="66" charset="0"/>
              </a:rPr>
              <a:t>Antimicrob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Chemother</a:t>
            </a:r>
            <a:r>
              <a:rPr lang="en-US" sz="1600" dirty="0">
                <a:latin typeface="Comic Sans MS" panose="030F0702030302020204" pitchFamily="66" charset="0"/>
              </a:rPr>
              <a:t> (2016) 71 (12): </a:t>
            </a:r>
            <a:r>
              <a:rPr lang="en-US" sz="1600" dirty="0" smtClean="0">
                <a:latin typeface="Comic Sans MS" panose="030F0702030302020204" pitchFamily="66" charset="0"/>
              </a:rPr>
              <a:t>3459-3464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2875"/>
            <a:ext cx="5675312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251520" y="3933056"/>
            <a:ext cx="2736304" cy="607602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it-IT" dirty="0">
                <a:latin typeface="Comic Sans MS" panose="030F0702030302020204" pitchFamily="66" charset="0"/>
              </a:rPr>
              <a:t>EJ Baron et al</a:t>
            </a:r>
            <a:r>
              <a:rPr lang="en-US" altLang="it-IT" dirty="0" smtClean="0">
                <a:latin typeface="Comic Sans MS" panose="030F0702030302020204" pitchFamily="66" charset="0"/>
              </a:rPr>
              <a:t>. </a:t>
            </a:r>
            <a:r>
              <a:rPr lang="en-US" altLang="it-IT" dirty="0">
                <a:latin typeface="Comic Sans MS" panose="030F0702030302020204" pitchFamily="66" charset="0"/>
              </a:rPr>
              <a:t>CID 2013</a:t>
            </a:r>
            <a:endParaRPr lang="it-IT" alt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278391" y="404664"/>
            <a:ext cx="8569325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Blood Cultures </a:t>
            </a:r>
          </a:p>
          <a:p>
            <a:pPr lvl="1">
              <a:lnSpc>
                <a:spcPct val="90000"/>
              </a:lnSpc>
            </a:pP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Yield before treatment administration: 5-15%</a:t>
            </a:r>
          </a:p>
          <a:p>
            <a:pPr lvl="1">
              <a:lnSpc>
                <a:spcPct val="90000"/>
              </a:lnSpc>
            </a:pP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Strong indication for severe CAP</a:t>
            </a:r>
          </a:p>
          <a:p>
            <a:pPr lvl="1">
              <a:lnSpc>
                <a:spcPct val="90000"/>
              </a:lnSpc>
            </a:pP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Host factors: </a:t>
            </a:r>
          </a:p>
          <a:p>
            <a:pPr lvl="2">
              <a:lnSpc>
                <a:spcPct val="90000"/>
              </a:lnSpc>
            </a:pP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Cirrhosis, </a:t>
            </a:r>
            <a:r>
              <a:rPr lang="en-US" altLang="it-IT" sz="2000" dirty="0" err="1" smtClean="0">
                <a:latin typeface="Comic Sans MS" panose="030F0702030302020204" pitchFamily="66" charset="0"/>
                <a:ea typeface="MS PGothic" pitchFamily="34" charset="-128"/>
              </a:rPr>
              <a:t>asplenia</a:t>
            </a: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, complement deficiencies, leukopenia</a:t>
            </a:r>
          </a:p>
          <a:p>
            <a:pPr>
              <a:lnSpc>
                <a:spcPct val="90000"/>
              </a:lnSpc>
            </a:pP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Gram stain &amp; culture of expectorates </a:t>
            </a:r>
          </a:p>
          <a:p>
            <a:pPr lvl="1">
              <a:lnSpc>
                <a:spcPct val="90000"/>
              </a:lnSpc>
            </a:pP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Yield variable, better before administration of treatment</a:t>
            </a:r>
          </a:p>
          <a:p>
            <a:pPr lvl="1">
              <a:lnSpc>
                <a:spcPct val="90000"/>
              </a:lnSpc>
            </a:pPr>
            <a:r>
              <a:rPr lang="en-US" altLang="it-IT" sz="2000" dirty="0" err="1" smtClean="0">
                <a:latin typeface="Comic Sans MS" panose="030F0702030302020204" pitchFamily="66" charset="0"/>
                <a:ea typeface="MS PGothic" pitchFamily="34" charset="-128"/>
              </a:rPr>
              <a:t>Yiel</a:t>
            </a: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 depends of specimen collection, transport, speed of processing, use of </a:t>
            </a:r>
            <a:r>
              <a:rPr lang="en-US" altLang="it-IT" sz="2000" dirty="0" err="1" smtClean="0">
                <a:latin typeface="Comic Sans MS" panose="030F0702030302020204" pitchFamily="66" charset="0"/>
                <a:ea typeface="MS PGothic" pitchFamily="34" charset="-128"/>
              </a:rPr>
              <a:t>cytologic</a:t>
            </a: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 criteria</a:t>
            </a:r>
          </a:p>
          <a:p>
            <a:pPr lvl="1">
              <a:lnSpc>
                <a:spcPct val="90000"/>
              </a:lnSpc>
            </a:pP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Predominant </a:t>
            </a:r>
            <a:r>
              <a:rPr lang="en-US" altLang="it-IT" sz="2000" dirty="0" err="1" smtClean="0">
                <a:latin typeface="Comic Sans MS" panose="030F0702030302020204" pitchFamily="66" charset="0"/>
                <a:ea typeface="MS PGothic" pitchFamily="34" charset="-128"/>
              </a:rPr>
              <a:t>morphotype</a:t>
            </a: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 seen in only 14% of 1669 hospitalized CAP pts </a:t>
            </a:r>
          </a:p>
          <a:p>
            <a:pPr marL="342900" lvl="2" indent="-342900">
              <a:lnSpc>
                <a:spcPct val="90000"/>
              </a:lnSpc>
            </a:pP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Gram </a:t>
            </a: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stain &amp; culture of endotracheal aspirate </a:t>
            </a:r>
            <a:endParaRPr lang="en-US" altLang="it-IT" sz="2000" dirty="0" smtClean="0">
              <a:latin typeface="Comic Sans MS" panose="030F0702030302020204" pitchFamily="66" charset="0"/>
              <a:ea typeface="MS PGothic" pitchFamily="34" charset="-128"/>
            </a:endParaRPr>
          </a:p>
          <a:p>
            <a:pPr marL="342900" lvl="2" indent="-342900">
              <a:lnSpc>
                <a:spcPct val="90000"/>
              </a:lnSpc>
            </a:pPr>
            <a:endParaRPr lang="en-US" altLang="it-IT" sz="2000" dirty="0">
              <a:latin typeface="Comic Sans MS" panose="030F0702030302020204" pitchFamily="66" charset="0"/>
              <a:ea typeface="MS PGothic" pitchFamily="34" charset="-128"/>
            </a:endParaRPr>
          </a:p>
          <a:p>
            <a:pPr marL="342900" lvl="2" indent="-342900">
              <a:lnSpc>
                <a:spcPct val="90000"/>
              </a:lnSpc>
            </a:pPr>
            <a:endParaRPr lang="en-US" altLang="it-IT" sz="2000" dirty="0" smtClean="0">
              <a:latin typeface="Comic Sans MS" panose="030F0702030302020204" pitchFamily="66" charset="0"/>
              <a:ea typeface="MS PGothic" pitchFamily="34" charset="-128"/>
            </a:endParaRPr>
          </a:p>
          <a:p>
            <a:pPr marL="0" lvl="2" indent="0" algn="r">
              <a:lnSpc>
                <a:spcPct val="90000"/>
              </a:lnSpc>
              <a:buNone/>
            </a:pPr>
            <a:r>
              <a:rPr lang="en-US" altLang="it-IT" sz="2000" dirty="0" smtClean="0">
                <a:latin typeface="Comic Sans MS" panose="030F0702030302020204" pitchFamily="66" charset="0"/>
                <a:ea typeface="MS PGothic" pitchFamily="34" charset="-128"/>
              </a:rPr>
              <a:t>Garcia-Vasquez</a:t>
            </a:r>
            <a:r>
              <a:rPr lang="en-US" altLang="it-IT" sz="2000" dirty="0">
                <a:latin typeface="Comic Sans MS" panose="030F0702030302020204" pitchFamily="66" charset="0"/>
                <a:ea typeface="MS PGothic" pitchFamily="34" charset="-128"/>
              </a:rPr>
              <a:t>, </a:t>
            </a:r>
            <a:r>
              <a:rPr lang="en-US" altLang="it-IT" sz="2000" i="1" dirty="0">
                <a:latin typeface="Comic Sans MS" panose="030F0702030302020204" pitchFamily="66" charset="0"/>
                <a:ea typeface="MS PGothic" pitchFamily="34" charset="-128"/>
              </a:rPr>
              <a:t>Arch Intern Med</a:t>
            </a:r>
            <a:r>
              <a:rPr lang="en-US" altLang="it-IT" sz="2000" dirty="0">
                <a:latin typeface="Comic Sans MS" panose="030F0702030302020204" pitchFamily="66" charset="0"/>
                <a:ea typeface="MS PGothic" pitchFamily="34" charset="-128"/>
              </a:rPr>
              <a:t> 2004</a:t>
            </a:r>
          </a:p>
          <a:p>
            <a:pPr>
              <a:lnSpc>
                <a:spcPct val="90000"/>
              </a:lnSpc>
            </a:pPr>
            <a:endParaRPr lang="en-US" altLang="it-IT" sz="2000" dirty="0" smtClean="0">
              <a:latin typeface="Comic Sans MS" panose="030F0702030302020204" pitchFamily="66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5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19088" y="764704"/>
            <a:ext cx="4897437" cy="518477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it-IT" sz="2600" b="1" dirty="0" smtClean="0">
                <a:latin typeface="Comic Sans MS" panose="030F0702030302020204" pitchFamily="66" charset="0"/>
                <a:ea typeface="MS PGothic" pitchFamily="34" charset="-128"/>
              </a:rPr>
              <a:t>Urinary antigen tests</a:t>
            </a:r>
          </a:p>
          <a:p>
            <a:pPr lvl="1">
              <a:lnSpc>
                <a:spcPct val="90000"/>
              </a:lnSpc>
            </a:pPr>
            <a:r>
              <a:rPr lang="en-US" altLang="it-IT" sz="2200" i="1" dirty="0" smtClean="0">
                <a:latin typeface="Comic Sans MS" panose="030F0702030302020204" pitchFamily="66" charset="0"/>
                <a:ea typeface="MS PGothic" pitchFamily="34" charset="-128"/>
              </a:rPr>
              <a:t>S. pneumoniae</a:t>
            </a:r>
            <a:r>
              <a:rPr lang="en-US" altLang="it-IT" sz="2200" dirty="0" smtClean="0">
                <a:latin typeface="Comic Sans MS" panose="030F0702030302020204" pitchFamily="66" charset="0"/>
                <a:ea typeface="MS PGothic" pitchFamily="34" charset="-128"/>
              </a:rPr>
              <a:t> &amp; </a:t>
            </a:r>
            <a:r>
              <a:rPr lang="en-US" altLang="it-IT" sz="2200" i="1" dirty="0" smtClean="0">
                <a:latin typeface="Comic Sans MS" panose="030F0702030302020204" pitchFamily="66" charset="0"/>
                <a:ea typeface="MS PGothic" pitchFamily="34" charset="-128"/>
              </a:rPr>
              <a:t>L. </a:t>
            </a:r>
            <a:r>
              <a:rPr lang="en-US" altLang="it-IT" sz="2200" i="1" dirty="0" err="1" smtClean="0">
                <a:latin typeface="Comic Sans MS" panose="030F0702030302020204" pitchFamily="66" charset="0"/>
                <a:ea typeface="MS PGothic" pitchFamily="34" charset="-128"/>
              </a:rPr>
              <a:t>pneumophila</a:t>
            </a:r>
            <a:r>
              <a:rPr lang="en-US" altLang="it-IT" sz="2200" dirty="0" smtClean="0">
                <a:latin typeface="Comic Sans MS" panose="030F0702030302020204" pitchFamily="66" charset="0"/>
                <a:ea typeface="MS PGothic" pitchFamily="34" charset="-128"/>
              </a:rPr>
              <a:t> serogroup 1</a:t>
            </a:r>
          </a:p>
          <a:p>
            <a:pPr lvl="1">
              <a:lnSpc>
                <a:spcPct val="90000"/>
              </a:lnSpc>
            </a:pPr>
            <a:r>
              <a:rPr lang="en-US" altLang="it-IT" sz="2200" dirty="0" smtClean="0">
                <a:latin typeface="Comic Sans MS" panose="030F0702030302020204" pitchFamily="66" charset="0"/>
                <a:ea typeface="MS PGothic" pitchFamily="34" charset="-128"/>
              </a:rPr>
              <a:t>50-80% sensitive, &gt;90% specific in adults</a:t>
            </a:r>
          </a:p>
          <a:p>
            <a:pPr lvl="1">
              <a:lnSpc>
                <a:spcPct val="90000"/>
              </a:lnSpc>
            </a:pPr>
            <a:r>
              <a:rPr lang="en-US" altLang="it-IT" sz="2200" b="1" dirty="0" smtClean="0">
                <a:latin typeface="Comic Sans MS" panose="030F0702030302020204" pitchFamily="66" charset="0"/>
                <a:ea typeface="MS PGothic" pitchFamily="34" charset="-128"/>
              </a:rPr>
              <a:t>Pros</a:t>
            </a:r>
            <a:r>
              <a:rPr lang="en-US" altLang="it-IT" sz="2200" dirty="0" smtClean="0">
                <a:latin typeface="Comic Sans MS" panose="030F0702030302020204" pitchFamily="66" charset="0"/>
                <a:ea typeface="MS PGothic" pitchFamily="34" charset="-128"/>
              </a:rPr>
              <a:t>: </a:t>
            </a:r>
          </a:p>
          <a:p>
            <a:pPr lvl="2">
              <a:lnSpc>
                <a:spcPct val="90000"/>
              </a:lnSpc>
            </a:pPr>
            <a:r>
              <a:rPr lang="en-US" altLang="it-IT" sz="2200" dirty="0" smtClean="0">
                <a:latin typeface="Comic Sans MS" panose="030F0702030302020204" pitchFamily="66" charset="0"/>
                <a:ea typeface="MS PGothic" pitchFamily="34" charset="-128"/>
              </a:rPr>
              <a:t>Rapid (15 min), simple, detection of Pneumococci</a:t>
            </a:r>
            <a:r>
              <a:rPr lang="en-US" altLang="it-IT" sz="2200" i="1" dirty="0" smtClean="0">
                <a:latin typeface="Comic Sans MS" panose="030F0702030302020204" pitchFamily="66" charset="0"/>
                <a:ea typeface="MS PGothic" pitchFamily="34" charset="-128"/>
              </a:rPr>
              <a:t> </a:t>
            </a:r>
            <a:r>
              <a:rPr lang="en-US" altLang="it-IT" sz="2200" dirty="0" smtClean="0">
                <a:latin typeface="Comic Sans MS" panose="030F0702030302020204" pitchFamily="66" charset="0"/>
                <a:ea typeface="MS PGothic" pitchFamily="34" charset="-128"/>
              </a:rPr>
              <a:t>during </a:t>
            </a:r>
            <a:r>
              <a:rPr lang="en-US" altLang="it-IT" sz="2200" dirty="0" err="1" smtClean="0">
                <a:latin typeface="Comic Sans MS" panose="030F0702030302020204" pitchFamily="66" charset="0"/>
                <a:ea typeface="MS PGothic" pitchFamily="34" charset="-128"/>
              </a:rPr>
              <a:t>treatmen</a:t>
            </a:r>
            <a:endParaRPr lang="en-US" altLang="it-IT" sz="2200" dirty="0" smtClean="0">
              <a:latin typeface="Comic Sans MS" panose="030F0702030302020204" pitchFamily="66" charset="0"/>
              <a:ea typeface="MS PGothic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it-IT" sz="2200" b="1" dirty="0" smtClean="0">
                <a:latin typeface="Comic Sans MS" panose="030F0702030302020204" pitchFamily="66" charset="0"/>
                <a:ea typeface="MS PGothic" pitchFamily="34" charset="-128"/>
              </a:rPr>
              <a:t>Cons</a:t>
            </a:r>
            <a:r>
              <a:rPr lang="en-US" altLang="it-IT" sz="2200" dirty="0" smtClean="0">
                <a:latin typeface="Comic Sans MS" panose="030F0702030302020204" pitchFamily="66" charset="0"/>
                <a:ea typeface="MS PGothic" pitchFamily="34" charset="-128"/>
              </a:rPr>
              <a:t>: </a:t>
            </a:r>
          </a:p>
          <a:p>
            <a:pPr lvl="2">
              <a:lnSpc>
                <a:spcPct val="90000"/>
              </a:lnSpc>
            </a:pPr>
            <a:r>
              <a:rPr lang="en-US" altLang="it-IT" sz="2200" dirty="0" smtClean="0">
                <a:latin typeface="Comic Sans MS" panose="030F0702030302020204" pitchFamily="66" charset="0"/>
                <a:ea typeface="MS PGothic" pitchFamily="34" charset="-128"/>
              </a:rPr>
              <a:t>Cost, no susceptibility data, not helpful in patients with recent CAP (prior 3 months)</a:t>
            </a:r>
          </a:p>
        </p:txBody>
      </p:sp>
      <p:pic>
        <p:nvPicPr>
          <p:cNvPr id="5" name="Picture 6" descr="binax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1052042"/>
            <a:ext cx="28844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8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1" y="1047750"/>
            <a:ext cx="68326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201" y="642659"/>
            <a:ext cx="6908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9801" y="123478"/>
            <a:ext cx="502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79388" y="188640"/>
            <a:ext cx="8604250" cy="5903913"/>
            <a:chOff x="179388" y="333375"/>
            <a:chExt cx="8604250" cy="5903913"/>
          </a:xfrm>
        </p:grpSpPr>
        <p:pic>
          <p:nvPicPr>
            <p:cNvPr id="3" name="Picture 2" descr="C:\Users\Concia\Pictures\nchembio_2007_24-F1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8" y="404813"/>
              <a:ext cx="8559800" cy="576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179388" y="5732463"/>
              <a:ext cx="2663825" cy="5048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250825" y="333375"/>
              <a:ext cx="1779588" cy="5032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308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1" y="332656"/>
            <a:ext cx="79343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1" y="4579623"/>
            <a:ext cx="7924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600200"/>
            <a:ext cx="8642350" cy="310854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Amoxicillina</a:t>
            </a:r>
            <a:r>
              <a:rPr lang="it-IT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/</a:t>
            </a:r>
            <a:r>
              <a:rPr lang="it-IT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Clavulanato</a:t>
            </a:r>
            <a:r>
              <a:rPr lang="it-IT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1 g per </a:t>
            </a:r>
            <a:r>
              <a:rPr lang="it-IT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os</a:t>
            </a:r>
            <a:r>
              <a:rPr lang="it-IT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x 4 die x 7 gg</a:t>
            </a:r>
          </a:p>
          <a:p>
            <a:pPr>
              <a:buFontTx/>
              <a:buNone/>
              <a:defRPr/>
            </a:pPr>
            <a:r>
              <a:rPr lang="it-IT" altLang="it-IT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it-IT" altLang="it-IT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it-IT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Claritromicina</a:t>
            </a:r>
            <a:r>
              <a:rPr lang="it-IT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500 mg per </a:t>
            </a:r>
            <a:r>
              <a:rPr lang="it-IT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os</a:t>
            </a:r>
            <a:r>
              <a:rPr lang="it-IT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x 2 die per 7 gg </a:t>
            </a:r>
          </a:p>
          <a:p>
            <a:pPr>
              <a:buFontTx/>
              <a:buNone/>
              <a:defRPr/>
            </a:pPr>
            <a:endParaRPr lang="it-IT" altLang="it-IT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it-IT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 allergia alle </a:t>
            </a:r>
            <a:r>
              <a:rPr lang="el-GR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β</a:t>
            </a:r>
            <a:r>
              <a:rPr lang="it-IT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</a:t>
            </a:r>
            <a:r>
              <a:rPr lang="it-IT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lattamine</a:t>
            </a:r>
            <a:r>
              <a:rPr lang="it-IT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:</a:t>
            </a:r>
          </a:p>
          <a:p>
            <a:pPr>
              <a:defRPr/>
            </a:pPr>
            <a:r>
              <a:rPr lang="it-IT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Levofloxacina</a:t>
            </a:r>
            <a:r>
              <a:rPr lang="it-IT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500 mg per </a:t>
            </a:r>
            <a:r>
              <a:rPr lang="it-IT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os</a:t>
            </a:r>
            <a:r>
              <a:rPr lang="it-IT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x 2 die x 7 gg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9512" y="404664"/>
            <a:ext cx="8856984" cy="565972"/>
          </a:xfrm>
          <a:prstGeom prst="roundRect">
            <a:avLst>
              <a:gd name="adj" fmla="val 16657"/>
            </a:avLst>
          </a:prstGeom>
          <a:gradFill rotWithShape="1">
            <a:gsLst>
              <a:gs pos="0">
                <a:srgbClr val="1F497D">
                  <a:tint val="80000"/>
                  <a:satMod val="300000"/>
                </a:srgbClr>
              </a:gs>
              <a:gs pos="100000">
                <a:srgbClr val="1F497D">
                  <a:shade val="30000"/>
                  <a:satMod val="20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2075" tIns="46038" rIns="92075" bIns="46038" anchor="b">
            <a:spAutoFit/>
          </a:bodyPr>
          <a:lstStyle/>
          <a:p>
            <a:pPr algn="ct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POLMONITE RINVIATA AL DOMICILIO</a:t>
            </a:r>
          </a:p>
        </p:txBody>
      </p:sp>
    </p:spTree>
    <p:extLst>
      <p:ext uri="{BB962C8B-B14F-4D97-AF65-F5344CB8AC3E}">
        <p14:creationId xmlns:p14="http://schemas.microsoft.com/office/powerpoint/2010/main" val="8739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9985" y="980728"/>
            <a:ext cx="8775700" cy="499268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it-IT" altLang="it-IT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Forma moderata secondo CURB 65</a:t>
            </a:r>
          </a:p>
          <a:p>
            <a:pPr>
              <a:lnSpc>
                <a:spcPct val="80000"/>
              </a:lnSpc>
              <a:defRPr/>
            </a:pP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Amoxicillina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/</a:t>
            </a: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Clavulanato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2,2 g </a:t>
            </a: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e.v.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x 4 die x 7 gg </a:t>
            </a:r>
            <a:r>
              <a:rPr lang="it-IT" altLang="it-IT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+/-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Claritromicina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500 mg x 2 </a:t>
            </a: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e.v.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/die x 7 gg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it-IT" altLang="it-IT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it-IT" altLang="it-IT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 allergia alle </a:t>
            </a:r>
            <a:r>
              <a:rPr lang="el-GR" altLang="it-IT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β</a:t>
            </a:r>
            <a:r>
              <a:rPr lang="it-IT" altLang="it-IT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</a:t>
            </a:r>
            <a:r>
              <a:rPr lang="it-IT" altLang="it-IT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lattamine</a:t>
            </a:r>
            <a:endParaRPr lang="it-IT" altLang="it-IT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Levofloxacina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500 mg </a:t>
            </a: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e.v.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b.i.d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oppure 750 mg </a:t>
            </a: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e.v.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/die x 7 gg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it-IT" altLang="it-IT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it-IT" altLang="it-IT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Passaggio orale se stabilizzazione clinica</a:t>
            </a:r>
            <a:endParaRPr lang="it-IT" altLang="it-IT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Amoxicillina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/</a:t>
            </a: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Clavulanato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1 g </a:t>
            </a: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q.i.d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it-IT" altLang="it-IT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+/-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Claritromicina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500 mg </a:t>
            </a: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b.i.d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per </a:t>
            </a: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os</a:t>
            </a:r>
            <a:endParaRPr lang="it-IT" altLang="it-IT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 alternativa: </a:t>
            </a:r>
          </a:p>
          <a:p>
            <a:pPr>
              <a:lnSpc>
                <a:spcPct val="80000"/>
              </a:lnSpc>
              <a:defRPr/>
            </a:pP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Levofloxacina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500 mg </a:t>
            </a: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b.i.d</a:t>
            </a:r>
            <a:r>
              <a:rPr lang="it-IT" altLang="it-I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per </a:t>
            </a:r>
            <a:r>
              <a:rPr lang="it-IT" altLang="it-IT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os</a:t>
            </a:r>
            <a:endParaRPr lang="el-GR" altLang="it-IT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38746" y="198658"/>
            <a:ext cx="8856984" cy="623860"/>
          </a:xfrm>
          <a:prstGeom prst="roundRect">
            <a:avLst>
              <a:gd name="adj" fmla="val 16657"/>
            </a:avLst>
          </a:prstGeom>
          <a:gradFill rotWithShape="1">
            <a:gsLst>
              <a:gs pos="0">
                <a:srgbClr val="1F497D">
                  <a:tint val="80000"/>
                  <a:satMod val="300000"/>
                </a:srgbClr>
              </a:gs>
              <a:gs pos="100000">
                <a:srgbClr val="1F497D">
                  <a:shade val="30000"/>
                  <a:satMod val="20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2075" tIns="46038" rIns="92075" bIns="46038" anchor="b">
            <a:spAutoFit/>
          </a:bodyPr>
          <a:lstStyle/>
          <a:p>
            <a:pPr algn="ct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POLMONITE DI COMUNITÀ (CAP)</a:t>
            </a:r>
          </a:p>
        </p:txBody>
      </p:sp>
    </p:spTree>
    <p:extLst>
      <p:ext uri="{BB962C8B-B14F-4D97-AF65-F5344CB8AC3E}">
        <p14:creationId xmlns:p14="http://schemas.microsoft.com/office/powerpoint/2010/main" val="6848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74948" y="332656"/>
            <a:ext cx="792088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4000" b="1" dirty="0">
                <a:latin typeface="Lucida Sans Unicode" pitchFamily="34" charset="0"/>
              </a:rPr>
              <a:t>Infezioni Vie Respiratorie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517650"/>
            <a:ext cx="8521700" cy="3711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 sz="2400" i="0" kern="0" dirty="0">
                <a:solidFill>
                  <a:schemeClr val="tx1"/>
                </a:solidFill>
                <a:latin typeface="Comic Sans MS" pitchFamily="66" charset="0"/>
              </a:rPr>
              <a:t>I batteri possono invadere il tratto respiratorio inferiore attraverso quattro meccanismi:</a:t>
            </a:r>
            <a:endParaRPr lang="it-IT" sz="2400" i="0" u="sng" kern="0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sz="2400" i="0" u="sng" kern="0" dirty="0">
                <a:solidFill>
                  <a:schemeClr val="tx1"/>
                </a:solidFill>
                <a:latin typeface="Comic Sans MS" pitchFamily="66" charset="0"/>
              </a:rPr>
              <a:t>Aspirazione di batteri colonizzanti il tratto orofaringeo o gastrico.</a:t>
            </a:r>
            <a:r>
              <a:rPr lang="it-IT" sz="2400" i="0" kern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sz="2400" i="0" u="sng" kern="0" dirty="0">
                <a:solidFill>
                  <a:schemeClr val="tx1"/>
                </a:solidFill>
                <a:latin typeface="Comic Sans MS" pitchFamily="66" charset="0"/>
              </a:rPr>
              <a:t>Inalazione di aerosol contenenti batteri</a:t>
            </a:r>
            <a:r>
              <a:rPr lang="it-IT" sz="2400" i="0" kern="0" dirty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sz="2400" i="0" u="sng" kern="0" dirty="0">
                <a:solidFill>
                  <a:schemeClr val="tx1"/>
                </a:solidFill>
                <a:latin typeface="Comic Sans MS" pitchFamily="66" charset="0"/>
              </a:rPr>
              <a:t>Diffusione ematogena di batteri da una localizzazione remota</a:t>
            </a:r>
            <a:r>
              <a:rPr lang="it-IT" sz="2400" i="0" kern="0" dirty="0">
                <a:solidFill>
                  <a:schemeClr val="tx1"/>
                </a:solidFill>
                <a:latin typeface="Comic Sans MS" pitchFamily="66" charset="0"/>
              </a:rPr>
              <a:t> (meno frequente rispetto agli altri);</a:t>
            </a:r>
            <a:endParaRPr lang="it-IT" sz="2400" i="0" u="sng" kern="0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sz="2400" i="0" u="sng" kern="0" dirty="0" err="1">
                <a:solidFill>
                  <a:schemeClr val="tx1"/>
                </a:solidFill>
                <a:latin typeface="Comic Sans MS" pitchFamily="66" charset="0"/>
              </a:rPr>
              <a:t>Traslocazione</a:t>
            </a:r>
            <a:r>
              <a:rPr lang="it-IT" sz="2400" i="0" u="sng" kern="0" dirty="0">
                <a:solidFill>
                  <a:schemeClr val="tx1"/>
                </a:solidFill>
                <a:latin typeface="Comic Sans MS" pitchFamily="66" charset="0"/>
              </a:rPr>
              <a:t> batterica dal tratto gastrointestinale</a:t>
            </a:r>
            <a:r>
              <a:rPr lang="it-IT" sz="2400" i="0" kern="0" dirty="0">
                <a:solidFill>
                  <a:schemeClr val="tx1"/>
                </a:solidFill>
                <a:latin typeface="Comic Sans MS" pitchFamily="66" charset="0"/>
              </a:rPr>
              <a:t> (ipotesi più recente!). </a:t>
            </a:r>
          </a:p>
        </p:txBody>
      </p:sp>
    </p:spTree>
    <p:extLst>
      <p:ext uri="{BB962C8B-B14F-4D97-AF65-F5344CB8AC3E}">
        <p14:creationId xmlns:p14="http://schemas.microsoft.com/office/powerpoint/2010/main" val="21136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1412776"/>
            <a:ext cx="75608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Risk Factors for bacteriuria in </a:t>
            </a:r>
            <a:r>
              <a:rPr lang="en-US" sz="2000" b="1" dirty="0" smtClean="0">
                <a:latin typeface="Comic Sans MS" panose="030F0702030302020204" pitchFamily="66" charset="0"/>
              </a:rPr>
              <a:t>general</a:t>
            </a:r>
            <a:endParaRPr lang="en-US" sz="2000" b="1" dirty="0">
              <a:latin typeface="Comic Sans MS" panose="030F0702030302020204" pitchFamily="66" charset="0"/>
            </a:endParaRPr>
          </a:p>
          <a:p>
            <a:endParaRPr lang="it-IT" sz="2000" dirty="0" smtClean="0">
              <a:latin typeface="Comic Sans MS" panose="030F0702030302020204" pitchFamily="66" charset="0"/>
            </a:endParaRPr>
          </a:p>
          <a:p>
            <a:r>
              <a:rPr lang="it-IT" sz="2000" dirty="0" err="1" smtClean="0">
                <a:latin typeface="Comic Sans MS" panose="030F0702030302020204" pitchFamily="66" charset="0"/>
              </a:rPr>
              <a:t>Sexual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err="1">
                <a:latin typeface="Comic Sans MS" panose="030F0702030302020204" pitchFamily="66" charset="0"/>
              </a:rPr>
              <a:t>activity</a:t>
            </a:r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*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Use of diaphragm with spermicide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*</a:t>
            </a:r>
          </a:p>
          <a:p>
            <a:r>
              <a:rPr lang="it-IT" sz="2000" dirty="0" err="1">
                <a:latin typeface="Comic Sans MS" panose="030F0702030302020204" pitchFamily="66" charset="0"/>
              </a:rPr>
              <a:t>Older</a:t>
            </a:r>
            <a:r>
              <a:rPr lang="it-IT" sz="2000" dirty="0">
                <a:latin typeface="Comic Sans MS" panose="030F0702030302020204" pitchFamily="66" charset="0"/>
              </a:rPr>
              <a:t> </a:t>
            </a:r>
            <a:r>
              <a:rPr lang="it-IT" sz="2000" dirty="0" err="1">
                <a:latin typeface="Comic Sans MS" panose="030F0702030302020204" pitchFamily="66" charset="0"/>
              </a:rPr>
              <a:t>age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dirty="0" err="1">
                <a:latin typeface="Comic Sans MS" panose="030F0702030302020204" pitchFamily="66" charset="0"/>
              </a:rPr>
              <a:t>Female</a:t>
            </a:r>
            <a:r>
              <a:rPr lang="it-IT" sz="2000" dirty="0">
                <a:latin typeface="Comic Sans MS" panose="030F0702030302020204" pitchFamily="66" charset="0"/>
              </a:rPr>
              <a:t> sex</a:t>
            </a:r>
          </a:p>
          <a:p>
            <a:r>
              <a:rPr lang="it-IT" sz="2000" dirty="0" err="1">
                <a:latin typeface="Comic Sans MS" panose="030F0702030302020204" pitchFamily="66" charset="0"/>
              </a:rPr>
              <a:t>Diabetes</a:t>
            </a:r>
            <a:r>
              <a:rPr lang="it-IT" sz="2000" dirty="0">
                <a:latin typeface="Comic Sans MS" panose="030F0702030302020204" pitchFamily="66" charset="0"/>
              </a:rPr>
              <a:t> </a:t>
            </a:r>
            <a:r>
              <a:rPr lang="it-IT" sz="2000" dirty="0" err="1">
                <a:latin typeface="Comic Sans MS" panose="030F0702030302020204" pitchFamily="66" charset="0"/>
              </a:rPr>
              <a:t>mellitus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dirty="0" err="1">
                <a:latin typeface="Comic Sans MS" panose="030F0702030302020204" pitchFamily="66" charset="0"/>
              </a:rPr>
              <a:t>Neurogenic</a:t>
            </a:r>
            <a:r>
              <a:rPr lang="it-IT" sz="2000" dirty="0">
                <a:latin typeface="Comic Sans MS" panose="030F0702030302020204" pitchFamily="66" charset="0"/>
              </a:rPr>
              <a:t> </a:t>
            </a:r>
            <a:r>
              <a:rPr lang="it-IT" sz="2000" dirty="0" err="1">
                <a:latin typeface="Comic Sans MS" panose="030F0702030302020204" pitchFamily="66" charset="0"/>
              </a:rPr>
              <a:t>bladder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dirty="0" err="1">
                <a:latin typeface="Comic Sans MS" panose="030F0702030302020204" pitchFamily="66" charset="0"/>
              </a:rPr>
              <a:t>Hemodialysis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dirty="0" err="1">
                <a:latin typeface="Comic Sans MS" panose="030F0702030302020204" pitchFamily="66" charset="0"/>
              </a:rPr>
              <a:t>Urinary</a:t>
            </a:r>
            <a:r>
              <a:rPr lang="it-IT" sz="2000" dirty="0">
                <a:latin typeface="Comic Sans MS" panose="030F0702030302020204" pitchFamily="66" charset="0"/>
              </a:rPr>
              <a:t> </a:t>
            </a:r>
            <a:r>
              <a:rPr lang="it-IT" sz="2000" dirty="0" err="1">
                <a:latin typeface="Comic Sans MS" panose="030F0702030302020204" pitchFamily="66" charset="0"/>
              </a:rPr>
              <a:t>retention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dirty="0" err="1">
                <a:latin typeface="Comic Sans MS" panose="030F0702030302020204" pitchFamily="66" charset="0"/>
              </a:rPr>
              <a:t>Urinary</a:t>
            </a:r>
            <a:r>
              <a:rPr lang="it-IT" sz="2000" dirty="0">
                <a:latin typeface="Comic Sans MS" panose="030F0702030302020204" pitchFamily="66" charset="0"/>
              </a:rPr>
              <a:t> </a:t>
            </a:r>
            <a:r>
              <a:rPr lang="it-IT" sz="2000" dirty="0" err="1">
                <a:latin typeface="Comic Sans MS" panose="030F0702030302020204" pitchFamily="66" charset="0"/>
              </a:rPr>
              <a:t>catheter</a:t>
            </a:r>
            <a:r>
              <a:rPr lang="it-IT" sz="2000" dirty="0">
                <a:latin typeface="Comic Sans MS" panose="030F0702030302020204" pitchFamily="66" charset="0"/>
              </a:rPr>
              <a:t> use</a:t>
            </a:r>
          </a:p>
          <a:p>
            <a:r>
              <a:rPr lang="it-IT" sz="2000" dirty="0" err="1">
                <a:latin typeface="Comic Sans MS" panose="030F0702030302020204" pitchFamily="66" charset="0"/>
              </a:rPr>
              <a:t>Indwelling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dirty="0" err="1">
                <a:latin typeface="Comic Sans MS" panose="030F0702030302020204" pitchFamily="66" charset="0"/>
              </a:rPr>
              <a:t>Intermittent</a:t>
            </a:r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dirty="0" err="1">
                <a:latin typeface="Comic Sans MS" panose="030F0702030302020204" pitchFamily="66" charset="0"/>
              </a:rPr>
              <a:t>External</a:t>
            </a:r>
            <a:r>
              <a:rPr lang="it-IT" sz="2000" dirty="0">
                <a:latin typeface="Comic Sans MS" panose="030F0702030302020204" pitchFamily="66" charset="0"/>
              </a:rPr>
              <a:t> (condom)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*</a:t>
            </a:r>
            <a:r>
              <a:rPr lang="en-US" dirty="0">
                <a:latin typeface="Comic Sans MS" panose="030F0702030302020204" pitchFamily="66" charset="0"/>
              </a:rPr>
              <a:t>In sexually active, non-pregnant women ages 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74622" y="260648"/>
            <a:ext cx="7776864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Approach to a Positive Urine Culture in a Patient Without </a:t>
            </a:r>
            <a:r>
              <a:rPr lang="en-US" sz="2400" b="1" dirty="0" smtClean="0">
                <a:latin typeface="Comic Sans MS" panose="030F0702030302020204" pitchFamily="66" charset="0"/>
              </a:rPr>
              <a:t>Urinary </a:t>
            </a:r>
            <a:r>
              <a:rPr lang="it-IT" sz="2400" b="1" dirty="0" err="1" smtClean="0">
                <a:latin typeface="Comic Sans MS" panose="030F0702030302020204" pitchFamily="66" charset="0"/>
              </a:rPr>
              <a:t>Symptoms</a:t>
            </a:r>
            <a:endParaRPr lang="it-IT" sz="2400" b="1" dirty="0">
              <a:latin typeface="Comic Sans MS" panose="030F0702030302020204" pitchFamily="66" charset="0"/>
            </a:endParaRPr>
          </a:p>
          <a:p>
            <a:pPr algn="r"/>
            <a:r>
              <a:rPr lang="it-IT" sz="1400" b="1" dirty="0" smtClean="0">
                <a:latin typeface="Comic Sans MS" panose="030F0702030302020204" pitchFamily="66" charset="0"/>
              </a:rPr>
              <a:t>BW</a:t>
            </a:r>
            <a:r>
              <a:rPr lang="it-IT" sz="1400" b="1" dirty="0">
                <a:latin typeface="Comic Sans MS" panose="030F0702030302020204" pitchFamily="66" charset="0"/>
              </a:rPr>
              <a:t>. </a:t>
            </a:r>
            <a:r>
              <a:rPr lang="it-IT" sz="1400" b="1" dirty="0" err="1" smtClean="0">
                <a:latin typeface="Comic Sans MS" panose="030F0702030302020204" pitchFamily="66" charset="0"/>
              </a:rPr>
              <a:t>Trautner</a:t>
            </a:r>
            <a:r>
              <a:rPr lang="it-IT" sz="1400" b="1" dirty="0" smtClean="0">
                <a:latin typeface="Comic Sans MS" panose="030F0702030302020204" pitchFamily="66" charset="0"/>
              </a:rPr>
              <a:t>. </a:t>
            </a:r>
            <a:r>
              <a:rPr lang="en-US" sz="1400" i="1" dirty="0">
                <a:latin typeface="Comic Sans MS" panose="030F0702030302020204" pitchFamily="66" charset="0"/>
              </a:rPr>
              <a:t>Infect Dis </a:t>
            </a:r>
            <a:r>
              <a:rPr lang="en-US" sz="1400" i="1" dirty="0" err="1">
                <a:latin typeface="Comic Sans MS" panose="030F0702030302020204" pitchFamily="66" charset="0"/>
              </a:rPr>
              <a:t>Clin</a:t>
            </a:r>
            <a:r>
              <a:rPr lang="en-US" sz="1400" i="1" dirty="0">
                <a:latin typeface="Comic Sans MS" panose="030F0702030302020204" pitchFamily="66" charset="0"/>
              </a:rPr>
              <a:t> North Am</a:t>
            </a:r>
            <a:r>
              <a:rPr lang="en-US" sz="1400" dirty="0">
                <a:latin typeface="Comic Sans MS" panose="030F0702030302020204" pitchFamily="66" charset="0"/>
              </a:rPr>
              <a:t>. 2014 March ; 28(1): 15–31</a:t>
            </a:r>
            <a:endParaRPr lang="it-IT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14582" y="1412776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Comic Sans MS" panose="030F0702030302020204" pitchFamily="66" charset="0"/>
              </a:rPr>
              <a:t>Key</a:t>
            </a:r>
            <a:r>
              <a:rPr lang="it-IT" b="1" dirty="0">
                <a:latin typeface="Comic Sans MS" panose="030F0702030302020204" pitchFamily="66" charset="0"/>
              </a:rPr>
              <a:t> </a:t>
            </a:r>
            <a:r>
              <a:rPr lang="it-IT" b="1" dirty="0" err="1" smtClean="0">
                <a:latin typeface="Comic Sans MS" panose="030F0702030302020204" pitchFamily="66" charset="0"/>
              </a:rPr>
              <a:t>points</a:t>
            </a:r>
            <a:endParaRPr lang="it-IT" b="1" dirty="0" smtClean="0">
              <a:latin typeface="Comic Sans MS" panose="030F0702030302020204" pitchFamily="66" charset="0"/>
            </a:endParaRPr>
          </a:p>
          <a:p>
            <a:endParaRPr lang="it-IT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• </a:t>
            </a:r>
            <a:r>
              <a:rPr lang="en-US" dirty="0">
                <a:latin typeface="Comic Sans MS" panose="030F0702030302020204" pitchFamily="66" charset="0"/>
              </a:rPr>
              <a:t>Asymptomatic bacteriuria (ASB) is defined by the presence of bacteria in </a:t>
            </a:r>
            <a:r>
              <a:rPr lang="en-US" dirty="0" smtClean="0">
                <a:latin typeface="Comic Sans MS" panose="030F0702030302020204" pitchFamily="66" charset="0"/>
              </a:rPr>
              <a:t>an uncontaminated </a:t>
            </a:r>
            <a:r>
              <a:rPr lang="en-US" dirty="0">
                <a:latin typeface="Comic Sans MS" panose="030F0702030302020204" pitchFamily="66" charset="0"/>
              </a:rPr>
              <a:t>urine sample collected from a patient without signs or</a:t>
            </a:r>
          </a:p>
          <a:p>
            <a:r>
              <a:rPr lang="en-US" dirty="0">
                <a:latin typeface="Comic Sans MS" panose="030F0702030302020204" pitchFamily="66" charset="0"/>
              </a:rPr>
              <a:t>symptoms referable to the urinary tract.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• </a:t>
            </a:r>
            <a:r>
              <a:rPr lang="en-US" dirty="0">
                <a:latin typeface="Comic Sans MS" panose="030F0702030302020204" pitchFamily="66" charset="0"/>
              </a:rPr>
              <a:t>ASB is distinguished from symptomatic UTI by the absence of signs and</a:t>
            </a:r>
          </a:p>
          <a:p>
            <a:r>
              <a:rPr lang="en-US" dirty="0">
                <a:latin typeface="Comic Sans MS" panose="030F0702030302020204" pitchFamily="66" charset="0"/>
              </a:rPr>
              <a:t>symptoms of UTI or by determination that a </a:t>
            </a:r>
            <a:r>
              <a:rPr lang="en-US" dirty="0" err="1">
                <a:latin typeface="Comic Sans MS" panose="030F0702030302020204" pitchFamily="66" charset="0"/>
              </a:rPr>
              <a:t>nonurinary</a:t>
            </a:r>
            <a:r>
              <a:rPr lang="en-US" dirty="0">
                <a:latin typeface="Comic Sans MS" panose="030F0702030302020204" pitchFamily="66" charset="0"/>
              </a:rPr>
              <a:t> etiology accounts for</a:t>
            </a:r>
          </a:p>
          <a:p>
            <a:r>
              <a:rPr lang="it-IT" dirty="0">
                <a:latin typeface="Comic Sans MS" panose="030F0702030302020204" pitchFamily="66" charset="0"/>
              </a:rPr>
              <a:t>the </a:t>
            </a:r>
            <a:r>
              <a:rPr lang="it-IT" dirty="0" err="1">
                <a:latin typeface="Comic Sans MS" panose="030F0702030302020204" pitchFamily="66" charset="0"/>
              </a:rPr>
              <a:t>patient's</a:t>
            </a:r>
            <a:r>
              <a:rPr lang="it-IT" dirty="0">
                <a:latin typeface="Comic Sans MS" panose="030F0702030302020204" pitchFamily="66" charset="0"/>
              </a:rPr>
              <a:t> </a:t>
            </a:r>
            <a:r>
              <a:rPr lang="it-IT" dirty="0" err="1">
                <a:latin typeface="Comic Sans MS" panose="030F0702030302020204" pitchFamily="66" charset="0"/>
              </a:rPr>
              <a:t>symptoms</a:t>
            </a:r>
            <a:r>
              <a:rPr lang="it-IT" dirty="0">
                <a:latin typeface="Comic Sans MS" panose="030F0702030302020204" pitchFamily="66" charset="0"/>
              </a:rPr>
              <a:t>.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• </a:t>
            </a:r>
            <a:r>
              <a:rPr lang="en-US" dirty="0" smtClean="0">
                <a:latin typeface="Comic Sans MS" panose="030F0702030302020204" pitchFamily="66" charset="0"/>
              </a:rPr>
              <a:t>ASB </a:t>
            </a:r>
            <a:r>
              <a:rPr lang="en-US" dirty="0">
                <a:latin typeface="Comic Sans MS" panose="030F0702030302020204" pitchFamily="66" charset="0"/>
              </a:rPr>
              <a:t>is a very common condition in diverse patient groups.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• </a:t>
            </a:r>
            <a:r>
              <a:rPr lang="en-US" dirty="0">
                <a:latin typeface="Comic Sans MS" panose="030F0702030302020204" pitchFamily="66" charset="0"/>
              </a:rPr>
              <a:t>Overtreatment of ASB with antibiotics is also very common, particularly in</a:t>
            </a:r>
          </a:p>
          <a:p>
            <a:r>
              <a:rPr lang="en-US" dirty="0">
                <a:latin typeface="Comic Sans MS" panose="030F0702030302020204" pitchFamily="66" charset="0"/>
              </a:rPr>
              <a:t>patients who are hospitalized, have urinary catheters, or live in a nursing </a:t>
            </a:r>
            <a:r>
              <a:rPr lang="en-US" dirty="0" smtClean="0">
                <a:latin typeface="Comic Sans MS" panose="030F0702030302020204" pitchFamily="66" charset="0"/>
              </a:rPr>
              <a:t>home </a:t>
            </a:r>
            <a:r>
              <a:rPr lang="it-IT" dirty="0" err="1" smtClean="0">
                <a:latin typeface="Comic Sans MS" panose="030F0702030302020204" pitchFamily="66" charset="0"/>
              </a:rPr>
              <a:t>setting</a:t>
            </a:r>
            <a:r>
              <a:rPr lang="it-IT" dirty="0">
                <a:latin typeface="Comic Sans MS" panose="030F0702030302020204" pitchFamily="66" charset="0"/>
              </a:rPr>
              <a:t>.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• </a:t>
            </a:r>
            <a:r>
              <a:rPr lang="en-US" dirty="0">
                <a:latin typeface="Comic Sans MS" panose="030F0702030302020204" pitchFamily="66" charset="0"/>
              </a:rPr>
              <a:t>Unnecessary antimicrobial treatment of ASB confers harm to the individual </a:t>
            </a:r>
            <a:r>
              <a:rPr lang="en-US" dirty="0" smtClean="0">
                <a:latin typeface="Comic Sans MS" panose="030F0702030302020204" pitchFamily="66" charset="0"/>
              </a:rPr>
              <a:t>and </a:t>
            </a:r>
            <a:r>
              <a:rPr lang="it-IT" dirty="0" smtClean="0">
                <a:latin typeface="Comic Sans MS" panose="030F0702030302020204" pitchFamily="66" charset="0"/>
              </a:rPr>
              <a:t>to </a:t>
            </a:r>
            <a:r>
              <a:rPr lang="it-IT" dirty="0">
                <a:latin typeface="Comic Sans MS" panose="030F0702030302020204" pitchFamily="66" charset="0"/>
              </a:rPr>
              <a:t>society</a:t>
            </a:r>
            <a:r>
              <a:rPr lang="it-IT" dirty="0" smtClean="0">
                <a:latin typeface="Comic Sans MS" panose="030F0702030302020204" pitchFamily="66" charset="0"/>
              </a:rPr>
              <a:t>.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74622" y="260648"/>
            <a:ext cx="7776864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Approach to a Positive Urine Culture in a Patient Without </a:t>
            </a:r>
            <a:r>
              <a:rPr lang="en-US" sz="2400" b="1" dirty="0" smtClean="0">
                <a:latin typeface="Comic Sans MS" panose="030F0702030302020204" pitchFamily="66" charset="0"/>
              </a:rPr>
              <a:t>Urinary </a:t>
            </a:r>
            <a:r>
              <a:rPr lang="it-IT" sz="2400" b="1" dirty="0" err="1" smtClean="0">
                <a:latin typeface="Comic Sans MS" panose="030F0702030302020204" pitchFamily="66" charset="0"/>
              </a:rPr>
              <a:t>Symptoms</a:t>
            </a:r>
            <a:endParaRPr lang="it-IT" sz="2400" b="1" dirty="0">
              <a:latin typeface="Comic Sans MS" panose="030F0702030302020204" pitchFamily="66" charset="0"/>
            </a:endParaRPr>
          </a:p>
          <a:p>
            <a:pPr algn="r"/>
            <a:r>
              <a:rPr lang="it-IT" sz="1400" b="1" dirty="0" smtClean="0">
                <a:latin typeface="Comic Sans MS" panose="030F0702030302020204" pitchFamily="66" charset="0"/>
              </a:rPr>
              <a:t>BW</a:t>
            </a:r>
            <a:r>
              <a:rPr lang="it-IT" sz="1400" b="1" dirty="0">
                <a:latin typeface="Comic Sans MS" panose="030F0702030302020204" pitchFamily="66" charset="0"/>
              </a:rPr>
              <a:t>. </a:t>
            </a:r>
            <a:r>
              <a:rPr lang="it-IT" sz="1400" b="1" dirty="0" err="1" smtClean="0">
                <a:latin typeface="Comic Sans MS" panose="030F0702030302020204" pitchFamily="66" charset="0"/>
              </a:rPr>
              <a:t>Trautner</a:t>
            </a:r>
            <a:r>
              <a:rPr lang="it-IT" sz="1400" b="1" dirty="0" smtClean="0">
                <a:latin typeface="Comic Sans MS" panose="030F0702030302020204" pitchFamily="66" charset="0"/>
              </a:rPr>
              <a:t>. </a:t>
            </a:r>
            <a:r>
              <a:rPr lang="en-US" sz="1400" i="1" dirty="0">
                <a:latin typeface="Comic Sans MS" panose="030F0702030302020204" pitchFamily="66" charset="0"/>
              </a:rPr>
              <a:t>Infect Dis </a:t>
            </a:r>
            <a:r>
              <a:rPr lang="en-US" sz="1400" i="1" dirty="0" err="1">
                <a:latin typeface="Comic Sans MS" panose="030F0702030302020204" pitchFamily="66" charset="0"/>
              </a:rPr>
              <a:t>Clin</a:t>
            </a:r>
            <a:r>
              <a:rPr lang="en-US" sz="1400" i="1" dirty="0">
                <a:latin typeface="Comic Sans MS" panose="030F0702030302020204" pitchFamily="66" charset="0"/>
              </a:rPr>
              <a:t> North Am</a:t>
            </a:r>
            <a:r>
              <a:rPr lang="en-US" sz="1400" dirty="0">
                <a:latin typeface="Comic Sans MS" panose="030F0702030302020204" pitchFamily="66" charset="0"/>
              </a:rPr>
              <a:t>. 2014 March ; 28(1): 15–31</a:t>
            </a:r>
            <a:endParaRPr lang="it-IT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0606" y="116632"/>
            <a:ext cx="806489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Effect of a Stewardship Intervention on Adherence </a:t>
            </a:r>
            <a:r>
              <a:rPr lang="en-US" sz="2000" dirty="0" smtClean="0">
                <a:latin typeface="Comic Sans MS" panose="030F0702030302020204" pitchFamily="66" charset="0"/>
              </a:rPr>
              <a:t>to Uncomplicated </a:t>
            </a:r>
            <a:r>
              <a:rPr lang="en-US" sz="2000" dirty="0">
                <a:latin typeface="Comic Sans MS" panose="030F0702030302020204" pitchFamily="66" charset="0"/>
              </a:rPr>
              <a:t>Cystitis and Pyelonephritis Guidelines </a:t>
            </a:r>
            <a:r>
              <a:rPr lang="en-US" sz="2000" dirty="0" smtClean="0">
                <a:latin typeface="Comic Sans MS" panose="030F0702030302020204" pitchFamily="66" charset="0"/>
              </a:rPr>
              <a:t>in </a:t>
            </a:r>
            <a:r>
              <a:rPr lang="it-IT" sz="2000" dirty="0" smtClean="0">
                <a:latin typeface="Comic Sans MS" panose="030F0702030302020204" pitchFamily="66" charset="0"/>
              </a:rPr>
              <a:t>an </a:t>
            </a:r>
            <a:r>
              <a:rPr lang="it-IT" sz="2000" dirty="0">
                <a:latin typeface="Comic Sans MS" panose="030F0702030302020204" pitchFamily="66" charset="0"/>
              </a:rPr>
              <a:t>Emergency </a:t>
            </a:r>
            <a:r>
              <a:rPr lang="it-IT" sz="2000" dirty="0" err="1">
                <a:latin typeface="Comic Sans MS" panose="030F0702030302020204" pitchFamily="66" charset="0"/>
              </a:rPr>
              <a:t>Department</a:t>
            </a:r>
            <a:r>
              <a:rPr lang="it-IT" sz="2000" dirty="0">
                <a:latin typeface="Comic Sans MS" panose="030F0702030302020204" pitchFamily="66" charset="0"/>
              </a:rPr>
              <a:t> </a:t>
            </a:r>
            <a:r>
              <a:rPr lang="it-IT" sz="2000" dirty="0" err="1" smtClean="0">
                <a:latin typeface="Comic Sans MS" panose="030F0702030302020204" pitchFamily="66" charset="0"/>
              </a:rPr>
              <a:t>Setting</a:t>
            </a:r>
            <a:endParaRPr lang="it-IT" sz="2000" dirty="0" smtClean="0">
              <a:latin typeface="Comic Sans MS" panose="030F0702030302020204" pitchFamily="66" charset="0"/>
            </a:endParaRP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Hecker MT, et al. </a:t>
            </a:r>
            <a:r>
              <a:rPr lang="en-US" dirty="0" err="1" smtClean="0">
                <a:solidFill>
                  <a:schemeClr val="tx1"/>
                </a:solidFill>
              </a:rPr>
              <a:t>PLoS</a:t>
            </a:r>
            <a:r>
              <a:rPr lang="en-US" dirty="0" smtClean="0">
                <a:solidFill>
                  <a:schemeClr val="tx1"/>
                </a:solidFill>
              </a:rPr>
              <a:t> One2014 </a:t>
            </a:r>
            <a:r>
              <a:rPr lang="en-US" dirty="0">
                <a:solidFill>
                  <a:schemeClr val="tx1"/>
                </a:solidFill>
              </a:rPr>
              <a:t>Feb 3;9(2):e87899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9845"/>
            <a:ext cx="3232667" cy="185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" y="3434529"/>
            <a:ext cx="8677529" cy="27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put penna 2"/>
              <p14:cNvContentPartPr/>
              <p14:nvPr/>
            </p14:nvContentPartPr>
            <p14:xfrm>
              <a:off x="2849007" y="4762582"/>
              <a:ext cx="2520720" cy="28044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0287" y="4724422"/>
                <a:ext cx="255852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put penna 5"/>
              <p14:cNvContentPartPr/>
              <p14:nvPr/>
            </p14:nvContentPartPr>
            <p14:xfrm>
              <a:off x="2998407" y="5048062"/>
              <a:ext cx="2435040" cy="6660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9327" y="5009902"/>
                <a:ext cx="2473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put penna 7"/>
              <p14:cNvContentPartPr/>
              <p14:nvPr/>
            </p14:nvContentPartPr>
            <p14:xfrm>
              <a:off x="2860167" y="5262622"/>
              <a:ext cx="32760" cy="1152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1087" y="5224822"/>
                <a:ext cx="705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put penna 8"/>
              <p14:cNvContentPartPr/>
              <p14:nvPr/>
            </p14:nvContentPartPr>
            <p14:xfrm>
              <a:off x="2934687" y="5283862"/>
              <a:ext cx="287280" cy="10728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5607" y="5246062"/>
                <a:ext cx="3254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put penna 9"/>
              <p14:cNvContentPartPr/>
              <p14:nvPr/>
            </p14:nvContentPartPr>
            <p14:xfrm>
              <a:off x="3200367" y="5284222"/>
              <a:ext cx="360" cy="36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1287" y="5246422"/>
                <a:ext cx="385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put penna 10"/>
              <p14:cNvContentPartPr/>
              <p14:nvPr/>
            </p14:nvContentPartPr>
            <p14:xfrm>
              <a:off x="3136647" y="5214022"/>
              <a:ext cx="2445840" cy="17784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7567" y="5175862"/>
                <a:ext cx="248400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4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Rectangle 106"/>
          <p:cNvSpPr txBox="1">
            <a:spLocks noChangeArrowheads="1"/>
          </p:cNvSpPr>
          <p:nvPr/>
        </p:nvSpPr>
        <p:spPr>
          <a:xfrm>
            <a:off x="685800" y="114300"/>
            <a:ext cx="7772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2400" b="1" i="1" dirty="0" smtClean="0">
                <a:latin typeface="Comic Sans MS" panose="030F0702030302020204" pitchFamily="66" charset="0"/>
              </a:rPr>
              <a:t>In vitro</a:t>
            </a:r>
            <a:r>
              <a:rPr lang="it-IT" altLang="en-US" sz="2400" b="1" dirty="0" smtClean="0">
                <a:latin typeface="Comic Sans MS" panose="030F0702030302020204" pitchFamily="66" charset="0"/>
              </a:rPr>
              <a:t> </a:t>
            </a:r>
            <a:r>
              <a:rPr lang="it-IT" altLang="en-US" sz="2400" b="1" dirty="0" err="1" smtClean="0">
                <a:latin typeface="Comic Sans MS" panose="030F0702030302020204" pitchFamily="66" charset="0"/>
              </a:rPr>
              <a:t>survival</a:t>
            </a:r>
            <a:r>
              <a:rPr lang="it-IT" altLang="en-US" sz="2400" b="1" dirty="0" smtClean="0">
                <a:latin typeface="Comic Sans MS" panose="030F0702030302020204" pitchFamily="66" charset="0"/>
              </a:rPr>
              <a:t> of </a:t>
            </a:r>
            <a:r>
              <a:rPr lang="it-IT" altLang="en-US" sz="2400" b="1" dirty="0" err="1" smtClean="0">
                <a:latin typeface="Comic Sans MS" panose="030F0702030302020204" pitchFamily="66" charset="0"/>
              </a:rPr>
              <a:t>methicillin-resistant</a:t>
            </a:r>
            <a:r>
              <a:rPr lang="it-IT" altLang="en-US" sz="2400" b="1" dirty="0" smtClean="0">
                <a:latin typeface="Comic Sans MS" panose="030F0702030302020204" pitchFamily="66" charset="0"/>
              </a:rPr>
              <a:t> </a:t>
            </a:r>
            <a:r>
              <a:rPr lang="it-IT" altLang="en-US" sz="2400" b="1" i="1" dirty="0" smtClean="0">
                <a:latin typeface="Comic Sans MS" panose="030F0702030302020204" pitchFamily="66" charset="0"/>
              </a:rPr>
              <a:t>S. </a:t>
            </a:r>
            <a:r>
              <a:rPr lang="it-IT" altLang="en-US" sz="2400" b="1" i="1" dirty="0" err="1" smtClean="0">
                <a:latin typeface="Comic Sans MS" panose="030F0702030302020204" pitchFamily="66" charset="0"/>
              </a:rPr>
              <a:t>aureus</a:t>
            </a:r>
            <a:r>
              <a:rPr lang="it-IT" altLang="en-US" sz="2400" b="1" dirty="0" smtClean="0">
                <a:latin typeface="Comic Sans MS" panose="030F0702030302020204" pitchFamily="66" charset="0"/>
              </a:rPr>
              <a:t> </a:t>
            </a:r>
            <a:r>
              <a:rPr lang="it-IT" altLang="en-US" sz="2400" b="1" dirty="0" err="1" smtClean="0">
                <a:latin typeface="Comic Sans MS" panose="030F0702030302020204" pitchFamily="66" charset="0"/>
              </a:rPr>
              <a:t>biofilms</a:t>
            </a:r>
            <a:r>
              <a:rPr lang="it-IT" altLang="en-US" sz="2400" b="1" dirty="0" smtClean="0">
                <a:latin typeface="Comic Sans MS" panose="030F0702030302020204" pitchFamily="66" charset="0"/>
              </a:rPr>
              <a:t> to </a:t>
            </a:r>
            <a:r>
              <a:rPr lang="it-IT" altLang="en-US" sz="2400" b="1" dirty="0" err="1" smtClean="0">
                <a:latin typeface="Comic Sans MS" panose="030F0702030302020204" pitchFamily="66" charset="0"/>
              </a:rPr>
              <a:t>antibiotics</a:t>
            </a:r>
            <a:endParaRPr lang="it-IT" altLang="en-US" sz="2400" b="1" dirty="0" smtClean="0">
              <a:latin typeface="Comic Sans MS" panose="030F0702030302020204" pitchFamily="66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42496" y="1117600"/>
            <a:ext cx="7959725" cy="4949825"/>
            <a:chOff x="611188" y="1828800"/>
            <a:chExt cx="7959725" cy="4949825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 rot="16200000">
              <a:off x="-967581" y="3631406"/>
              <a:ext cx="37671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 b="1" dirty="0">
                  <a:latin typeface="Comic Sans MS" panose="030F0702030302020204" pitchFamily="66" charset="0"/>
                </a:rPr>
                <a:t>Biofilm-associated cell survival (%)</a:t>
              </a: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949450" y="1828800"/>
              <a:ext cx="6165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latin typeface="Comic Sans MS" panose="030F0702030302020204" pitchFamily="66" charset="0"/>
                </a:rPr>
                <a:t>Biofilm-associated cell survival of 12 MRSA isolates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004888" y="2179638"/>
              <a:ext cx="6397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/>
                <a:t>100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139825" y="2798763"/>
              <a:ext cx="5048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/>
                <a:t>80</a:t>
              </a:r>
            </a:p>
          </p:txBody>
        </p:sp>
        <p:sp>
          <p:nvSpPr>
            <p:cNvPr id="9" name="Line 12"/>
            <p:cNvSpPr>
              <a:spLocks noChangeAspect="1" noChangeShapeType="1"/>
            </p:cNvSpPr>
            <p:nvPr/>
          </p:nvSpPr>
          <p:spPr bwMode="auto">
            <a:xfrm>
              <a:off x="1725613" y="2343150"/>
              <a:ext cx="0" cy="32353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it-IT"/>
            </a:p>
          </p:txBody>
        </p:sp>
        <p:grpSp>
          <p:nvGrpSpPr>
            <p:cNvPr id="10" name="Group 20"/>
            <p:cNvGrpSpPr>
              <a:grpSpLocks noChangeAspect="1"/>
            </p:cNvGrpSpPr>
            <p:nvPr/>
          </p:nvGrpSpPr>
          <p:grpSpPr bwMode="auto">
            <a:xfrm>
              <a:off x="5992813" y="2667000"/>
              <a:ext cx="906462" cy="2184400"/>
              <a:chOff x="3285" y="1344"/>
              <a:chExt cx="321" cy="992"/>
            </a:xfrm>
          </p:grpSpPr>
          <p:grpSp>
            <p:nvGrpSpPr>
              <p:cNvPr id="11" name="Group 21"/>
              <p:cNvGrpSpPr>
                <a:grpSpLocks noChangeAspect="1"/>
              </p:cNvGrpSpPr>
              <p:nvPr/>
            </p:nvGrpSpPr>
            <p:grpSpPr bwMode="auto">
              <a:xfrm>
                <a:off x="3388" y="1344"/>
                <a:ext cx="116" cy="992"/>
                <a:chOff x="3391" y="1344"/>
                <a:chExt cx="116" cy="992"/>
              </a:xfrm>
            </p:grpSpPr>
            <p:sp>
              <p:nvSpPr>
                <p:cNvPr id="13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3449" y="1344"/>
                  <a:ext cx="0" cy="9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b"/>
                <a:lstStyle/>
                <a:p>
                  <a:endParaRPr lang="it-IT"/>
                </a:p>
              </p:txBody>
            </p:sp>
            <p:sp>
              <p:nvSpPr>
                <p:cNvPr id="1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1344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b"/>
                <a:lstStyle/>
                <a:p>
                  <a:endParaRPr lang="it-IT"/>
                </a:p>
              </p:txBody>
            </p:sp>
            <p:sp>
              <p:nvSpPr>
                <p:cNvPr id="15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3392" y="2336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b"/>
                <a:lstStyle/>
                <a:p>
                  <a:endParaRPr lang="it-IT"/>
                </a:p>
              </p:txBody>
            </p:sp>
          </p:grpSp>
          <p:sp>
            <p:nvSpPr>
              <p:cNvPr id="12" name="Line 26"/>
              <p:cNvSpPr>
                <a:spLocks noChangeAspect="1" noChangeShapeType="1"/>
              </p:cNvSpPr>
              <p:nvPr/>
            </p:nvSpPr>
            <p:spPr bwMode="auto">
              <a:xfrm>
                <a:off x="3285" y="2149"/>
                <a:ext cx="3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it-IT"/>
              </a:p>
            </p:txBody>
          </p:sp>
        </p:grpSp>
        <p:grpSp>
          <p:nvGrpSpPr>
            <p:cNvPr id="16" name="Group 27"/>
            <p:cNvGrpSpPr>
              <a:grpSpLocks noChangeAspect="1"/>
            </p:cNvGrpSpPr>
            <p:nvPr/>
          </p:nvGrpSpPr>
          <p:grpSpPr bwMode="auto">
            <a:xfrm>
              <a:off x="7339013" y="4540250"/>
              <a:ext cx="911225" cy="704850"/>
              <a:chOff x="3758" y="2195"/>
              <a:chExt cx="322" cy="320"/>
            </a:xfrm>
          </p:grpSpPr>
          <p:grpSp>
            <p:nvGrpSpPr>
              <p:cNvPr id="17" name="Group 28"/>
              <p:cNvGrpSpPr>
                <a:grpSpLocks noChangeAspect="1"/>
              </p:cNvGrpSpPr>
              <p:nvPr/>
            </p:nvGrpSpPr>
            <p:grpSpPr bwMode="auto">
              <a:xfrm>
                <a:off x="3861" y="2195"/>
                <a:ext cx="116" cy="320"/>
                <a:chOff x="3846" y="2195"/>
                <a:chExt cx="116" cy="320"/>
              </a:xfrm>
            </p:grpSpPr>
            <p:sp>
              <p:nvSpPr>
                <p:cNvPr id="19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3904" y="2195"/>
                  <a:ext cx="0" cy="3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b"/>
                <a:lstStyle/>
                <a:p>
                  <a:endParaRPr lang="it-IT"/>
                </a:p>
              </p:txBody>
            </p:sp>
            <p:sp>
              <p:nvSpPr>
                <p:cNvPr id="20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3846" y="2195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b"/>
                <a:lstStyle/>
                <a:p>
                  <a:endParaRPr lang="it-IT"/>
                </a:p>
              </p:txBody>
            </p:sp>
            <p:sp>
              <p:nvSpPr>
                <p:cNvPr id="21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3847" y="2515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b"/>
                <a:lstStyle/>
                <a:p>
                  <a:endParaRPr lang="it-IT"/>
                </a:p>
              </p:txBody>
            </p:sp>
          </p:grpSp>
          <p:sp>
            <p:nvSpPr>
              <p:cNvPr id="18" name="Line 33"/>
              <p:cNvSpPr>
                <a:spLocks noChangeAspect="1" noChangeShapeType="1"/>
              </p:cNvSpPr>
              <p:nvPr/>
            </p:nvSpPr>
            <p:spPr bwMode="auto">
              <a:xfrm>
                <a:off x="3758" y="2350"/>
                <a:ext cx="3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it-IT"/>
              </a:p>
            </p:txBody>
          </p:sp>
        </p:grpSp>
        <p:grpSp>
          <p:nvGrpSpPr>
            <p:cNvPr id="22" name="Group 34"/>
            <p:cNvGrpSpPr>
              <a:grpSpLocks noChangeAspect="1"/>
            </p:cNvGrpSpPr>
            <p:nvPr/>
          </p:nvGrpSpPr>
          <p:grpSpPr bwMode="auto">
            <a:xfrm>
              <a:off x="1951038" y="2355850"/>
              <a:ext cx="881062" cy="2524125"/>
              <a:chOff x="1857" y="1203"/>
              <a:chExt cx="311" cy="1146"/>
            </a:xfrm>
          </p:grpSpPr>
          <p:sp>
            <p:nvSpPr>
              <p:cNvPr id="23" name="Line 35"/>
              <p:cNvSpPr>
                <a:spLocks noChangeAspect="1" noChangeShapeType="1"/>
              </p:cNvSpPr>
              <p:nvPr/>
            </p:nvSpPr>
            <p:spPr bwMode="auto">
              <a:xfrm>
                <a:off x="2013" y="1203"/>
                <a:ext cx="0" cy="1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it-IT"/>
              </a:p>
            </p:txBody>
          </p:sp>
          <p:sp>
            <p:nvSpPr>
              <p:cNvPr id="24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1857" y="1437"/>
                <a:ext cx="311" cy="595"/>
              </a:xfrm>
              <a:prstGeom prst="rect">
                <a:avLst/>
              </a:prstGeom>
              <a:solidFill>
                <a:srgbClr val="E49B00"/>
              </a:solidFill>
              <a:ln w="9525" algn="ctr">
                <a:solidFill>
                  <a:srgbClr val="E49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Marlett" pitchFamily="2" charset="2"/>
                  <a:buChar char="h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-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Marlett" pitchFamily="2" charset="2"/>
                  <a:buChar char="h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-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" name="Line 37"/>
              <p:cNvSpPr>
                <a:spLocks noChangeAspect="1" noChangeShapeType="1"/>
              </p:cNvSpPr>
              <p:nvPr/>
            </p:nvSpPr>
            <p:spPr bwMode="auto">
              <a:xfrm>
                <a:off x="1857" y="1715"/>
                <a:ext cx="3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it-IT"/>
              </a:p>
            </p:txBody>
          </p:sp>
          <p:sp>
            <p:nvSpPr>
              <p:cNvPr id="26" name="Line 38"/>
              <p:cNvSpPr>
                <a:spLocks noChangeAspect="1" noChangeShapeType="1"/>
              </p:cNvSpPr>
              <p:nvPr/>
            </p:nvSpPr>
            <p:spPr bwMode="auto">
              <a:xfrm>
                <a:off x="1955" y="1203"/>
                <a:ext cx="1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it-IT"/>
              </a:p>
            </p:txBody>
          </p:sp>
          <p:sp>
            <p:nvSpPr>
              <p:cNvPr id="27" name="Line 39"/>
              <p:cNvSpPr>
                <a:spLocks noChangeAspect="1" noChangeShapeType="1"/>
              </p:cNvSpPr>
              <p:nvPr/>
            </p:nvSpPr>
            <p:spPr bwMode="auto">
              <a:xfrm>
                <a:off x="1955" y="2349"/>
                <a:ext cx="1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it-IT"/>
              </a:p>
            </p:txBody>
          </p:sp>
        </p:grpSp>
        <p:sp>
          <p:nvSpPr>
            <p:cNvPr id="28" name="Line 41"/>
            <p:cNvSpPr>
              <a:spLocks noChangeAspect="1" noChangeShapeType="1"/>
            </p:cNvSpPr>
            <p:nvPr/>
          </p:nvSpPr>
          <p:spPr bwMode="auto">
            <a:xfrm>
              <a:off x="3746500" y="4978400"/>
              <a:ext cx="0" cy="519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it-IT"/>
            </a:p>
          </p:txBody>
        </p:sp>
        <p:sp>
          <p:nvSpPr>
            <p:cNvPr id="29" name="Rectangle 42"/>
            <p:cNvSpPr>
              <a:spLocks noChangeAspect="1" noChangeArrowheads="1"/>
            </p:cNvSpPr>
            <p:nvPr/>
          </p:nvSpPr>
          <p:spPr bwMode="auto">
            <a:xfrm>
              <a:off x="3290888" y="5349875"/>
              <a:ext cx="914400" cy="123825"/>
            </a:xfrm>
            <a:prstGeom prst="rect">
              <a:avLst/>
            </a:prstGeom>
            <a:solidFill>
              <a:srgbClr val="A70026"/>
            </a:solidFill>
            <a:ln w="9525" algn="ctr">
              <a:solidFill>
                <a:srgbClr val="A7002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0" name="Line 43"/>
            <p:cNvSpPr>
              <a:spLocks noChangeAspect="1" noChangeShapeType="1"/>
            </p:cNvSpPr>
            <p:nvPr/>
          </p:nvSpPr>
          <p:spPr bwMode="auto">
            <a:xfrm>
              <a:off x="3295650" y="5419725"/>
              <a:ext cx="906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it-IT"/>
            </a:p>
          </p:txBody>
        </p:sp>
        <p:sp>
          <p:nvSpPr>
            <p:cNvPr id="31" name="Line 44"/>
            <p:cNvSpPr>
              <a:spLocks noChangeAspect="1" noChangeShapeType="1"/>
            </p:cNvSpPr>
            <p:nvPr/>
          </p:nvSpPr>
          <p:spPr bwMode="auto">
            <a:xfrm>
              <a:off x="3584575" y="4978400"/>
              <a:ext cx="3270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it-IT"/>
            </a:p>
          </p:txBody>
        </p:sp>
        <p:sp>
          <p:nvSpPr>
            <p:cNvPr id="32" name="Line 45"/>
            <p:cNvSpPr>
              <a:spLocks noChangeAspect="1" noChangeShapeType="1"/>
            </p:cNvSpPr>
            <p:nvPr/>
          </p:nvSpPr>
          <p:spPr bwMode="auto">
            <a:xfrm>
              <a:off x="3584575" y="5486400"/>
              <a:ext cx="327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it-IT"/>
            </a:p>
          </p:txBody>
        </p:sp>
        <p:sp>
          <p:nvSpPr>
            <p:cNvPr id="33" name="Line 46"/>
            <p:cNvSpPr>
              <a:spLocks noChangeAspect="1" noChangeShapeType="1"/>
            </p:cNvSpPr>
            <p:nvPr/>
          </p:nvSpPr>
          <p:spPr bwMode="auto">
            <a:xfrm>
              <a:off x="1631950" y="5497513"/>
              <a:ext cx="673258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it-IT"/>
            </a:p>
          </p:txBody>
        </p:sp>
        <p:sp>
          <p:nvSpPr>
            <p:cNvPr id="34" name="Line 47"/>
            <p:cNvSpPr>
              <a:spLocks noChangeAspect="1" noChangeShapeType="1"/>
            </p:cNvSpPr>
            <p:nvPr/>
          </p:nvSpPr>
          <p:spPr bwMode="auto">
            <a:xfrm rot="16200000" flipH="1">
              <a:off x="3036888" y="5530850"/>
              <a:ext cx="68262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it-IT"/>
            </a:p>
          </p:txBody>
        </p:sp>
        <p:sp>
          <p:nvSpPr>
            <p:cNvPr id="35" name="Line 48"/>
            <p:cNvSpPr>
              <a:spLocks noChangeAspect="1" noChangeShapeType="1"/>
            </p:cNvSpPr>
            <p:nvPr/>
          </p:nvSpPr>
          <p:spPr bwMode="auto">
            <a:xfrm rot="16200000" flipH="1">
              <a:off x="4384676" y="5530850"/>
              <a:ext cx="68262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it-IT"/>
            </a:p>
          </p:txBody>
        </p:sp>
        <p:sp>
          <p:nvSpPr>
            <p:cNvPr id="36" name="Line 49"/>
            <p:cNvSpPr>
              <a:spLocks noChangeAspect="1" noChangeShapeType="1"/>
            </p:cNvSpPr>
            <p:nvPr/>
          </p:nvSpPr>
          <p:spPr bwMode="auto">
            <a:xfrm rot="16200000" flipH="1">
              <a:off x="5734051" y="5530850"/>
              <a:ext cx="68262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it-IT"/>
            </a:p>
          </p:txBody>
        </p:sp>
        <p:sp>
          <p:nvSpPr>
            <p:cNvPr id="37" name="Line 50"/>
            <p:cNvSpPr>
              <a:spLocks noChangeAspect="1" noChangeShapeType="1"/>
            </p:cNvSpPr>
            <p:nvPr/>
          </p:nvSpPr>
          <p:spPr bwMode="auto">
            <a:xfrm rot="16200000" flipH="1">
              <a:off x="7083426" y="5530850"/>
              <a:ext cx="68262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it-IT"/>
            </a:p>
          </p:txBody>
        </p:sp>
        <p:sp>
          <p:nvSpPr>
            <p:cNvPr id="38" name="Line 51"/>
            <p:cNvSpPr>
              <a:spLocks noChangeAspect="1" noChangeShapeType="1"/>
            </p:cNvSpPr>
            <p:nvPr/>
          </p:nvSpPr>
          <p:spPr bwMode="auto">
            <a:xfrm rot="16200000" flipH="1">
              <a:off x="8314532" y="5528469"/>
              <a:ext cx="698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it-IT"/>
            </a:p>
          </p:txBody>
        </p:sp>
        <p:grpSp>
          <p:nvGrpSpPr>
            <p:cNvPr id="39" name="Group 52"/>
            <p:cNvGrpSpPr>
              <a:grpSpLocks/>
            </p:cNvGrpSpPr>
            <p:nvPr/>
          </p:nvGrpSpPr>
          <p:grpSpPr bwMode="auto">
            <a:xfrm>
              <a:off x="4659313" y="2620963"/>
              <a:ext cx="912812" cy="2297112"/>
              <a:chOff x="2787" y="1663"/>
              <a:chExt cx="526" cy="1635"/>
            </a:xfrm>
          </p:grpSpPr>
          <p:grpSp>
            <p:nvGrpSpPr>
              <p:cNvPr id="40" name="Group 53"/>
              <p:cNvGrpSpPr>
                <a:grpSpLocks noChangeAspect="1"/>
              </p:cNvGrpSpPr>
              <p:nvPr/>
            </p:nvGrpSpPr>
            <p:grpSpPr bwMode="auto">
              <a:xfrm>
                <a:off x="2956" y="1663"/>
                <a:ext cx="188" cy="1635"/>
                <a:chOff x="2906" y="1325"/>
                <a:chExt cx="115" cy="1043"/>
              </a:xfrm>
            </p:grpSpPr>
            <p:sp>
              <p:nvSpPr>
                <p:cNvPr id="43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2963" y="1325"/>
                  <a:ext cx="0" cy="104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b"/>
                <a:lstStyle/>
                <a:p>
                  <a:endParaRPr lang="it-IT"/>
                </a:p>
              </p:txBody>
            </p:sp>
            <p:sp>
              <p:nvSpPr>
                <p:cNvPr id="44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2906" y="1325"/>
                  <a:ext cx="11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b"/>
                <a:lstStyle/>
                <a:p>
                  <a:endParaRPr lang="it-IT"/>
                </a:p>
              </p:txBody>
            </p:sp>
            <p:sp>
              <p:nvSpPr>
                <p:cNvPr id="45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2906" y="2368"/>
                  <a:ext cx="11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b"/>
                <a:lstStyle/>
                <a:p>
                  <a:endParaRPr lang="it-IT"/>
                </a:p>
              </p:txBody>
            </p:sp>
          </p:grpSp>
          <p:sp>
            <p:nvSpPr>
              <p:cNvPr id="4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2787" y="2409"/>
                <a:ext cx="526" cy="63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12700" algn="ctr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34" charset="-128"/>
                </a:endParaRPr>
              </a:p>
            </p:txBody>
          </p:sp>
          <p:sp>
            <p:nvSpPr>
              <p:cNvPr id="42" name="Line 58"/>
              <p:cNvSpPr>
                <a:spLocks noChangeAspect="1" noChangeShapeType="1"/>
              </p:cNvSpPr>
              <p:nvPr/>
            </p:nvSpPr>
            <p:spPr bwMode="auto">
              <a:xfrm>
                <a:off x="2787" y="2731"/>
                <a:ext cx="5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it-IT"/>
              </a:p>
            </p:txBody>
          </p:sp>
        </p:grpSp>
        <p:grpSp>
          <p:nvGrpSpPr>
            <p:cNvPr id="46" name="Group 59"/>
            <p:cNvGrpSpPr>
              <a:grpSpLocks/>
            </p:cNvGrpSpPr>
            <p:nvPr/>
          </p:nvGrpSpPr>
          <p:grpSpPr bwMode="auto">
            <a:xfrm>
              <a:off x="5991225" y="2663825"/>
              <a:ext cx="917575" cy="2184400"/>
              <a:chOff x="3566" y="1693"/>
              <a:chExt cx="529" cy="1555"/>
            </a:xfrm>
          </p:grpSpPr>
          <p:grpSp>
            <p:nvGrpSpPr>
              <p:cNvPr id="47" name="Group 60"/>
              <p:cNvGrpSpPr>
                <a:grpSpLocks noChangeAspect="1"/>
              </p:cNvGrpSpPr>
              <p:nvPr/>
            </p:nvGrpSpPr>
            <p:grpSpPr bwMode="auto">
              <a:xfrm>
                <a:off x="3733" y="1693"/>
                <a:ext cx="189" cy="1555"/>
                <a:chOff x="3391" y="1344"/>
                <a:chExt cx="116" cy="992"/>
              </a:xfrm>
            </p:grpSpPr>
            <p:sp>
              <p:nvSpPr>
                <p:cNvPr id="50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3449" y="1344"/>
                  <a:ext cx="0" cy="9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b"/>
                <a:lstStyle/>
                <a:p>
                  <a:endParaRPr lang="it-IT"/>
                </a:p>
              </p:txBody>
            </p:sp>
            <p:sp>
              <p:nvSpPr>
                <p:cNvPr id="51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1344"/>
                  <a:ext cx="11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b"/>
                <a:lstStyle/>
                <a:p>
                  <a:endParaRPr lang="it-IT"/>
                </a:p>
              </p:txBody>
            </p:sp>
            <p:sp>
              <p:nvSpPr>
                <p:cNvPr id="52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3392" y="2336"/>
                  <a:ext cx="11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b"/>
                <a:lstStyle/>
                <a:p>
                  <a:endParaRPr lang="it-IT"/>
                </a:p>
              </p:txBody>
            </p:sp>
          </p:grpSp>
          <p:sp>
            <p:nvSpPr>
              <p:cNvPr id="4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569" y="2379"/>
                <a:ext cx="526" cy="716"/>
              </a:xfrm>
              <a:prstGeom prst="rect">
                <a:avLst/>
              </a:prstGeom>
              <a:solidFill>
                <a:srgbClr val="5E8065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Marlett" pitchFamily="2" charset="2"/>
                  <a:buChar char="h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-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Marlett" pitchFamily="2" charset="2"/>
                  <a:buChar char="h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-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9" name="Line 65"/>
              <p:cNvSpPr>
                <a:spLocks noChangeAspect="1" noChangeShapeType="1"/>
              </p:cNvSpPr>
              <p:nvPr/>
            </p:nvSpPr>
            <p:spPr bwMode="auto">
              <a:xfrm>
                <a:off x="3566" y="2955"/>
                <a:ext cx="5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it-IT"/>
              </a:p>
            </p:txBody>
          </p:sp>
        </p:grpSp>
        <p:sp>
          <p:nvSpPr>
            <p:cNvPr id="53" name="Rectangle 71"/>
            <p:cNvSpPr>
              <a:spLocks noChangeAspect="1" noChangeArrowheads="1"/>
            </p:cNvSpPr>
            <p:nvPr/>
          </p:nvSpPr>
          <p:spPr bwMode="auto">
            <a:xfrm>
              <a:off x="7335838" y="4749800"/>
              <a:ext cx="915987" cy="379413"/>
            </a:xfrm>
            <a:prstGeom prst="rect">
              <a:avLst/>
            </a:prstGeom>
            <a:solidFill>
              <a:srgbClr val="75326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4" name="Line 72"/>
            <p:cNvSpPr>
              <a:spLocks noChangeAspect="1" noChangeShapeType="1"/>
            </p:cNvSpPr>
            <p:nvPr/>
          </p:nvSpPr>
          <p:spPr bwMode="auto">
            <a:xfrm>
              <a:off x="7335838" y="4878388"/>
              <a:ext cx="9128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/>
            <a:lstStyle/>
            <a:p>
              <a:endParaRPr lang="it-IT"/>
            </a:p>
          </p:txBody>
        </p:sp>
        <p:grpSp>
          <p:nvGrpSpPr>
            <p:cNvPr id="55" name="Group 73"/>
            <p:cNvGrpSpPr>
              <a:grpSpLocks/>
            </p:cNvGrpSpPr>
            <p:nvPr/>
          </p:nvGrpSpPr>
          <p:grpSpPr bwMode="auto">
            <a:xfrm>
              <a:off x="1949450" y="2352675"/>
              <a:ext cx="879475" cy="2524125"/>
              <a:chOff x="1184" y="1365"/>
              <a:chExt cx="550" cy="1590"/>
            </a:xfrm>
          </p:grpSpPr>
          <p:sp>
            <p:nvSpPr>
              <p:cNvPr id="56" name="Line 74"/>
              <p:cNvSpPr>
                <a:spLocks noChangeAspect="1" noChangeShapeType="1"/>
              </p:cNvSpPr>
              <p:nvPr/>
            </p:nvSpPr>
            <p:spPr bwMode="auto">
              <a:xfrm>
                <a:off x="1460" y="1365"/>
                <a:ext cx="0" cy="15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it-IT"/>
              </a:p>
            </p:txBody>
          </p:sp>
          <p:sp>
            <p:nvSpPr>
              <p:cNvPr id="57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1184" y="1690"/>
                <a:ext cx="550" cy="825"/>
              </a:xfrm>
              <a:prstGeom prst="rect">
                <a:avLst/>
              </a:prstGeom>
              <a:solidFill>
                <a:srgbClr val="E49B00"/>
              </a:solidFill>
              <a:ln w="12700" algn="ctr">
                <a:solidFill>
                  <a:srgbClr val="E49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Marlett" pitchFamily="2" charset="2"/>
                  <a:buChar char="h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-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Marlett" pitchFamily="2" charset="2"/>
                  <a:buChar char="h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-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8" name="Line 76"/>
              <p:cNvSpPr>
                <a:spLocks noChangeAspect="1" noChangeShapeType="1"/>
              </p:cNvSpPr>
              <p:nvPr/>
            </p:nvSpPr>
            <p:spPr bwMode="auto">
              <a:xfrm>
                <a:off x="1184" y="2075"/>
                <a:ext cx="5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it-IT"/>
              </a:p>
            </p:txBody>
          </p:sp>
          <p:sp>
            <p:nvSpPr>
              <p:cNvPr id="59" name="Line 77"/>
              <p:cNvSpPr>
                <a:spLocks noChangeAspect="1" noChangeShapeType="1"/>
              </p:cNvSpPr>
              <p:nvPr/>
            </p:nvSpPr>
            <p:spPr bwMode="auto">
              <a:xfrm>
                <a:off x="1358" y="1365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it-IT"/>
              </a:p>
            </p:txBody>
          </p:sp>
          <p:sp>
            <p:nvSpPr>
              <p:cNvPr id="60" name="Line 78"/>
              <p:cNvSpPr>
                <a:spLocks noChangeAspect="1" noChangeShapeType="1"/>
              </p:cNvSpPr>
              <p:nvPr/>
            </p:nvSpPr>
            <p:spPr bwMode="auto">
              <a:xfrm>
                <a:off x="1358" y="2955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/>
              <a:lstStyle/>
              <a:p>
                <a:endParaRPr lang="it-IT"/>
              </a:p>
            </p:txBody>
          </p:sp>
        </p:grpSp>
        <p:sp>
          <p:nvSpPr>
            <p:cNvPr id="61" name="Text Box 82"/>
            <p:cNvSpPr txBox="1">
              <a:spLocks noChangeArrowheads="1"/>
            </p:cNvSpPr>
            <p:nvPr/>
          </p:nvSpPr>
          <p:spPr bwMode="auto">
            <a:xfrm>
              <a:off x="1195388" y="2489200"/>
              <a:ext cx="4492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/>
                <a:t>90</a:t>
              </a:r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1165225" y="3117850"/>
              <a:ext cx="4794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/>
                <a:t>70</a:t>
              </a:r>
            </a:p>
          </p:txBody>
        </p:sp>
        <p:sp>
          <p:nvSpPr>
            <p:cNvPr id="63" name="Text Box 84"/>
            <p:cNvSpPr txBox="1">
              <a:spLocks noChangeArrowheads="1"/>
            </p:cNvSpPr>
            <p:nvPr/>
          </p:nvSpPr>
          <p:spPr bwMode="auto">
            <a:xfrm>
              <a:off x="1144588" y="3430588"/>
              <a:ext cx="5000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/>
                <a:t>60</a:t>
              </a:r>
            </a:p>
          </p:txBody>
        </p:sp>
        <p:sp>
          <p:nvSpPr>
            <p:cNvPr id="64" name="Text Box 85"/>
            <p:cNvSpPr txBox="1">
              <a:spLocks noChangeArrowheads="1"/>
            </p:cNvSpPr>
            <p:nvPr/>
          </p:nvSpPr>
          <p:spPr bwMode="auto">
            <a:xfrm>
              <a:off x="1160463" y="3748088"/>
              <a:ext cx="4841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/>
                <a:t>50</a:t>
              </a:r>
            </a:p>
          </p:txBody>
        </p:sp>
        <p:sp>
          <p:nvSpPr>
            <p:cNvPr id="65" name="Text Box 86"/>
            <p:cNvSpPr txBox="1">
              <a:spLocks noChangeArrowheads="1"/>
            </p:cNvSpPr>
            <p:nvPr/>
          </p:nvSpPr>
          <p:spPr bwMode="auto">
            <a:xfrm>
              <a:off x="1160463" y="4057650"/>
              <a:ext cx="4841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/>
                <a:t>40</a:t>
              </a:r>
            </a:p>
          </p:txBody>
        </p:sp>
        <p:sp>
          <p:nvSpPr>
            <p:cNvPr id="66" name="Text Box 87"/>
            <p:cNvSpPr txBox="1">
              <a:spLocks noChangeArrowheads="1"/>
            </p:cNvSpPr>
            <p:nvPr/>
          </p:nvSpPr>
          <p:spPr bwMode="auto">
            <a:xfrm>
              <a:off x="1149350" y="4371975"/>
              <a:ext cx="4953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/>
                <a:t>30</a:t>
              </a:r>
            </a:p>
          </p:txBody>
        </p:sp>
        <p:sp>
          <p:nvSpPr>
            <p:cNvPr id="67" name="Text Box 88"/>
            <p:cNvSpPr txBox="1">
              <a:spLocks noChangeArrowheads="1"/>
            </p:cNvSpPr>
            <p:nvPr/>
          </p:nvSpPr>
          <p:spPr bwMode="auto">
            <a:xfrm>
              <a:off x="1146175" y="4692650"/>
              <a:ext cx="498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/>
                <a:t>20</a:t>
              </a:r>
            </a:p>
          </p:txBody>
        </p:sp>
        <p:sp>
          <p:nvSpPr>
            <p:cNvPr id="68" name="Text Box 89"/>
            <p:cNvSpPr txBox="1">
              <a:spLocks noChangeArrowheads="1"/>
            </p:cNvSpPr>
            <p:nvPr/>
          </p:nvSpPr>
          <p:spPr bwMode="auto">
            <a:xfrm>
              <a:off x="1130300" y="5008563"/>
              <a:ext cx="5143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/>
                <a:t>10</a:t>
              </a:r>
            </a:p>
          </p:txBody>
        </p:sp>
        <p:sp>
          <p:nvSpPr>
            <p:cNvPr id="69" name="Text Box 90"/>
            <p:cNvSpPr txBox="1">
              <a:spLocks noChangeArrowheads="1"/>
            </p:cNvSpPr>
            <p:nvPr/>
          </p:nvSpPr>
          <p:spPr bwMode="auto">
            <a:xfrm>
              <a:off x="1227138" y="5314950"/>
              <a:ext cx="4175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/>
                <a:t>0</a:t>
              </a:r>
            </a:p>
          </p:txBody>
        </p:sp>
        <p:sp>
          <p:nvSpPr>
            <p:cNvPr id="70" name="Text Box 91"/>
            <p:cNvSpPr txBox="1">
              <a:spLocks noChangeArrowheads="1"/>
            </p:cNvSpPr>
            <p:nvPr/>
          </p:nvSpPr>
          <p:spPr bwMode="auto">
            <a:xfrm>
              <a:off x="1647825" y="5570538"/>
              <a:ext cx="15049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 b="1">
                  <a:latin typeface="Comic Sans MS" panose="030F0702030302020204" pitchFamily="66" charset="0"/>
                </a:rPr>
                <a:t>Clindamycin</a:t>
              </a:r>
            </a:p>
          </p:txBody>
        </p:sp>
        <p:sp>
          <p:nvSpPr>
            <p:cNvPr id="71" name="Text Box 92"/>
            <p:cNvSpPr txBox="1">
              <a:spLocks noChangeArrowheads="1"/>
            </p:cNvSpPr>
            <p:nvPr/>
          </p:nvSpPr>
          <p:spPr bwMode="auto">
            <a:xfrm>
              <a:off x="3063875" y="5570538"/>
              <a:ext cx="1352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 b="1">
                  <a:latin typeface="Comic Sans MS" panose="030F0702030302020204" pitchFamily="66" charset="0"/>
                </a:rPr>
                <a:t>Daptomycin</a:t>
              </a:r>
            </a:p>
          </p:txBody>
        </p:sp>
        <p:sp>
          <p:nvSpPr>
            <p:cNvPr id="72" name="Text Box 93"/>
            <p:cNvSpPr txBox="1">
              <a:spLocks noChangeArrowheads="1"/>
            </p:cNvSpPr>
            <p:nvPr/>
          </p:nvSpPr>
          <p:spPr bwMode="auto">
            <a:xfrm>
              <a:off x="4419600" y="5570538"/>
              <a:ext cx="1352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 b="1">
                  <a:latin typeface="Comic Sans MS" panose="030F0702030302020204" pitchFamily="66" charset="0"/>
                </a:rPr>
                <a:t>Linezolid</a:t>
              </a:r>
            </a:p>
          </p:txBody>
        </p:sp>
        <p:sp>
          <p:nvSpPr>
            <p:cNvPr id="73" name="Text Box 94"/>
            <p:cNvSpPr txBox="1">
              <a:spLocks noChangeArrowheads="1"/>
            </p:cNvSpPr>
            <p:nvPr/>
          </p:nvSpPr>
          <p:spPr bwMode="auto">
            <a:xfrm>
              <a:off x="5726113" y="5570538"/>
              <a:ext cx="1352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 b="1">
                  <a:latin typeface="Comic Sans MS" panose="030F0702030302020204" pitchFamily="66" charset="0"/>
                </a:rPr>
                <a:t>Tigecycline</a:t>
              </a:r>
            </a:p>
          </p:txBody>
        </p:sp>
        <p:sp>
          <p:nvSpPr>
            <p:cNvPr id="74" name="Text Box 95"/>
            <p:cNvSpPr txBox="1">
              <a:spLocks noChangeArrowheads="1"/>
            </p:cNvSpPr>
            <p:nvPr/>
          </p:nvSpPr>
          <p:spPr bwMode="auto">
            <a:xfrm>
              <a:off x="2973388" y="4594225"/>
              <a:ext cx="1549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400" i="1"/>
                <a:t>P</a:t>
              </a:r>
              <a:r>
                <a:rPr lang="en-GB" altLang="en-US" sz="1400"/>
                <a:t>&lt;0.0001</a:t>
              </a:r>
            </a:p>
          </p:txBody>
        </p:sp>
        <p:sp>
          <p:nvSpPr>
            <p:cNvPr id="75" name="Text Box 96"/>
            <p:cNvSpPr txBox="1">
              <a:spLocks noChangeArrowheads="1"/>
            </p:cNvSpPr>
            <p:nvPr/>
          </p:nvSpPr>
          <p:spPr bwMode="auto">
            <a:xfrm>
              <a:off x="7019925" y="4152900"/>
              <a:ext cx="1550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400" i="1"/>
                <a:t>P</a:t>
              </a:r>
              <a:r>
                <a:rPr lang="en-GB" altLang="en-US" sz="1400"/>
                <a:t>&lt;0.005</a:t>
              </a:r>
            </a:p>
          </p:txBody>
        </p:sp>
        <p:sp>
          <p:nvSpPr>
            <p:cNvPr id="76" name="Text Box 97"/>
            <p:cNvSpPr txBox="1">
              <a:spLocks noChangeArrowheads="1"/>
            </p:cNvSpPr>
            <p:nvPr/>
          </p:nvSpPr>
          <p:spPr bwMode="auto">
            <a:xfrm>
              <a:off x="7015163" y="5570538"/>
              <a:ext cx="14874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600" b="1">
                  <a:latin typeface="Comic Sans MS" panose="030F0702030302020204" pitchFamily="66" charset="0"/>
                </a:rPr>
                <a:t>Vancomycin</a:t>
              </a:r>
            </a:p>
          </p:txBody>
        </p:sp>
        <p:sp>
          <p:nvSpPr>
            <p:cNvPr id="77" name="Line 98"/>
            <p:cNvSpPr>
              <a:spLocks noChangeShapeType="1"/>
            </p:cNvSpPr>
            <p:nvPr/>
          </p:nvSpPr>
          <p:spPr bwMode="auto">
            <a:xfrm>
              <a:off x="1641475" y="2349500"/>
              <a:ext cx="873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b">
              <a:spAutoFit/>
            </a:bodyPr>
            <a:lstStyle/>
            <a:p>
              <a:endParaRPr lang="it-IT"/>
            </a:p>
          </p:txBody>
        </p:sp>
        <p:sp>
          <p:nvSpPr>
            <p:cNvPr id="78" name="Line 99"/>
            <p:cNvSpPr>
              <a:spLocks noChangeShapeType="1"/>
            </p:cNvSpPr>
            <p:nvPr/>
          </p:nvSpPr>
          <p:spPr bwMode="auto">
            <a:xfrm>
              <a:off x="1635125" y="2662238"/>
              <a:ext cx="88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b">
              <a:spAutoFit/>
            </a:bodyPr>
            <a:lstStyle/>
            <a:p>
              <a:endParaRPr lang="it-IT"/>
            </a:p>
          </p:txBody>
        </p:sp>
        <p:sp>
          <p:nvSpPr>
            <p:cNvPr id="79" name="Line 100"/>
            <p:cNvSpPr>
              <a:spLocks noChangeShapeType="1"/>
            </p:cNvSpPr>
            <p:nvPr/>
          </p:nvSpPr>
          <p:spPr bwMode="auto">
            <a:xfrm>
              <a:off x="1636713" y="2967038"/>
              <a:ext cx="88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b">
              <a:spAutoFit/>
            </a:bodyPr>
            <a:lstStyle/>
            <a:p>
              <a:endParaRPr lang="it-IT"/>
            </a:p>
          </p:txBody>
        </p:sp>
        <p:sp>
          <p:nvSpPr>
            <p:cNvPr id="80" name="Line 101"/>
            <p:cNvSpPr>
              <a:spLocks noChangeShapeType="1"/>
            </p:cNvSpPr>
            <p:nvPr/>
          </p:nvSpPr>
          <p:spPr bwMode="auto">
            <a:xfrm>
              <a:off x="1636713" y="3286125"/>
              <a:ext cx="88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b">
              <a:spAutoFit/>
            </a:bodyPr>
            <a:lstStyle/>
            <a:p>
              <a:endParaRPr lang="it-IT"/>
            </a:p>
          </p:txBody>
        </p:sp>
        <p:sp>
          <p:nvSpPr>
            <p:cNvPr id="81" name="Line 102"/>
            <p:cNvSpPr>
              <a:spLocks noChangeShapeType="1"/>
            </p:cNvSpPr>
            <p:nvPr/>
          </p:nvSpPr>
          <p:spPr bwMode="auto">
            <a:xfrm>
              <a:off x="1636713" y="3602038"/>
              <a:ext cx="88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b">
              <a:spAutoFit/>
            </a:bodyPr>
            <a:lstStyle/>
            <a:p>
              <a:endParaRPr lang="it-IT"/>
            </a:p>
          </p:txBody>
        </p:sp>
        <p:sp>
          <p:nvSpPr>
            <p:cNvPr id="82" name="Line 103"/>
            <p:cNvSpPr>
              <a:spLocks noChangeShapeType="1"/>
            </p:cNvSpPr>
            <p:nvPr/>
          </p:nvSpPr>
          <p:spPr bwMode="auto">
            <a:xfrm>
              <a:off x="1636713" y="3914775"/>
              <a:ext cx="88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b">
              <a:spAutoFit/>
            </a:bodyPr>
            <a:lstStyle/>
            <a:p>
              <a:endParaRPr lang="it-IT"/>
            </a:p>
          </p:txBody>
        </p:sp>
        <p:sp>
          <p:nvSpPr>
            <p:cNvPr id="83" name="Line 104"/>
            <p:cNvSpPr>
              <a:spLocks noChangeShapeType="1"/>
            </p:cNvSpPr>
            <p:nvPr/>
          </p:nvSpPr>
          <p:spPr bwMode="auto">
            <a:xfrm>
              <a:off x="1635125" y="4233863"/>
              <a:ext cx="88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b">
              <a:spAutoFit/>
            </a:bodyPr>
            <a:lstStyle/>
            <a:p>
              <a:endParaRPr lang="it-IT"/>
            </a:p>
          </p:txBody>
        </p:sp>
        <p:sp>
          <p:nvSpPr>
            <p:cNvPr id="84" name="Line 105"/>
            <p:cNvSpPr>
              <a:spLocks noChangeShapeType="1"/>
            </p:cNvSpPr>
            <p:nvPr/>
          </p:nvSpPr>
          <p:spPr bwMode="auto">
            <a:xfrm>
              <a:off x="1636713" y="4545013"/>
              <a:ext cx="88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b">
              <a:spAutoFit/>
            </a:bodyPr>
            <a:lstStyle/>
            <a:p>
              <a:endParaRPr lang="it-IT"/>
            </a:p>
          </p:txBody>
        </p:sp>
        <p:sp>
          <p:nvSpPr>
            <p:cNvPr id="85" name="Line 106"/>
            <p:cNvSpPr>
              <a:spLocks noChangeShapeType="1"/>
            </p:cNvSpPr>
            <p:nvPr/>
          </p:nvSpPr>
          <p:spPr bwMode="auto">
            <a:xfrm>
              <a:off x="1636713" y="4862513"/>
              <a:ext cx="88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b">
              <a:spAutoFit/>
            </a:bodyPr>
            <a:lstStyle/>
            <a:p>
              <a:endParaRPr lang="it-IT"/>
            </a:p>
          </p:txBody>
        </p:sp>
        <p:sp>
          <p:nvSpPr>
            <p:cNvPr id="86" name="Line 107"/>
            <p:cNvSpPr>
              <a:spLocks noChangeShapeType="1"/>
            </p:cNvSpPr>
            <p:nvPr/>
          </p:nvSpPr>
          <p:spPr bwMode="auto">
            <a:xfrm>
              <a:off x="1636713" y="5180013"/>
              <a:ext cx="88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b">
              <a:spAutoFit/>
            </a:bodyPr>
            <a:lstStyle/>
            <a:p>
              <a:endParaRPr lang="it-IT"/>
            </a:p>
          </p:txBody>
        </p:sp>
        <p:sp>
          <p:nvSpPr>
            <p:cNvPr id="87" name="Text Box 4"/>
            <p:cNvSpPr txBox="1">
              <a:spLocks noChangeArrowheads="1"/>
            </p:cNvSpPr>
            <p:nvPr/>
          </p:nvSpPr>
          <p:spPr bwMode="auto">
            <a:xfrm>
              <a:off x="622300" y="6067425"/>
              <a:ext cx="7861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dirty="0">
                  <a:latin typeface="Comic Sans MS" panose="030F0702030302020204" pitchFamily="66" charset="0"/>
                </a:rPr>
                <a:t>MRSA exposed to antibiotics at concentrations of 64 </a:t>
              </a:r>
              <a:r>
                <a:rPr lang="en-GB" altLang="en-US" sz="1200" dirty="0">
                  <a:latin typeface="Comic Sans MS" panose="030F0702030302020204" pitchFamily="66" charset="0"/>
                  <a:cs typeface="Arial" pitchFamily="34" charset="0"/>
                </a:rPr>
                <a:t>µg/</a:t>
              </a:r>
              <a:r>
                <a:rPr lang="en-GB" altLang="en-US" sz="1200" dirty="0" err="1">
                  <a:latin typeface="Comic Sans MS" panose="030F0702030302020204" pitchFamily="66" charset="0"/>
                  <a:cs typeface="Arial" pitchFamily="34" charset="0"/>
                </a:rPr>
                <a:t>mL.</a:t>
              </a:r>
              <a:r>
                <a:rPr lang="en-GB" altLang="en-US" sz="1200" dirty="0">
                  <a:latin typeface="Comic Sans MS" panose="030F0702030302020204" pitchFamily="66" charset="0"/>
                  <a:cs typeface="Arial" pitchFamily="34" charset="0"/>
                </a:rPr>
                <a:t> Each box plot represents the spread of cell survival across the different clinical isolates; error bars are the standard deviation</a:t>
              </a:r>
            </a:p>
          </p:txBody>
        </p:sp>
        <p:sp>
          <p:nvSpPr>
            <p:cNvPr id="88" name="Text Box 5"/>
            <p:cNvSpPr txBox="1">
              <a:spLocks noChangeArrowheads="1"/>
            </p:cNvSpPr>
            <p:nvPr/>
          </p:nvSpPr>
          <p:spPr bwMode="auto">
            <a:xfrm>
              <a:off x="611188" y="6534150"/>
              <a:ext cx="785336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Marlett" pitchFamily="2" charset="2"/>
                <a:buChar char="h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100000"/>
                <a:buChar char="-"/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1000">
                  <a:latin typeface="Comic Sans MS" panose="030F0702030302020204" pitchFamily="66" charset="0"/>
                </a:rPr>
                <a:t>Smith K </a:t>
              </a:r>
              <a:r>
                <a:rPr lang="en-GB" altLang="en-US" sz="1000" i="1">
                  <a:latin typeface="Comic Sans MS" panose="030F0702030302020204" pitchFamily="66" charset="0"/>
                </a:rPr>
                <a:t>et al. Int J Antimicrob Agents</a:t>
              </a:r>
              <a:r>
                <a:rPr lang="en-GB" altLang="en-US" sz="1000">
                  <a:latin typeface="Comic Sans MS" panose="030F0702030302020204" pitchFamily="66" charset="0"/>
                </a:rPr>
                <a:t> 2009;33:374–378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52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1484313"/>
            <a:ext cx="8784976" cy="3967753"/>
          </a:xfrm>
          <a:prstGeom prst="rect">
            <a:avLst/>
          </a:prstGeom>
          <a:noFill/>
          <a:ln/>
        </p:spPr>
        <p:txBody>
          <a:bodyPr lIns="90488" tIns="44450" rIns="90488" bIns="4445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prstClr val="black"/>
              </a:buClr>
              <a:buSzPct val="70000"/>
              <a:buFontTx/>
              <a:buChar char="•"/>
              <a:defRPr/>
            </a:pPr>
            <a:r>
              <a:rPr lang="it-IT" sz="2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Antibiotico non attivo vs organismo infettante </a:t>
            </a:r>
            <a:r>
              <a:rPr lang="it-IT" sz="2000" i="1" kern="0" dirty="0">
                <a:solidFill>
                  <a:prstClr val="black"/>
                </a:solidFill>
                <a:latin typeface="Comic Sans MS" panose="030F0702030302020204" pitchFamily="66" charset="0"/>
              </a:rPr>
              <a:t>in vitro</a:t>
            </a:r>
            <a:endParaRPr lang="it-IT" sz="2000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prstClr val="black"/>
              </a:buClr>
              <a:buSzPct val="70000"/>
              <a:buFontTx/>
              <a:buChar char="•"/>
              <a:defRPr/>
            </a:pPr>
            <a:r>
              <a:rPr lang="it-IT" sz="20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Durata </a:t>
            </a:r>
            <a:r>
              <a:rPr lang="it-IT" sz="2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terapia insufficiente </a:t>
            </a:r>
          </a:p>
          <a:p>
            <a:pPr marL="342900" indent="-342900" eaLnBrk="0" hangingPunct="0">
              <a:spcBef>
                <a:spcPct val="20000"/>
              </a:spcBef>
              <a:buClr>
                <a:prstClr val="black"/>
              </a:buClr>
              <a:buSzPct val="70000"/>
              <a:buFontTx/>
              <a:buChar char="•"/>
              <a:defRPr/>
            </a:pPr>
            <a:r>
              <a:rPr lang="it-IT" sz="2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Sviluppo resistenza</a:t>
            </a:r>
          </a:p>
          <a:p>
            <a:pPr marL="342900" indent="-342900" eaLnBrk="0" hangingPunct="0">
              <a:spcBef>
                <a:spcPct val="20000"/>
              </a:spcBef>
              <a:buClr>
                <a:prstClr val="black"/>
              </a:buClr>
              <a:buSzPct val="70000"/>
              <a:buFontTx/>
              <a:buChar char="•"/>
              <a:defRPr/>
            </a:pPr>
            <a:r>
              <a:rPr lang="it-IT" sz="2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Superinfezione</a:t>
            </a:r>
          </a:p>
          <a:p>
            <a:pPr marL="342900" indent="-342900" eaLnBrk="0" hangingPunct="0">
              <a:spcBef>
                <a:spcPct val="20000"/>
              </a:spcBef>
              <a:buClr>
                <a:prstClr val="black"/>
              </a:buClr>
              <a:buSzPct val="70000"/>
              <a:buFontTx/>
              <a:buChar char="•"/>
              <a:defRPr/>
            </a:pPr>
            <a:r>
              <a:rPr lang="it-IT" sz="2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Mancata </a:t>
            </a:r>
            <a:r>
              <a:rPr lang="it-IT" sz="2000" kern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compliance</a:t>
            </a:r>
            <a:endParaRPr lang="it-IT" sz="2000" kern="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prstClr val="black"/>
              </a:buClr>
              <a:buSzPct val="70000"/>
              <a:buFontTx/>
              <a:buChar char="•"/>
              <a:defRPr/>
            </a:pPr>
            <a:r>
              <a:rPr lang="it-IT" sz="2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Impossibilità a raggiungere sito infezione in quantità adeguata</a:t>
            </a:r>
          </a:p>
          <a:p>
            <a:pPr marL="1143000" lvl="2" indent="-228600" eaLnBrk="0" hangingPunct="0">
              <a:lnSpc>
                <a:spcPct val="120000"/>
              </a:lnSpc>
              <a:spcBef>
                <a:spcPct val="20000"/>
              </a:spcBef>
              <a:buClr>
                <a:prstClr val="blac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Scarsa diffusibilità </a:t>
            </a:r>
          </a:p>
          <a:p>
            <a:pPr marL="1143000" lvl="2" indent="-228600" eaLnBrk="0" hangingPunct="0">
              <a:lnSpc>
                <a:spcPct val="120000"/>
              </a:lnSpc>
              <a:spcBef>
                <a:spcPct val="20000"/>
              </a:spcBef>
              <a:buClr>
                <a:prstClr val="blac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Inadeguato schema </a:t>
            </a:r>
            <a:r>
              <a:rPr lang="it-IT" sz="2000" kern="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posologico</a:t>
            </a:r>
            <a:r>
              <a:rPr lang="it-IT" sz="2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1143000" lvl="2" indent="-228600" eaLnBrk="0" hangingPunct="0">
              <a:lnSpc>
                <a:spcPct val="120000"/>
              </a:lnSpc>
              <a:spcBef>
                <a:spcPct val="20000"/>
              </a:spcBef>
              <a:buClr>
                <a:prstClr val="blac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Insufficiente esposizione </a:t>
            </a:r>
          </a:p>
          <a:p>
            <a:pPr marL="1143000" lvl="2" indent="-228600" eaLnBrk="0" hangingPunct="0">
              <a:lnSpc>
                <a:spcPct val="120000"/>
              </a:lnSpc>
              <a:spcBef>
                <a:spcPct val="20000"/>
              </a:spcBef>
              <a:buClr>
                <a:prstClr val="black"/>
              </a:buClr>
              <a:buSzPct val="70000"/>
              <a:buFont typeface="Wingdings" pitchFamily="2" charset="2"/>
              <a:buChar char="u"/>
              <a:defRPr/>
            </a:pPr>
            <a:r>
              <a:rPr lang="it-IT" sz="2000" kern="0" dirty="0">
                <a:solidFill>
                  <a:prstClr val="black"/>
                </a:solidFill>
                <a:latin typeface="Comic Sans MS" panose="030F0702030302020204" pitchFamily="66" charset="0"/>
              </a:rPr>
              <a:t>Anomalie cinetiche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79778" y="160338"/>
            <a:ext cx="8305800" cy="1143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it-IT" sz="24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FATTORI RESPONSABILI DELL’INSUCCESSO </a:t>
            </a:r>
            <a:r>
              <a:rPr lang="it-IT" sz="2400" b="1" kern="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</a:t>
            </a:r>
            <a:r>
              <a:rPr lang="it-IT" sz="24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 UNA TERAPIA ANTIBIOTICA</a:t>
            </a:r>
          </a:p>
        </p:txBody>
      </p:sp>
    </p:spTree>
    <p:extLst>
      <p:ext uri="{BB962C8B-B14F-4D97-AF65-F5344CB8AC3E}">
        <p14:creationId xmlns:p14="http://schemas.microsoft.com/office/powerpoint/2010/main" val="425376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91680" y="304800"/>
            <a:ext cx="6119593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ctr">
              <a:spcBef>
                <a:spcPts val="600"/>
              </a:spcBef>
              <a:defRPr/>
            </a:pPr>
            <a:r>
              <a:rPr lang="it-IT" sz="3200" b="1" i="0" dirty="0" smtClean="0">
                <a:latin typeface="Lucida Sans Unicode" pitchFamily="34" charset="0"/>
              </a:rPr>
              <a:t>Prevenzione </a:t>
            </a:r>
            <a:r>
              <a:rPr lang="it-IT" sz="3200" b="1" i="0" dirty="0">
                <a:latin typeface="Lucida Sans Unicode" pitchFamily="34" charset="0"/>
              </a:rPr>
              <a:t>e sorveglianza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4581" y="1052736"/>
            <a:ext cx="849694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i="0" dirty="0">
                <a:latin typeface="Comic Sans MS" pitchFamily="66" charset="0"/>
              </a:rPr>
              <a:t>Per controllare e ridurre le infezioni ospedaliere, è necessario che le strutture agiscano su più fronti: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2000" i="0" dirty="0">
                <a:latin typeface="Comic Sans MS" pitchFamily="66" charset="0"/>
              </a:rPr>
              <a:t> l’attuazione di misure di prevenzione di controllo delle IO attraverso azioni sulle strutture ospedaliere, sui sistemi di ventilazione e sui flussi di acqua, sull’igiene del personale e dell’ambiente;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2000" i="0" dirty="0">
                <a:latin typeface="Comic Sans MS" pitchFamily="66" charset="0"/>
              </a:rPr>
              <a:t> l’individuazione di personale dedicato alla sorveglianza;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2000" i="0" dirty="0">
                <a:latin typeface="Comic Sans MS" pitchFamily="66" charset="0"/>
              </a:rPr>
              <a:t> un protocollo di sorveglianza attiva delle infezioni che si manifestano e un appropriato flusso informativo che permetta l’identificazione e la quantificazione delle infezioni stesse nei diversi presidi;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2000" i="0" dirty="0">
                <a:latin typeface="Comic Sans MS" pitchFamily="66" charset="0"/>
              </a:rPr>
              <a:t> la formazione del personale dedicato al trattamento dei pazienti, soprattutto nelle aree critiche di terapia intensiva e chirurgica, e di quello dedicato alla raccolta e analisi dei dati.</a:t>
            </a:r>
          </a:p>
        </p:txBody>
      </p:sp>
    </p:spTree>
    <p:extLst>
      <p:ext uri="{BB962C8B-B14F-4D97-AF65-F5344CB8AC3E}">
        <p14:creationId xmlns:p14="http://schemas.microsoft.com/office/powerpoint/2010/main" val="31709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5354" y="1268760"/>
            <a:ext cx="8915400" cy="48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È primaria importanza controllare l’epidemiologia delle infezioni </a:t>
            </a:r>
            <a:r>
              <a:rPr lang="it-IT" sz="2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 </a:t>
            </a:r>
            <a:r>
              <a:rPr lang="it-IT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l’andamento delle antibiotico-resistenze in sede </a:t>
            </a:r>
            <a:r>
              <a:rPr lang="it-IT" sz="2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locale.</a:t>
            </a:r>
          </a:p>
          <a:p>
            <a:endParaRPr lang="it-IT" sz="28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La terapia deve essere mirata verso il microrganismo responsabile dell’infezione </a:t>
            </a:r>
            <a:r>
              <a:rPr lang="it-IT" sz="2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ed </a:t>
            </a:r>
            <a:r>
              <a:rPr lang="it-IT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instaurata nel più breve </a:t>
            </a:r>
            <a:r>
              <a:rPr lang="it-IT" sz="2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tempo</a:t>
            </a:r>
          </a:p>
          <a:p>
            <a:endParaRPr lang="it-IT" sz="28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Scegliere la via di somministrazione che consente la maggiore concentrazione nella sede interessata dall’infezione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395197" y="354009"/>
            <a:ext cx="6335713" cy="565972"/>
          </a:xfrm>
          <a:prstGeom prst="roundRect">
            <a:avLst>
              <a:gd name="adj" fmla="val 16657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it-IT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22898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395197" y="354009"/>
            <a:ext cx="6335713" cy="565972"/>
          </a:xfrm>
          <a:prstGeom prst="roundRect">
            <a:avLst>
              <a:gd name="adj" fmla="val 16657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it-IT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CONCLUSIONI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44" y="1700808"/>
            <a:ext cx="7926015" cy="354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Per meglio evitare l’insorgenza delle resistenze è opportuno impiegare chemioterapici a dosi </a:t>
            </a:r>
            <a:r>
              <a:rPr lang="it-IT" sz="2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adeguate</a:t>
            </a:r>
          </a:p>
          <a:p>
            <a:endParaRPr lang="it-IT" sz="28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Studiare la migliore associazione antibiotica preferendo i chemioterapici ad azione sinergica </a:t>
            </a:r>
            <a:r>
              <a:rPr lang="it-IT" sz="2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potenziata o </a:t>
            </a:r>
            <a:r>
              <a:rPr lang="it-IT" sz="2800" b="0" dirty="0">
                <a:solidFill>
                  <a:schemeClr val="tx1"/>
                </a:solidFill>
                <a:latin typeface="Comic Sans MS" panose="030F0702030302020204" pitchFamily="66" charset="0"/>
              </a:rPr>
              <a:t>almeno </a:t>
            </a:r>
            <a:r>
              <a:rPr lang="it-IT" sz="28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sommatoria</a:t>
            </a:r>
            <a:endParaRPr lang="it-IT" sz="28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" y="2996952"/>
            <a:ext cx="8816551" cy="23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416718" y="5828011"/>
            <a:ext cx="4535216" cy="235449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Anand &amp; </a:t>
            </a:r>
            <a:r>
              <a:rPr lang="it-IT" altLang="it-IT" sz="1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Kollef</a:t>
            </a:r>
            <a:r>
              <a:rPr lang="it-IT" altLang="it-IT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en-US" altLang="it-IT" sz="1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Seminars in respiratory and critical  medicine. 2009, 30.</a:t>
            </a:r>
            <a:endParaRPr lang="it-IT" altLang="it-IT" sz="1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563938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04664"/>
            <a:ext cx="4418534" cy="504056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it-IT" sz="2600" smtClean="0">
                <a:ea typeface="MS PGothic" pitchFamily="34" charset="-128"/>
              </a:rPr>
              <a:t>HAP:  Hospital-acquired pneumonia</a:t>
            </a:r>
          </a:p>
          <a:p>
            <a:pPr lvl="1">
              <a:lnSpc>
                <a:spcPct val="90000"/>
              </a:lnSpc>
            </a:pPr>
            <a:r>
              <a:rPr lang="en-US" altLang="it-IT" sz="2200" smtClean="0">
                <a:ea typeface="MS PGothic" pitchFamily="34" charset="-128"/>
              </a:rPr>
              <a:t>≥ 48 h after hospital admission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it-IT" sz="900" smtClean="0"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it-IT" sz="2600" smtClean="0">
                <a:ea typeface="MS PGothic" pitchFamily="34" charset="-128"/>
              </a:rPr>
              <a:t>VAP / IAP:  Ventilator (Intubation) -associated pneumonia</a:t>
            </a:r>
          </a:p>
          <a:p>
            <a:pPr lvl="1">
              <a:lnSpc>
                <a:spcPct val="90000"/>
              </a:lnSpc>
            </a:pPr>
            <a:r>
              <a:rPr lang="en-US" altLang="it-IT" sz="2200" smtClean="0">
                <a:ea typeface="MS PGothic" pitchFamily="34" charset="-128"/>
              </a:rPr>
              <a:t>≥ 48 h after endotracheal intubation</a:t>
            </a:r>
            <a:endParaRPr lang="en-US" altLang="it-IT" sz="900" smtClean="0">
              <a:ea typeface="MS PGothic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it-IT" sz="1000" smtClean="0"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it-IT" sz="2600" smtClean="0">
                <a:ea typeface="MS PGothic" pitchFamily="34" charset="-128"/>
              </a:rPr>
              <a:t>HCAP:  Healthcare-associated pneumonia</a:t>
            </a:r>
          </a:p>
          <a:p>
            <a:pPr lvl="1">
              <a:lnSpc>
                <a:spcPct val="90000"/>
              </a:lnSpc>
            </a:pPr>
            <a:r>
              <a:rPr lang="en-US" altLang="it-IT" sz="2200" smtClean="0">
                <a:ea typeface="MS PGothic" pitchFamily="34" charset="-128"/>
              </a:rPr>
              <a:t>Long-term care facility (NH), hemodialysis, outpatient chemo, wound care, etc.</a:t>
            </a:r>
            <a:endParaRPr lang="en-US" altLang="it-IT" sz="2600" smtClean="0"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it-IT" sz="2600" smtClean="0">
                <a:ea typeface="MS PGothic" pitchFamily="34" charset="-128"/>
              </a:rPr>
              <a:t>CAP:  Community-acquired pneumonia</a:t>
            </a:r>
          </a:p>
          <a:p>
            <a:pPr lvl="1">
              <a:lnSpc>
                <a:spcPct val="90000"/>
              </a:lnSpc>
            </a:pPr>
            <a:r>
              <a:rPr lang="en-US" altLang="it-IT" sz="2200" smtClean="0">
                <a:ea typeface="MS PGothic" pitchFamily="34" charset="-128"/>
              </a:rPr>
              <a:t>Outside of hospital or extended-care facility</a:t>
            </a:r>
            <a:endParaRPr lang="en-US" altLang="it-IT" sz="2200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6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476829" y="209218"/>
            <a:ext cx="817245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Fattori </a:t>
            </a:r>
            <a:r>
              <a:rPr lang="it-IT" altLang="it-IT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 rischio</a:t>
            </a:r>
          </a:p>
        </p:txBody>
      </p:sp>
      <p:sp>
        <p:nvSpPr>
          <p:cNvPr id="7" name="Text Box 2053"/>
          <p:cNvSpPr txBox="1">
            <a:spLocks noChangeArrowheads="1"/>
          </p:cNvSpPr>
          <p:nvPr/>
        </p:nvSpPr>
        <p:spPr bwMode="auto">
          <a:xfrm>
            <a:off x="337467" y="1092516"/>
            <a:ext cx="84310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0" dirty="0">
                <a:solidFill>
                  <a:schemeClr val="hlink"/>
                </a:solidFill>
                <a:latin typeface="Comic Sans MS" pitchFamily="66" charset="0"/>
              </a:rPr>
              <a:t>Ospite: </a:t>
            </a:r>
            <a:r>
              <a:rPr lang="it-IT" sz="2400" i="0" dirty="0">
                <a:solidFill>
                  <a:schemeClr val="hlink"/>
                </a:solidFill>
                <a:latin typeface="Comic Sans MS" pitchFamily="66" charset="0"/>
              </a:rPr>
              <a:t>difetti congeniti, stato immunitario, patologie di </a:t>
            </a:r>
            <a:r>
              <a:rPr lang="it-IT" sz="2400" i="0" dirty="0" smtClean="0">
                <a:solidFill>
                  <a:schemeClr val="hlink"/>
                </a:solidFill>
                <a:latin typeface="Comic Sans MS" pitchFamily="66" charset="0"/>
              </a:rPr>
              <a:t>base</a:t>
            </a:r>
          </a:p>
          <a:p>
            <a:pPr>
              <a:spcBef>
                <a:spcPct val="50000"/>
              </a:spcBef>
            </a:pPr>
            <a:r>
              <a:rPr lang="it-IT" sz="2400" b="1" dirty="0">
                <a:latin typeface="Comic Sans MS" pitchFamily="66" charset="0"/>
              </a:rPr>
              <a:t>Patogeno: </a:t>
            </a:r>
            <a:r>
              <a:rPr lang="it-IT" sz="2400" dirty="0">
                <a:latin typeface="Comic Sans MS" pitchFamily="66" charset="0"/>
              </a:rPr>
              <a:t>virulenza, trasmissione dell’infezione</a:t>
            </a:r>
            <a:endParaRPr lang="it-IT" sz="24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chemeClr val="accent1"/>
                </a:solidFill>
                <a:latin typeface="Comic Sans MS" pitchFamily="66" charset="0"/>
              </a:rPr>
              <a:t>Ambiente: </a:t>
            </a:r>
            <a:r>
              <a:rPr lang="it-IT" sz="2400" dirty="0">
                <a:solidFill>
                  <a:schemeClr val="accent1"/>
                </a:solidFill>
                <a:latin typeface="Comic Sans MS" pitchFamily="66" charset="0"/>
              </a:rPr>
              <a:t>abitazione, </a:t>
            </a:r>
            <a:r>
              <a:rPr lang="it-IT" sz="2400" dirty="0" err="1">
                <a:solidFill>
                  <a:schemeClr val="accent1"/>
                </a:solidFill>
                <a:latin typeface="Comic Sans MS" pitchFamily="66" charset="0"/>
              </a:rPr>
              <a:t>lavoro,trattamento</a:t>
            </a:r>
            <a:r>
              <a:rPr lang="it-IT" sz="2400" dirty="0">
                <a:solidFill>
                  <a:schemeClr val="accent1"/>
                </a:solidFill>
                <a:latin typeface="Comic Sans MS" pitchFamily="66" charset="0"/>
              </a:rPr>
              <a:t> dell’ambiente, trattamento di acqua ed aria</a:t>
            </a:r>
            <a:endParaRPr lang="it-IT" sz="2400" b="1" dirty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FF33CC"/>
                </a:solidFill>
                <a:latin typeface="Comic Sans MS" pitchFamily="66" charset="0"/>
              </a:rPr>
              <a:t>Manovre  invasive e terapie: </a:t>
            </a:r>
            <a:r>
              <a:rPr lang="it-IT" sz="2400" dirty="0">
                <a:solidFill>
                  <a:srgbClr val="FF33CC"/>
                </a:solidFill>
                <a:latin typeface="Comic Sans MS" pitchFamily="66" charset="0"/>
              </a:rPr>
              <a:t>indicazione ed appropriatezza della procedura,</a:t>
            </a:r>
            <a:r>
              <a:rPr lang="it-IT" sz="2400" b="1" dirty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it-IT" sz="2400" dirty="0">
                <a:solidFill>
                  <a:srgbClr val="FF33CC"/>
                </a:solidFill>
                <a:latin typeface="Comic Sans MS" pitchFamily="66" charset="0"/>
              </a:rPr>
              <a:t>corretta applicazione dell’operatore</a:t>
            </a:r>
            <a:endParaRPr lang="it-IT" sz="2400" b="1" dirty="0">
              <a:solidFill>
                <a:srgbClr val="FF33CC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Organizzazione del sistema sanitario: </a:t>
            </a:r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staff, gestione del paziente, linee guida, comunicazione</a:t>
            </a:r>
            <a:endParaRPr lang="it-IT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it-IT" sz="24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Comportamento: </a:t>
            </a:r>
            <a:r>
              <a:rPr lang="it-IT" sz="24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paziente, personale </a:t>
            </a: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sanitario</a:t>
            </a:r>
            <a:endParaRPr lang="it-IT" sz="24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476829" y="209218"/>
            <a:ext cx="817245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Fattori </a:t>
            </a:r>
            <a:r>
              <a:rPr lang="it-IT" altLang="it-IT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 rischio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788727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2400" i="0" dirty="0" smtClean="0">
                <a:latin typeface="Comic Sans MS" pitchFamily="66" charset="0"/>
              </a:rPr>
              <a:t>tubi </a:t>
            </a:r>
            <a:r>
              <a:rPr lang="it-IT" sz="2400" i="0" dirty="0">
                <a:latin typeface="Comic Sans MS" pitchFamily="66" charset="0"/>
              </a:rPr>
              <a:t>endotracheali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 i="0" dirty="0">
                <a:latin typeface="Comic Sans MS" pitchFamily="66" charset="0"/>
              </a:rPr>
              <a:t>respirazione artificiale e immobilità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 i="0" dirty="0">
                <a:latin typeface="Comic Sans MS" pitchFamily="66" charset="0"/>
              </a:rPr>
              <a:t>cateteri urinari e venosi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 i="0" dirty="0">
                <a:latin typeface="Comic Sans MS" pitchFamily="66" charset="0"/>
              </a:rPr>
              <a:t>alto uso di antibiotici che può causare resistenza batterica e crescita di microrganismi fungini </a:t>
            </a:r>
          </a:p>
        </p:txBody>
      </p:sp>
    </p:spTree>
    <p:extLst>
      <p:ext uri="{BB962C8B-B14F-4D97-AF65-F5344CB8AC3E}">
        <p14:creationId xmlns:p14="http://schemas.microsoft.com/office/powerpoint/2010/main" val="11041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476829" y="209218"/>
            <a:ext cx="817245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Fattori </a:t>
            </a:r>
            <a:r>
              <a:rPr lang="it-IT" altLang="it-IT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 rischio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363" y="1295400"/>
            <a:ext cx="840511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i="0" dirty="0">
                <a:latin typeface="Comic Sans MS" pitchFamily="66" charset="0"/>
              </a:rPr>
              <a:t>Altri fattori di rischio o predisponenti sono: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 i="0" dirty="0">
                <a:latin typeface="Comic Sans MS" pitchFamily="66" charset="0"/>
              </a:rPr>
              <a:t>alta densità di malati in corsia e nei reparti di cura intensiva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 i="0" dirty="0">
                <a:latin typeface="Comic Sans MS" pitchFamily="66" charset="0"/>
              </a:rPr>
              <a:t>tutte le operazioni svolte in preparazione preoperatoria (la tricotomia è uno dei più importanti fattori di rischio),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 i="0" dirty="0" smtClean="0">
                <a:latin typeface="Comic Sans MS" pitchFamily="66" charset="0"/>
              </a:rPr>
              <a:t>fattori </a:t>
            </a:r>
            <a:r>
              <a:rPr lang="it-IT" sz="2400" i="0" dirty="0">
                <a:latin typeface="Comic Sans MS" pitchFamily="66" charset="0"/>
              </a:rPr>
              <a:t>intrinseci del paziente: l’età, l’obesità, il diabete, la gravità della malattia, la generale situazione immunitaria che può essere compromessa anche per l’insorgenza di altre malattie e/o di malnutrizione </a:t>
            </a:r>
          </a:p>
        </p:txBody>
      </p:sp>
    </p:spTree>
    <p:extLst>
      <p:ext uri="{BB962C8B-B14F-4D97-AF65-F5344CB8AC3E}">
        <p14:creationId xmlns:p14="http://schemas.microsoft.com/office/powerpoint/2010/main" val="76039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476829" y="209218"/>
            <a:ext cx="8172450" cy="11382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Polmoniti ricorrenti, fattori di rischio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57200" y="1816224"/>
            <a:ext cx="8224838" cy="24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Età</a:t>
            </a:r>
            <a:r>
              <a:rPr lang="en-US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avanzata</a:t>
            </a:r>
            <a:endParaRPr lang="en-US" altLang="it-IT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Non </a:t>
            </a:r>
            <a:r>
              <a:rPr lang="en-US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vaccinazione</a:t>
            </a:r>
            <a:r>
              <a:rPr lang="en-US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anti-</a:t>
            </a:r>
            <a:r>
              <a:rPr lang="en-US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pneumococcica</a:t>
            </a:r>
            <a:endParaRPr lang="en-US" altLang="it-IT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BPCO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Terapia</a:t>
            </a:r>
            <a:r>
              <a:rPr lang="en-US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steroidea</a:t>
            </a:r>
            <a:r>
              <a:rPr lang="en-US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sistemica</a:t>
            </a:r>
            <a:endParaRPr lang="en-US" altLang="it-IT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Terapia</a:t>
            </a:r>
            <a:r>
              <a:rPr lang="en-US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steroidea</a:t>
            </a:r>
            <a:r>
              <a:rPr lang="en-US" altLang="it-I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inalatoria</a:t>
            </a:r>
            <a:endParaRPr lang="en-US" altLang="it-IT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US" altLang="it-IT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79304" y="5042793"/>
            <a:ext cx="6264696" cy="73866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Garcia-</a:t>
            </a:r>
            <a:r>
              <a:rPr lang="it-IT" altLang="it-IT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Vidal</a:t>
            </a:r>
            <a:r>
              <a:rPr lang="it-IT" altLang="it-IT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et al.</a:t>
            </a:r>
            <a:r>
              <a:rPr lang="en-US" altLang="it-IT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CMI 2009 </a:t>
            </a:r>
            <a:r>
              <a:rPr lang="it-IT" altLang="it-IT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Nov;15(11):1033-8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Eurich</a:t>
            </a:r>
            <a:r>
              <a:rPr lang="it-IT" altLang="it-IT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et al. </a:t>
            </a:r>
            <a:r>
              <a:rPr lang="en-US" altLang="it-IT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Clinical Infectious Diseases Advance Access published July 19, </a:t>
            </a:r>
            <a:r>
              <a:rPr lang="en-US" altLang="it-I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2013</a:t>
            </a:r>
            <a:endParaRPr lang="it-IT" altLang="it-IT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17892" y="6170829"/>
            <a:ext cx="9161892" cy="7145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it-IT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Università degli Studi di Ferrara</a:t>
            </a:r>
          </a:p>
          <a:p>
            <a:pPr algn="ctr">
              <a:lnSpc>
                <a:spcPts val="1600"/>
              </a:lnSpc>
            </a:pP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- Ex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Labore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600" cap="small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Fructus</a:t>
            </a:r>
            <a:r>
              <a:rPr lang="it-IT" sz="16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–</a:t>
            </a:r>
          </a:p>
          <a:p>
            <a:pPr algn="ctr">
              <a:lnSpc>
                <a:spcPts val="1600"/>
              </a:lnSpc>
            </a:pPr>
            <a:r>
              <a:rPr lang="it-IT" sz="1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1391</a:t>
            </a:r>
            <a:endParaRPr lang="it-IT" sz="1600" dirty="0">
              <a:solidFill>
                <a:schemeClr val="bg2">
                  <a:lumMod val="40000"/>
                  <a:lumOff val="60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8640"/>
            <a:ext cx="9107487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2"/>
          <p:cNvSpPr>
            <a:spLocks noChangeArrowheads="1"/>
          </p:cNvSpPr>
          <p:nvPr/>
        </p:nvSpPr>
        <p:spPr bwMode="auto">
          <a:xfrm>
            <a:off x="7164443" y="5330721"/>
            <a:ext cx="1944061" cy="607474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it-IT" sz="1200" dirty="0" err="1">
                <a:latin typeface="Comic Sans MS" panose="030F0702030302020204" pitchFamily="66" charset="0"/>
              </a:rPr>
              <a:t>Attridge</a:t>
            </a:r>
            <a:r>
              <a:rPr lang="en-US" altLang="it-IT" sz="1200" dirty="0">
                <a:latin typeface="Comic Sans MS" panose="030F0702030302020204" pitchFamily="66" charset="0"/>
              </a:rPr>
              <a:t> RT and Frei CR</a:t>
            </a:r>
            <a:r>
              <a:rPr lang="en-US" altLang="it-IT" sz="1200" dirty="0" smtClean="0">
                <a:latin typeface="Comic Sans MS" panose="030F0702030302020204" pitchFamily="66" charset="0"/>
              </a:rPr>
              <a:t>. </a:t>
            </a:r>
            <a:r>
              <a:rPr lang="it-IT" altLang="it-IT" sz="1200" dirty="0" err="1">
                <a:latin typeface="Comic Sans MS" panose="030F0702030302020204" pitchFamily="66" charset="0"/>
              </a:rPr>
              <a:t>Am</a:t>
            </a:r>
            <a:r>
              <a:rPr lang="it-IT" altLang="it-IT" sz="1200" dirty="0">
                <a:latin typeface="Comic Sans MS" panose="030F0702030302020204" pitchFamily="66" charset="0"/>
              </a:rPr>
              <a:t> Jour </a:t>
            </a:r>
            <a:r>
              <a:rPr lang="it-IT" altLang="it-IT" sz="1200" dirty="0" err="1">
                <a:latin typeface="Comic Sans MS" panose="030F0702030302020204" pitchFamily="66" charset="0"/>
              </a:rPr>
              <a:t>Med</a:t>
            </a:r>
            <a:r>
              <a:rPr lang="it-IT" altLang="it-IT" sz="1200" dirty="0">
                <a:latin typeface="Comic Sans MS" panose="030F0702030302020204" pitchFamily="66" charset="0"/>
              </a:rPr>
              <a:t>,  </a:t>
            </a:r>
            <a:r>
              <a:rPr lang="it-IT" altLang="it-IT" sz="1200" dirty="0" err="1">
                <a:latin typeface="Comic Sans MS" panose="030F0702030302020204" pitchFamily="66" charset="0"/>
              </a:rPr>
              <a:t>Vol</a:t>
            </a:r>
            <a:r>
              <a:rPr lang="it-IT" altLang="it-IT" sz="1200" dirty="0">
                <a:latin typeface="Comic Sans MS" panose="030F0702030302020204" pitchFamily="66" charset="0"/>
              </a:rPr>
              <a:t> 124, No 8, 2011</a:t>
            </a:r>
          </a:p>
        </p:txBody>
      </p:sp>
    </p:spTree>
    <p:extLst>
      <p:ext uri="{BB962C8B-B14F-4D97-AF65-F5344CB8AC3E}">
        <p14:creationId xmlns:p14="http://schemas.microsoft.com/office/powerpoint/2010/main" val="28188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2018</Words>
  <Application>Microsoft Office PowerPoint</Application>
  <PresentationFormat>Presentazione su schermo (4:3)</PresentationFormat>
  <Paragraphs>331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La prevenzione e la gestione delle infezioni nelle RSA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Epidemiologia, prevenzione e indirizzi di terapia delle infezioni nelle RSA e strutture affini a gestione del MMG</dc:title>
  <dc:creator>Rosario Cultrera</dc:creator>
  <cp:lastModifiedBy>Rosario Cultrera</cp:lastModifiedBy>
  <cp:revision>30</cp:revision>
  <dcterms:created xsi:type="dcterms:W3CDTF">2017-02-10T11:32:57Z</dcterms:created>
  <dcterms:modified xsi:type="dcterms:W3CDTF">2017-02-11T09:05:06Z</dcterms:modified>
</cp:coreProperties>
</file>