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20" r:id="rId4"/>
  </p:sldMasterIdLst>
  <p:notesMasterIdLst>
    <p:notesMasterId r:id="rId40"/>
  </p:notesMasterIdLst>
  <p:sldIdLst>
    <p:sldId id="269" r:id="rId5"/>
    <p:sldId id="305" r:id="rId6"/>
    <p:sldId id="318" r:id="rId7"/>
    <p:sldId id="313" r:id="rId8"/>
    <p:sldId id="285" r:id="rId9"/>
    <p:sldId id="271" r:id="rId10"/>
    <p:sldId id="259" r:id="rId11"/>
    <p:sldId id="258" r:id="rId12"/>
    <p:sldId id="276" r:id="rId13"/>
    <p:sldId id="323" r:id="rId14"/>
    <p:sldId id="288" r:id="rId15"/>
    <p:sldId id="280" r:id="rId16"/>
    <p:sldId id="332" r:id="rId17"/>
    <p:sldId id="302" r:id="rId18"/>
    <p:sldId id="303" r:id="rId19"/>
    <p:sldId id="272" r:id="rId20"/>
    <p:sldId id="273" r:id="rId21"/>
    <p:sldId id="299" r:id="rId22"/>
    <p:sldId id="298" r:id="rId23"/>
    <p:sldId id="300" r:id="rId24"/>
    <p:sldId id="301" r:id="rId25"/>
    <p:sldId id="321" r:id="rId26"/>
    <p:sldId id="336" r:id="rId27"/>
    <p:sldId id="333" r:id="rId28"/>
    <p:sldId id="334" r:id="rId29"/>
    <p:sldId id="335" r:id="rId30"/>
    <p:sldId id="322" r:id="rId31"/>
    <p:sldId id="331" r:id="rId32"/>
    <p:sldId id="320" r:id="rId33"/>
    <p:sldId id="324" r:id="rId34"/>
    <p:sldId id="325" r:id="rId35"/>
    <p:sldId id="337" r:id="rId36"/>
    <p:sldId id="338" r:id="rId37"/>
    <p:sldId id="339" r:id="rId38"/>
    <p:sldId id="340" r:id="rId39"/>
  </p:sldIdLst>
  <p:sldSz cx="9144000" cy="6858000" type="screen4x3"/>
  <p:notesSz cx="66484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16" autoAdjust="0"/>
    <p:restoredTop sz="94665" autoAdjust="0"/>
  </p:normalViewPr>
  <p:slideViewPr>
    <p:cSldViewPr showGuides="1"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880995" cy="488712"/>
          </a:xfrm>
          <a:prstGeom prst="rect">
            <a:avLst/>
          </a:prstGeom>
        </p:spPr>
        <p:txBody>
          <a:bodyPr vert="horz" lIns="91850" tIns="45925" rIns="91850" bIns="4592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5921" y="0"/>
            <a:ext cx="2880995" cy="488712"/>
          </a:xfrm>
          <a:prstGeom prst="rect">
            <a:avLst/>
          </a:prstGeom>
        </p:spPr>
        <p:txBody>
          <a:bodyPr vert="horz" lIns="91850" tIns="45925" rIns="91850" bIns="45925" rtlCol="0"/>
          <a:lstStyle>
            <a:lvl1pPr algn="r">
              <a:defRPr sz="1200"/>
            </a:lvl1pPr>
          </a:lstStyle>
          <a:p>
            <a:fld id="{3A24C0F4-A4FB-4F1C-BF1F-F9B0D70B26F8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0250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0" tIns="45925" rIns="91850" bIns="4592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4845" y="4642765"/>
            <a:ext cx="5318760" cy="4398407"/>
          </a:xfrm>
          <a:prstGeom prst="rect">
            <a:avLst/>
          </a:prstGeom>
        </p:spPr>
        <p:txBody>
          <a:bodyPr vert="horz" lIns="91850" tIns="45925" rIns="91850" bIns="4592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283829"/>
            <a:ext cx="2880995" cy="488712"/>
          </a:xfrm>
          <a:prstGeom prst="rect">
            <a:avLst/>
          </a:prstGeom>
        </p:spPr>
        <p:txBody>
          <a:bodyPr vert="horz" lIns="91850" tIns="45925" rIns="91850" bIns="4592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5921" y="9283829"/>
            <a:ext cx="2880995" cy="488712"/>
          </a:xfrm>
          <a:prstGeom prst="rect">
            <a:avLst/>
          </a:prstGeom>
        </p:spPr>
        <p:txBody>
          <a:bodyPr vert="horz" lIns="91850" tIns="45925" rIns="91850" bIns="45925" rtlCol="0" anchor="b"/>
          <a:lstStyle>
            <a:lvl1pPr algn="r">
              <a:defRPr sz="1200"/>
            </a:lvl1pPr>
          </a:lstStyle>
          <a:p>
            <a:fld id="{178FB15B-2E1E-4CCA-85C3-9F2C476F47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4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77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9910-944D-437A-A300-8DB602FEA33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292E-8F05-4585-AA1F-784BC87CE3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990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D4B9-A464-4953-832B-66266B9B521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6358-0B39-4C61-B0C7-F462688268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430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7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7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514B-3355-45BD-86BB-93031D016AC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0CC0-B018-43F1-A6FC-222365749B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347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1B43-BE61-4E7B-B093-59654BFFCA3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3E00-02AB-4034-8019-8C58383FC3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552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1C80-AE85-4D9C-817D-4AD82E60FAB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6E06-A861-4F5F-BD4F-9A40DE677A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125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4C48-4C3E-4177-AD06-8FF4ACE845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3BE2-1CF9-41C3-9847-038F450DDD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707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A07F-4C37-4218-BC73-5AEF5622F0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388E-2985-4720-81A2-DC7D238C83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4455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4EB3-C542-4470-A732-997BBF6C46F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06EE-B086-488F-9275-DBB582F8A6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37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725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F0A2-A4EE-484D-8974-71C4C89F9B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541B-4A53-480E-99A4-11BE308F36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87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F2AA-E834-4C37-820E-5895F939B9F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F294-6720-4E5C-94D7-579C82376B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695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A9E9-B41C-481C-A691-1B1F646718E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0029-5DA0-40E9-ADFD-6753ED6C25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426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9910-944D-437A-A300-8DB602FEA33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292E-8F05-4585-AA1F-784BC87CE3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02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D4B9-A464-4953-832B-66266B9B521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6358-0B39-4C61-B0C7-F462688268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018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514B-3355-45BD-86BB-93031D016AC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0CC0-B018-43F1-A6FC-222365749B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097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1B43-BE61-4E7B-B093-59654BFFCA3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3E00-02AB-4034-8019-8C58383FC3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607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1C80-AE85-4D9C-817D-4AD82E60FAB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6E06-A861-4F5F-BD4F-9A40DE677A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469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4C48-4C3E-4177-AD06-8FF4ACE845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3BE2-1CF9-41C3-9847-038F450DDD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123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A07F-4C37-4218-BC73-5AEF5622F0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388E-2985-4720-81A2-DC7D238C83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8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657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4EB3-C542-4470-A732-997BBF6C46F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06EE-B086-488F-9275-DBB582F8A6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455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F0A2-A4EE-484D-8974-71C4C89F9B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541B-4A53-480E-99A4-11BE308F36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494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F2AA-E834-4C37-820E-5895F939B9F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F294-6720-4E5C-94D7-579C82376B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83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A9E9-B41C-481C-A691-1B1F646718E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0029-5DA0-40E9-ADFD-6753ED6C25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2096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762D2FF-8008-43F6-BC7E-39819B60377A}" type="datetime1">
              <a:rPr lang="it-IT"/>
              <a:pPr/>
              <a:t>05/02/2018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5BD95C9-0F7F-4810-B83F-240B40E3185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0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65D49E6-F581-4B08-AE5A-A895397C3148}" type="datetime1">
              <a:rPr lang="it-IT"/>
              <a:pPr/>
              <a:t>05/02/2018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B28F2E3-1B71-4D81-A661-D5D4F600644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6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A0E0797-323A-4B3B-8C54-CF7379825981}" type="datetime1">
              <a:rPr lang="it-IT"/>
              <a:pPr/>
              <a:t>05/02/2018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8033B23-5E7E-4DC7-92B6-C7594508BFD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4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9838A43-7F96-4FFD-81CD-62B52F5A80E1}" type="datetime1">
              <a:rPr lang="it-IT"/>
              <a:pPr/>
              <a:t>05/02/2018</a:t>
            </a:fld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5F79C04-AF3C-4171-9D79-1F4F3F37453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0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1757DCAB-68B5-479F-B591-A7EAEA905E6C}" type="datetime1">
              <a:rPr lang="it-IT"/>
              <a:pPr/>
              <a:t>05/02/2018</a:t>
            </a:fld>
            <a:endParaRPr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332AD38-6E1F-4B00-9887-6920F265EC45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9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EF0E7F6-685F-4C72-B117-28B6426D5EF3}" type="datetime1">
              <a:rPr lang="it-IT"/>
              <a:pPr/>
              <a:t>05/02/2018</a:t>
            </a:fld>
            <a:endParaRPr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642C691-D076-4E5A-A04C-428A2D4E391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2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444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448E6E7-00F9-4E39-9D01-DC150B28CFDF}" type="datetime1">
              <a:rPr lang="it-IT"/>
              <a:pPr/>
              <a:t>05/02/2018</a:t>
            </a:fld>
            <a:endParaRPr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F495CAE-638D-4040-9B11-202435260EA9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6D61DCF-E6CA-4DC0-B38F-3CCCF893CA2C}" type="datetime1">
              <a:rPr lang="it-IT"/>
              <a:pPr/>
              <a:t>05/02/2018</a:t>
            </a:fld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F589B18-9C77-41B4-8C02-5CF6017F6A4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1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8F0CA84-CAE3-4221-A616-F442CD14ACBE}" type="datetime1">
              <a:rPr lang="it-IT"/>
              <a:pPr/>
              <a:t>05/02/2018</a:t>
            </a:fld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28EA294-F2F7-49AD-A9BE-582BB2BBD715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1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908BD4F-BB10-47EE-8001-10A809E30028}" type="datetime1">
              <a:rPr lang="it-IT"/>
              <a:pPr/>
              <a:t>05/02/2018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6F63F553-A15C-402C-92C3-54D4AE06C44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9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BC9DF45-3292-4180-925F-B54391CD5A02}" type="datetime1">
              <a:rPr lang="it-IT"/>
              <a:pPr/>
              <a:t>05/02/2018</a:t>
            </a:fld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C87A7C6-696A-45B8-84D9-96BA9B54D2E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2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8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13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68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C104-66A2-4280-88B6-E9F2F63A9EFE}" type="datetimeFigureOut">
              <a:rPr lang="it-IT" smtClean="0"/>
              <a:t>05/02/2018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277E-BF12-4C15-82E5-C3302946E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2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EEE289-3060-477B-AA27-AE74971F0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CF487-9820-4C72-ABBB-9210D9D3798D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75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EEE289-3060-477B-AA27-AE74971F0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CF487-9820-4C72-ABBB-9210D9D3798D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961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9FC91665-6749-4D97-940E-82C54B02A3D0}" type="datetime1">
              <a:rPr lang="it-IT" smtClean="0"/>
              <a:pPr/>
              <a:t>05/02/2018</a:t>
            </a:fld>
            <a:endParaRPr smtClean="0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smtClean="0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B6B1F04F-67B9-4DEE-AEB5-51B60AAB74FE}" type="slidenum">
              <a:rPr smtClean="0"/>
              <a:pPr/>
              <a:t>‹N›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2787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827606" y="620688"/>
            <a:ext cx="5899547" cy="291623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 della coagulazione.</a:t>
            </a:r>
            <a:br>
              <a:rPr lang="it-IT" alt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Antitrombotici</a:t>
            </a:r>
            <a:endParaRPr lang="it-IT" alt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06" y="358811"/>
            <a:ext cx="139303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47" y="358813"/>
            <a:ext cx="16287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5085228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U.O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Assistenza Farmaceutica Ospedaliera e Territoriale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Azienda USL di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Ferrara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Gilda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Zammillo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Dott.ssa </a:t>
            </a:r>
            <a:r>
              <a:rPr lang="it-IT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Roberta Guerra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1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756"/>
            <a:ext cx="7992888" cy="52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3608" y="260648"/>
            <a:ext cx="3001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NAO IN DPC </a:t>
            </a:r>
          </a:p>
          <a:p>
            <a:r>
              <a:rPr lang="it-IT" sz="2800" b="1" dirty="0" smtClean="0"/>
              <a:t>ANNO 2017 E 2016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3607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124744"/>
            <a:ext cx="6111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PRESCRIZIONE TERRITORIALE NAO </a:t>
            </a:r>
            <a:endParaRPr lang="it-IT" sz="3200" b="1" dirty="0"/>
          </a:p>
        </p:txBody>
      </p:sp>
      <p:sp>
        <p:nvSpPr>
          <p:cNvPr id="5" name="Ovale 4"/>
          <p:cNvSpPr/>
          <p:nvPr/>
        </p:nvSpPr>
        <p:spPr>
          <a:xfrm>
            <a:off x="7560015" y="3583480"/>
            <a:ext cx="648072" cy="3558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30692"/>
            <a:ext cx="8781207" cy="18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8388424" y="3670638"/>
            <a:ext cx="648072" cy="4533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560015" y="3691266"/>
            <a:ext cx="648072" cy="4533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0519" y="836712"/>
            <a:ext cx="7286625" cy="6381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2"/>
          <p:cNvSpPr txBox="1"/>
          <p:nvPr/>
        </p:nvSpPr>
        <p:spPr>
          <a:xfrm>
            <a:off x="1115613" y="404667"/>
            <a:ext cx="7361311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 smtClean="0">
                <a:solidFill>
                  <a:srgbClr val="000000"/>
                </a:solidFill>
              </a:rPr>
              <a:t>PT SOLE NAO SECONDO PATOLOGIA PER MOLECOLA FERRARA </a:t>
            </a:r>
            <a:r>
              <a:rPr lang="it-IT" b="1" dirty="0" err="1" smtClean="0">
                <a:solidFill>
                  <a:srgbClr val="000000"/>
                </a:solidFill>
              </a:rPr>
              <a:t>gen-giu</a:t>
            </a:r>
            <a:r>
              <a:rPr lang="it-IT" b="1" dirty="0" smtClean="0">
                <a:solidFill>
                  <a:srgbClr val="000000"/>
                </a:solidFill>
              </a:rPr>
              <a:t> 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3" y="1609794"/>
            <a:ext cx="4213222" cy="23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2" y="4077072"/>
            <a:ext cx="4384162" cy="250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3" y="4077072"/>
            <a:ext cx="4213222" cy="253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2" y="1609794"/>
            <a:ext cx="4235032" cy="23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83968" y="3717033"/>
            <a:ext cx="4875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Plavix</a:t>
            </a:r>
            <a:r>
              <a:rPr lang="it-IT" sz="1200" dirty="0" smtClean="0"/>
              <a:t>: in </a:t>
            </a:r>
            <a:r>
              <a:rPr lang="it-IT" sz="1200" dirty="0"/>
              <a:t>DPC se prescritti con clausola "sic volo per continuità terapeutica"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19006" y="4725188"/>
            <a:ext cx="4663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NAO: In </a:t>
            </a:r>
            <a:r>
              <a:rPr lang="it-IT" sz="1200" dirty="0"/>
              <a:t>DPC con PT-RER dei NAO nella fibrillazione atriale non valvolare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3968" y="4082622"/>
            <a:ext cx="2039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Prasugrel</a:t>
            </a:r>
            <a:r>
              <a:rPr lang="it-IT" sz="1200" dirty="0" smtClean="0"/>
              <a:t> e </a:t>
            </a:r>
            <a:r>
              <a:rPr lang="it-IT" sz="1200" dirty="0" err="1" smtClean="0"/>
              <a:t>Ticagrelor</a:t>
            </a:r>
            <a:r>
              <a:rPr lang="it-IT" sz="1200" dirty="0" smtClean="0"/>
              <a:t>: PT RER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43686" y="406409"/>
            <a:ext cx="40760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B01A ANTITROMBOTICI:</a:t>
            </a:r>
          </a:p>
          <a:p>
            <a:r>
              <a:rPr lang="it-IT" sz="2400" b="1" dirty="0" smtClean="0"/>
              <a:t>FARMACI </a:t>
            </a:r>
            <a:r>
              <a:rPr lang="it-IT" sz="2400" b="1" dirty="0"/>
              <a:t>ATTUALMENTE </a:t>
            </a:r>
            <a:endParaRPr lang="it-IT" sz="2400" b="1" dirty="0" smtClean="0"/>
          </a:p>
          <a:p>
            <a:r>
              <a:rPr lang="it-IT" sz="2400" b="1" dirty="0" smtClean="0"/>
              <a:t>IN DISTRIBUZIONE PER CONTO</a:t>
            </a:r>
          </a:p>
          <a:p>
            <a:r>
              <a:rPr lang="it-IT" sz="2400" b="1" dirty="0" smtClean="0"/>
              <a:t>AUSL </a:t>
            </a:r>
            <a:r>
              <a:rPr lang="it-IT" sz="2400" b="1" dirty="0"/>
              <a:t>FERRARA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9"/>
            <a:ext cx="4283968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6912768" cy="671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948264" y="692696"/>
            <a:ext cx="2262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EBPM E </a:t>
            </a:r>
          </a:p>
          <a:p>
            <a:r>
              <a:rPr lang="it-IT" sz="2400" b="1" dirty="0" smtClean="0"/>
              <a:t>FONDAPARINUX</a:t>
            </a:r>
          </a:p>
          <a:p>
            <a:r>
              <a:rPr lang="it-IT" sz="2400" b="1" dirty="0" smtClean="0"/>
              <a:t>IN DPC</a:t>
            </a:r>
          </a:p>
          <a:p>
            <a:r>
              <a:rPr lang="it-IT" sz="2400" b="1" dirty="0" smtClean="0"/>
              <a:t>ANNO 2017 E </a:t>
            </a:r>
          </a:p>
          <a:p>
            <a:r>
              <a:rPr lang="it-IT" sz="2400" b="1" dirty="0" smtClean="0"/>
              <a:t>ANNO 2016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5931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" y="1772816"/>
            <a:ext cx="8856984" cy="38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3498" y="332656"/>
            <a:ext cx="7742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B01AC ANTIAGGREGANTI PIASTRINICI (ESCLUSA L’EPARINA)</a:t>
            </a:r>
          </a:p>
          <a:p>
            <a:r>
              <a:rPr lang="it-IT" sz="2400" b="1" dirty="0" smtClean="0"/>
              <a:t> IN DPC </a:t>
            </a:r>
          </a:p>
          <a:p>
            <a:r>
              <a:rPr lang="it-IT" sz="2400" b="1" dirty="0" smtClean="0"/>
              <a:t>ANNO 2017 E 2016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7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12750" y="345234"/>
            <a:ext cx="651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CONSUMI TERRITORIALI ANTITROMBOTICI</a:t>
            </a:r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3040"/>
            <a:ext cx="856723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404664"/>
            <a:ext cx="602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SPESA TERRITORIALE ANTITROMBOTICI</a:t>
            </a:r>
            <a:endParaRPr lang="it-IT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3" y="1196752"/>
            <a:ext cx="8625581" cy="54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16416" cy="543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19672" y="4462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B01AC  ANTIAGGREGANTI PIASTRINICI (ESCLUSA L’EPARINA</a:t>
            </a:r>
            <a:r>
              <a:rPr lang="it-IT" b="1" dirty="0" smtClean="0"/>
              <a:t>)</a:t>
            </a:r>
          </a:p>
          <a:p>
            <a:r>
              <a:rPr lang="it-IT" b="1" dirty="0" smtClean="0"/>
              <a:t>ASA  e </a:t>
            </a:r>
            <a:r>
              <a:rPr lang="it-IT" b="1" dirty="0" err="1" smtClean="0"/>
              <a:t>ticlopidina</a:t>
            </a:r>
            <a:endParaRPr lang="it-IT" b="1" dirty="0" smtClean="0"/>
          </a:p>
          <a:p>
            <a:r>
              <a:rPr lang="it-IT" b="1" dirty="0" smtClean="0"/>
              <a:t> </a:t>
            </a:r>
            <a:r>
              <a:rPr lang="it-IT" b="1" dirty="0"/>
              <a:t>Prescrizioni Distretti periodo </a:t>
            </a:r>
            <a:r>
              <a:rPr lang="it-IT" b="1" dirty="0" err="1"/>
              <a:t>gen-sett</a:t>
            </a:r>
            <a:r>
              <a:rPr lang="it-IT" b="1" dirty="0"/>
              <a:t> </a:t>
            </a:r>
            <a:r>
              <a:rPr lang="it-IT" b="1" dirty="0" smtClean="0"/>
              <a:t>2017 CONVENZIONATA</a:t>
            </a:r>
          </a:p>
          <a:p>
            <a:r>
              <a:rPr lang="it-IT" b="1" dirty="0" smtClean="0"/>
              <a:t>Confronto con la media aziendale</a:t>
            </a:r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797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961"/>
            <a:ext cx="8463101" cy="5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59050" y="116632"/>
            <a:ext cx="5909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B01AC  ANTIAGGREGANTI PIASTRINICI (ESCLUSA L’EPARINA)</a:t>
            </a:r>
          </a:p>
          <a:p>
            <a:r>
              <a:rPr lang="it-IT" b="1" dirty="0" err="1" smtClean="0"/>
              <a:t>Asa</a:t>
            </a:r>
            <a:r>
              <a:rPr lang="it-IT" b="1" dirty="0" smtClean="0"/>
              <a:t> e </a:t>
            </a:r>
            <a:r>
              <a:rPr lang="it-IT" b="1" dirty="0" err="1" smtClean="0"/>
              <a:t>ticlopidina</a:t>
            </a:r>
            <a:endParaRPr lang="it-IT" b="1" dirty="0" smtClean="0"/>
          </a:p>
          <a:p>
            <a:r>
              <a:rPr lang="it-IT" b="1" dirty="0" smtClean="0"/>
              <a:t>Prescrizioni Distretti CONVENZIONATA</a:t>
            </a:r>
          </a:p>
          <a:p>
            <a:r>
              <a:rPr lang="it-IT" b="1" dirty="0" smtClean="0"/>
              <a:t>confronto </a:t>
            </a:r>
            <a:r>
              <a:rPr lang="it-IT" b="1" dirty="0" err="1" smtClean="0"/>
              <a:t>gen-sett</a:t>
            </a:r>
            <a:r>
              <a:rPr lang="it-IT" b="1" dirty="0" smtClean="0"/>
              <a:t> 2017 vs </a:t>
            </a:r>
            <a:r>
              <a:rPr lang="it-IT" b="1" dirty="0" err="1" smtClean="0"/>
              <a:t>gen-sett</a:t>
            </a:r>
            <a:r>
              <a:rPr lang="it-IT" b="1" dirty="0" smtClean="0"/>
              <a:t> 2016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30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8801"/>
            <a:ext cx="5963282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5292080" y="764704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419872" y="3209723"/>
            <a:ext cx="1152128" cy="31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411326" y="5445224"/>
            <a:ext cx="1152128" cy="313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5536" y="647110"/>
            <a:ext cx="2124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OSMED 2016</a:t>
            </a:r>
          </a:p>
        </p:txBody>
      </p:sp>
    </p:spTree>
    <p:extLst>
      <p:ext uri="{BB962C8B-B14F-4D97-AF65-F5344CB8AC3E}">
        <p14:creationId xmlns:p14="http://schemas.microsoft.com/office/powerpoint/2010/main" val="27910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16416" cy="557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51719" y="188639"/>
            <a:ext cx="5979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B01AA ANTAGONISTI VITAMINA K</a:t>
            </a:r>
          </a:p>
          <a:p>
            <a:r>
              <a:rPr lang="it-IT" b="1" dirty="0" smtClean="0"/>
              <a:t>Prescrizioni </a:t>
            </a:r>
            <a:r>
              <a:rPr lang="it-IT" b="1" dirty="0"/>
              <a:t>Distretti periodo </a:t>
            </a:r>
            <a:r>
              <a:rPr lang="it-IT" b="1" dirty="0" err="1"/>
              <a:t>gen-sett</a:t>
            </a:r>
            <a:r>
              <a:rPr lang="it-IT" b="1" dirty="0"/>
              <a:t> </a:t>
            </a:r>
            <a:r>
              <a:rPr lang="it-IT" b="1" dirty="0" smtClean="0"/>
              <a:t>2017 CONVENZIONATA</a:t>
            </a:r>
            <a:endParaRPr lang="it-IT" b="1" dirty="0"/>
          </a:p>
          <a:p>
            <a:r>
              <a:rPr lang="it-IT" b="1" dirty="0"/>
              <a:t>Confronto con la media aziendale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176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044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51720" y="36572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B01AA ANTAGONISTI VITAMINA K</a:t>
            </a:r>
          </a:p>
          <a:p>
            <a:r>
              <a:rPr lang="it-IT" b="1" dirty="0" smtClean="0"/>
              <a:t>Prescrizioni </a:t>
            </a:r>
            <a:r>
              <a:rPr lang="it-IT" b="1" dirty="0"/>
              <a:t>Distretti </a:t>
            </a:r>
            <a:r>
              <a:rPr lang="it-IT" b="1" dirty="0" smtClean="0"/>
              <a:t>CONVENZIONATA</a:t>
            </a:r>
            <a:endParaRPr lang="it-IT" b="1" dirty="0"/>
          </a:p>
          <a:p>
            <a:r>
              <a:rPr lang="it-IT" b="1" dirty="0"/>
              <a:t>confronto </a:t>
            </a:r>
            <a:r>
              <a:rPr lang="it-IT" b="1" dirty="0" err="1"/>
              <a:t>gen-sett</a:t>
            </a:r>
            <a:r>
              <a:rPr lang="it-IT" b="1" dirty="0"/>
              <a:t> 2017 vs </a:t>
            </a:r>
            <a:r>
              <a:rPr lang="it-IT" b="1" dirty="0" err="1"/>
              <a:t>gen-sett</a:t>
            </a:r>
            <a:r>
              <a:rPr lang="it-IT" b="1" dirty="0"/>
              <a:t> </a:t>
            </a:r>
            <a:r>
              <a:rPr lang="it-IT" b="1" dirty="0" smtClean="0"/>
              <a:t>2016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429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1" y="620688"/>
            <a:ext cx="4387565" cy="28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" y="3645024"/>
            <a:ext cx="4402956" cy="299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392488" cy="299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08951" y="260648"/>
            <a:ext cx="470513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Prescrizione </a:t>
            </a:r>
            <a:r>
              <a:rPr lang="it-IT" sz="2000" b="1" dirty="0"/>
              <a:t>(DDD 1000 ab pesati die)</a:t>
            </a:r>
          </a:p>
          <a:p>
            <a:r>
              <a:rPr lang="it-IT" sz="2800" b="1" dirty="0" smtClean="0"/>
              <a:t>F. convenzionata</a:t>
            </a:r>
            <a:endParaRPr lang="it-IT" sz="2800" b="1" dirty="0" smtClean="0"/>
          </a:p>
          <a:p>
            <a:r>
              <a:rPr lang="it-IT" sz="2800" b="1" dirty="0" smtClean="0"/>
              <a:t>Distretti </a:t>
            </a:r>
          </a:p>
          <a:p>
            <a:r>
              <a:rPr lang="it-IT" sz="2400" b="1" dirty="0"/>
              <a:t>BO1AA (antagonisti </a:t>
            </a:r>
            <a:r>
              <a:rPr lang="it-IT" sz="2400" b="1" dirty="0" err="1"/>
              <a:t>vit</a:t>
            </a:r>
            <a:r>
              <a:rPr lang="it-IT" sz="2400" b="1" dirty="0"/>
              <a:t>. K)</a:t>
            </a:r>
          </a:p>
          <a:p>
            <a:r>
              <a:rPr lang="it-IT" sz="2400" b="1" dirty="0" smtClean="0"/>
              <a:t>B01AC 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asa</a:t>
            </a:r>
            <a:r>
              <a:rPr lang="it-IT" sz="2400" b="1" dirty="0" smtClean="0"/>
              <a:t> e </a:t>
            </a:r>
            <a:r>
              <a:rPr lang="it-IT" sz="2400" b="1" dirty="0" err="1" smtClean="0"/>
              <a:t>ticlopidina</a:t>
            </a:r>
            <a:r>
              <a:rPr lang="it-IT" sz="2400" b="1" dirty="0" smtClean="0"/>
              <a:t>)</a:t>
            </a:r>
          </a:p>
          <a:p>
            <a:r>
              <a:rPr lang="it-IT" sz="2400" b="1" dirty="0" smtClean="0"/>
              <a:t>Periodo </a:t>
            </a:r>
            <a:r>
              <a:rPr lang="it-IT" sz="2400" b="1" dirty="0" err="1" smtClean="0"/>
              <a:t>gen</a:t>
            </a:r>
            <a:r>
              <a:rPr lang="it-IT" sz="2400" b="1" dirty="0" smtClean="0"/>
              <a:t>-set 2017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988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OSMED</a:t>
            </a:r>
            <a:br>
              <a:rPr lang="it-IT" dirty="0" smtClean="0"/>
            </a:br>
            <a:r>
              <a:rPr lang="it-IT" dirty="0" smtClean="0"/>
              <a:t> 2016</a:t>
            </a:r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5760640" cy="63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4644008" y="476672"/>
            <a:ext cx="230425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347864" y="1278182"/>
            <a:ext cx="1296144" cy="422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347863" y="2132856"/>
            <a:ext cx="115212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347862" y="5805264"/>
            <a:ext cx="1152129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1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832438"/>
          </a:xfrm>
        </p:spPr>
        <p:txBody>
          <a:bodyPr>
            <a:normAutofit/>
          </a:bodyPr>
          <a:lstStyle/>
          <a:p>
            <a:r>
              <a:rPr lang="it-IT" sz="3200" b="1" dirty="0"/>
              <a:t>ADR FERRARA 2016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5452"/>
            <a:ext cx="6489329" cy="56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2576485" y="1297111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836712"/>
            <a:ext cx="2849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B: sangue ed organi emopoietici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742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ADR FERRARA 2016 </a:t>
            </a:r>
            <a:endParaRPr lang="it-IT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34850" cy="37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899592" y="1844824"/>
            <a:ext cx="864096" cy="350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55576" y="2780928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8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1365660" y="455638"/>
            <a:ext cx="3140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200" b="1" smtClean="0">
                <a:solidFill>
                  <a:prstClr val="black"/>
                </a:solidFill>
              </a:rPr>
              <a:t>Segnalazioni ADR</a:t>
            </a:r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172653" y="1771650"/>
            <a:ext cx="45732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prstClr val="black"/>
                </a:solidFill>
              </a:rPr>
              <a:t>Scheda </a:t>
            </a:r>
            <a:r>
              <a:rPr lang="it-IT" altLang="it-IT" sz="2400" b="1" dirty="0" smtClean="0">
                <a:solidFill>
                  <a:prstClr val="black"/>
                </a:solidFill>
              </a:rPr>
              <a:t>AIFA </a:t>
            </a:r>
            <a:r>
              <a:rPr lang="it-IT" altLang="it-IT" sz="2400" dirty="0" smtClean="0">
                <a:solidFill>
                  <a:prstClr val="black"/>
                </a:solidFill>
              </a:rPr>
              <a:t>elettronica o cartacea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dirty="0" smtClean="0">
              <a:solidFill>
                <a:prstClr val="black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dirty="0" smtClean="0">
                <a:solidFill>
                  <a:prstClr val="black"/>
                </a:solidFill>
              </a:rPr>
              <a:t>Da inviare entro 2 gg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dirty="0" smtClean="0">
                <a:solidFill>
                  <a:prstClr val="black"/>
                </a:solidFill>
              </a:rPr>
              <a:t>al Responsabile di Farmacovigilanza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dirty="0" smtClean="0">
                <a:solidFill>
                  <a:prstClr val="black"/>
                </a:solidFill>
              </a:rPr>
              <a:t>dell’Azienda Sanitaria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61990" y="5157192"/>
            <a:ext cx="2518172" cy="646331"/>
          </a:xfrm>
          <a:prstGeom prst="rect">
            <a:avLst/>
          </a:prstGeom>
          <a:noFill/>
          <a:ln w="793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i="1" dirty="0">
                <a:solidFill>
                  <a:prstClr val="black"/>
                </a:solidFill>
              </a:rPr>
              <a:t>operatori sanitari e cittadini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81" y="117482"/>
            <a:ext cx="411599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4"/>
          <p:cNvSpPr txBox="1">
            <a:spLocks noChangeArrowheads="1"/>
          </p:cNvSpPr>
          <p:nvPr/>
        </p:nvSpPr>
        <p:spPr bwMode="auto">
          <a:xfrm>
            <a:off x="148566" y="4077072"/>
            <a:ext cx="3243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 smtClean="0">
                <a:solidFill>
                  <a:prstClr val="black"/>
                </a:solidFill>
              </a:rPr>
              <a:t>Con la nuova normativa europea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 smtClean="0">
                <a:solidFill>
                  <a:prstClr val="black"/>
                </a:solidFill>
              </a:rPr>
              <a:t> (DM 30 aprile 2015)</a:t>
            </a:r>
          </a:p>
        </p:txBody>
      </p:sp>
    </p:spTree>
    <p:extLst>
      <p:ext uri="{BB962C8B-B14F-4D97-AF65-F5344CB8AC3E}">
        <p14:creationId xmlns:p14="http://schemas.microsoft.com/office/powerpoint/2010/main" val="33009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2039" y="1556792"/>
            <a:ext cx="4965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00B050"/>
                </a:solidFill>
              </a:rPr>
              <a:t>Grazie per l’attenzione</a:t>
            </a:r>
            <a:endParaRPr lang="it-IT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84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" y="548680"/>
            <a:ext cx="8820471" cy="28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5815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914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116632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SPESA NAO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1795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29" y="260648"/>
            <a:ext cx="6228629" cy="6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4860032" y="548680"/>
            <a:ext cx="252028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131840" y="1916832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54868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OSMED 2016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849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230673"/>
            <a:ext cx="5033798" cy="6120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1247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2996952"/>
            <a:ext cx="71247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8366" y="4725144"/>
            <a:ext cx="712470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12160" y="764747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MODULO ALLEGATO AL FOGLIO REGISTRAZIONE:</a:t>
            </a:r>
          </a:p>
          <a:p>
            <a:pPr algn="ctr"/>
            <a:r>
              <a:rPr lang="it-IT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INFORMAZIONI PER IL PAZIENTE</a:t>
            </a:r>
            <a:endParaRPr lang="it-IT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1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8579647" cy="37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/>
          <p:nvPr/>
        </p:nvSpPr>
        <p:spPr>
          <a:xfrm>
            <a:off x="3347865" y="157249"/>
            <a:ext cx="1847938" cy="369335"/>
          </a:xfrm>
          <a:prstGeom prst="rect">
            <a:avLst/>
          </a:prstGeom>
          <a:noFill/>
          <a:ln w="31747">
            <a:solidFill>
              <a:srgbClr val="000000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smtClean="0">
                <a:solidFill>
                  <a:srgbClr val="000000"/>
                </a:solidFill>
              </a:rPr>
              <a:t>FA: FASCE DI ETA’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72200" y="182971"/>
            <a:ext cx="22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Periodo: </a:t>
            </a:r>
            <a:r>
              <a:rPr lang="it-IT" dirty="0" err="1" smtClean="0"/>
              <a:t>gen-giu</a:t>
            </a:r>
            <a:r>
              <a:rPr lang="it-IT" dirty="0" smtClean="0"/>
              <a:t> 2017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" y="715328"/>
            <a:ext cx="4469069" cy="298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78" y="715328"/>
            <a:ext cx="4342140" cy="298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76464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63" y="3789041"/>
            <a:ext cx="4456655" cy="28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2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47865" y="157249"/>
            <a:ext cx="2430027" cy="369335"/>
          </a:xfrm>
          <a:prstGeom prst="rect">
            <a:avLst/>
          </a:prstGeom>
          <a:noFill/>
          <a:ln w="31747">
            <a:solidFill>
              <a:srgbClr val="000000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smtClean="0">
                <a:solidFill>
                  <a:srgbClr val="000000"/>
                </a:solidFill>
              </a:rPr>
              <a:t>TVP_TEV: FASCE DI ETA’</a:t>
            </a:r>
          </a:p>
        </p:txBody>
      </p:sp>
      <p:sp>
        <p:nvSpPr>
          <p:cNvPr id="7" name="Rettangolo 6"/>
          <p:cNvSpPr/>
          <p:nvPr/>
        </p:nvSpPr>
        <p:spPr>
          <a:xfrm>
            <a:off x="6262539" y="162730"/>
            <a:ext cx="224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Periodo: </a:t>
            </a:r>
            <a:r>
              <a:rPr lang="it-IT" dirty="0" err="1"/>
              <a:t>gen-giu</a:t>
            </a:r>
            <a:r>
              <a:rPr lang="it-IT" dirty="0"/>
              <a:t> 2017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4323062" cy="25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8"/>
            <a:ext cx="4474671" cy="268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41619"/>
            <a:ext cx="4323062" cy="29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1620"/>
            <a:ext cx="4320480" cy="29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4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/>
          <p:nvPr/>
        </p:nvSpPr>
        <p:spPr>
          <a:xfrm>
            <a:off x="1979712" y="519068"/>
            <a:ext cx="4248338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 smtClean="0">
                <a:solidFill>
                  <a:srgbClr val="000000"/>
                </a:solidFill>
              </a:rPr>
              <a:t>PT NAO FANV DIVISI PER SESSO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904159" cy="476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44208" y="380567"/>
            <a:ext cx="224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Periodo: </a:t>
            </a:r>
            <a:r>
              <a:rPr lang="it-IT" dirty="0" err="1"/>
              <a:t>gen-giu</a:t>
            </a:r>
            <a:r>
              <a:rPr lang="it-IT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7445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35696" y="519068"/>
            <a:ext cx="4491807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 smtClean="0">
                <a:solidFill>
                  <a:srgbClr val="000000"/>
                </a:solidFill>
              </a:rPr>
              <a:t>PT NAO TEV EP DIVISI PER SESSO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0" y="1196752"/>
            <a:ext cx="8402972" cy="50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516216" y="565233"/>
            <a:ext cx="224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Periodo: </a:t>
            </a:r>
            <a:r>
              <a:rPr lang="it-IT" dirty="0" err="1"/>
              <a:t>gen-giu</a:t>
            </a:r>
            <a:r>
              <a:rPr lang="it-IT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9183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1115616" y="2216186"/>
            <a:ext cx="5899547" cy="2916237"/>
          </a:xfrm>
        </p:spPr>
        <p:txBody>
          <a:bodyPr>
            <a:noAutofit/>
          </a:bodyPr>
          <a:lstStyle/>
          <a:p>
            <a:pPr algn="l" eaLnBrk="1" hangingPunct="1"/>
            <a:r>
              <a:rPr lang="it-IT" altLang="it-IT" sz="4800" dirty="0" smtClean="0">
                <a:solidFill>
                  <a:srgbClr val="0070C0"/>
                </a:solidFill>
              </a:rPr>
              <a:t>N</a:t>
            </a:r>
            <a:r>
              <a:rPr lang="it-IT" altLang="it-IT" sz="4800" dirty="0" smtClean="0"/>
              <a:t>uovi </a:t>
            </a:r>
            <a:br>
              <a:rPr lang="it-IT" altLang="it-IT" sz="4800" dirty="0" smtClean="0"/>
            </a:br>
            <a:r>
              <a:rPr lang="it-IT" altLang="it-IT" sz="4800" dirty="0" smtClean="0"/>
              <a:t>   </a:t>
            </a:r>
            <a:r>
              <a:rPr lang="it-IT" altLang="it-IT" sz="4800" dirty="0" smtClean="0">
                <a:solidFill>
                  <a:srgbClr val="0070C0"/>
                </a:solidFill>
              </a:rPr>
              <a:t>A</a:t>
            </a:r>
            <a:r>
              <a:rPr lang="it-IT" altLang="it-IT" sz="4800" dirty="0" smtClean="0"/>
              <a:t>nticoagulanti </a:t>
            </a:r>
            <a:br>
              <a:rPr lang="it-IT" altLang="it-IT" sz="4800" dirty="0" smtClean="0"/>
            </a:br>
            <a:r>
              <a:rPr lang="it-IT" altLang="it-IT" sz="4800" dirty="0" smtClean="0"/>
              <a:t>      </a:t>
            </a:r>
            <a:r>
              <a:rPr lang="it-IT" altLang="it-IT" sz="4800" dirty="0" smtClean="0">
                <a:solidFill>
                  <a:srgbClr val="0070C0"/>
                </a:solidFill>
              </a:rPr>
              <a:t>O</a:t>
            </a:r>
            <a:r>
              <a:rPr lang="it-IT" altLang="it-IT" sz="4800" dirty="0" smtClean="0"/>
              <a:t>rali</a:t>
            </a:r>
            <a:br>
              <a:rPr lang="it-IT" altLang="it-IT" sz="4800" dirty="0" smtClean="0"/>
            </a:br>
            <a:endParaRPr lang="it-IT" altLang="it-IT" sz="4800" dirty="0" smtClean="0"/>
          </a:p>
        </p:txBody>
      </p:sp>
      <p:pic>
        <p:nvPicPr>
          <p:cNvPr id="3074" name="Picture 2" descr="C:\Documents and Settings\r.guerra\Desktop\MIOLA dati COAGULZIONE 20_12_17\images 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2719189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.guerra\Desktop\MIOLA dati COAGULZIONE 20_12_17\inde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0" y="332656"/>
            <a:ext cx="7560840" cy="64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Su mandato della Direzione Sanitaria:</a:t>
            </a:r>
          </a:p>
          <a:p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      </a:t>
            </a:r>
            <a:r>
              <a:rPr lang="it-IT" sz="2400" b="1" dirty="0" err="1" smtClean="0">
                <a:solidFill>
                  <a:srgbClr val="0070C0"/>
                </a:solidFill>
              </a:rPr>
              <a:t>G.d.L</a:t>
            </a:r>
            <a:r>
              <a:rPr lang="it-IT" sz="2400" b="1" dirty="0" smtClean="0">
                <a:solidFill>
                  <a:srgbClr val="0070C0"/>
                </a:solidFill>
              </a:rPr>
              <a:t>.                         Farmaci                    per la coagulazione </a:t>
            </a:r>
          </a:p>
        </p:txBody>
      </p:sp>
      <p:sp>
        <p:nvSpPr>
          <p:cNvPr id="3" name="Rettangolo 2"/>
          <p:cNvSpPr/>
          <p:nvPr/>
        </p:nvSpPr>
        <p:spPr>
          <a:xfrm rot="760374">
            <a:off x="3779482" y="4751732"/>
            <a:ext cx="595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PDTA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 FANV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it-IT" b="1" dirty="0" smtClean="0"/>
              <a:t>NAO: quali?</a:t>
            </a:r>
            <a:endParaRPr lang="it-IT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1"/>
            <a:ext cx="849681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3"/>
          <p:cNvSpPr txBox="1">
            <a:spLocks noChangeArrowheads="1"/>
          </p:cNvSpPr>
          <p:nvPr/>
        </p:nvSpPr>
        <p:spPr bwMode="auto">
          <a:xfrm>
            <a:off x="-75416" y="379706"/>
            <a:ext cx="9407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3600" b="1" dirty="0"/>
              <a:t>Modalità di prescrizione ed erogazione dei NAO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2148" y="2076912"/>
            <a:ext cx="974049" cy="523220"/>
          </a:xfrm>
          <a:prstGeom prst="rect">
            <a:avLst/>
          </a:prstGeom>
          <a:noFill/>
          <a:ln w="34925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/>
              <a:t>FANV</a:t>
            </a:r>
          </a:p>
        </p:txBody>
      </p:sp>
      <p:sp>
        <p:nvSpPr>
          <p:cNvPr id="2052" name="CasellaDiTesto 8"/>
          <p:cNvSpPr txBox="1">
            <a:spLocks noChangeArrowheads="1"/>
          </p:cNvSpPr>
          <p:nvPr/>
        </p:nvSpPr>
        <p:spPr bwMode="auto">
          <a:xfrm>
            <a:off x="2785772" y="2094923"/>
            <a:ext cx="2512804" cy="46166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400" b="1" dirty="0" smtClean="0"/>
              <a:t>PT </a:t>
            </a:r>
            <a:r>
              <a:rPr lang="it-IT" altLang="it-IT" sz="2400" b="1" dirty="0"/>
              <a:t>SOLE </a:t>
            </a:r>
            <a:r>
              <a:rPr lang="it-IT" altLang="it-IT" sz="1600" dirty="0"/>
              <a:t>(triplice copia) </a:t>
            </a:r>
          </a:p>
        </p:txBody>
      </p:sp>
      <p:sp>
        <p:nvSpPr>
          <p:cNvPr id="2053" name="CasellaDiTesto 11"/>
          <p:cNvSpPr txBox="1">
            <a:spLocks noChangeArrowheads="1"/>
          </p:cNvSpPr>
          <p:nvPr/>
        </p:nvSpPr>
        <p:spPr bwMode="auto">
          <a:xfrm>
            <a:off x="4042195" y="4746669"/>
            <a:ext cx="1589291" cy="95410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400" b="1" dirty="0" smtClean="0"/>
              <a:t>PT </a:t>
            </a:r>
            <a:r>
              <a:rPr lang="it-IT" altLang="it-IT" sz="2400" b="1" dirty="0"/>
              <a:t>SOLE</a:t>
            </a:r>
            <a:r>
              <a:rPr lang="it-IT" altLang="it-IT" sz="2400" dirty="0"/>
              <a:t> </a:t>
            </a:r>
          </a:p>
          <a:p>
            <a:r>
              <a:rPr lang="it-IT" altLang="it-IT" sz="1600" dirty="0"/>
              <a:t>                 (triplice copia)</a:t>
            </a:r>
            <a:r>
              <a:rPr lang="it-IT" altLang="it-IT" sz="1600" b="1" dirty="0"/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0460" y="4361948"/>
            <a:ext cx="2451497" cy="2246769"/>
          </a:xfrm>
          <a:prstGeom prst="rect">
            <a:avLst/>
          </a:prstGeom>
          <a:noFill/>
          <a:ln w="34925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/>
              <a:t>Trattamento TEV, EP</a:t>
            </a:r>
          </a:p>
          <a:p>
            <a:pPr>
              <a:defRPr/>
            </a:pPr>
            <a:r>
              <a:rPr lang="it-IT" sz="2800" dirty="0"/>
              <a:t>e prevenzione </a:t>
            </a:r>
          </a:p>
          <a:p>
            <a:pPr>
              <a:defRPr/>
            </a:pPr>
            <a:r>
              <a:rPr lang="it-IT" sz="2800" dirty="0"/>
              <a:t>recidive TVP e EP </a:t>
            </a:r>
          </a:p>
        </p:txBody>
      </p:sp>
      <p:sp>
        <p:nvSpPr>
          <p:cNvPr id="16" name="Ovale 15"/>
          <p:cNvSpPr/>
          <p:nvPr/>
        </p:nvSpPr>
        <p:spPr>
          <a:xfrm>
            <a:off x="5537905" y="2144257"/>
            <a:ext cx="989409" cy="8016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</a:rPr>
              <a:t>DPC</a:t>
            </a:r>
          </a:p>
        </p:txBody>
      </p:sp>
      <p:sp>
        <p:nvSpPr>
          <p:cNvPr id="19" name="Ovale 18"/>
          <p:cNvSpPr/>
          <p:nvPr/>
        </p:nvSpPr>
        <p:spPr>
          <a:xfrm>
            <a:off x="5764550" y="4864659"/>
            <a:ext cx="904875" cy="80327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</a:rPr>
              <a:t>ED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1506141" y="2392363"/>
            <a:ext cx="123825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2693194" y="5289550"/>
            <a:ext cx="123825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612844" y="2415466"/>
            <a:ext cx="2398605" cy="369332"/>
          </a:xfrm>
          <a:prstGeom prst="rect">
            <a:avLst/>
          </a:prstGeom>
          <a:noFill/>
          <a:ln w="15875">
            <a:solidFill>
              <a:schemeClr val="accent1">
                <a:lumMod val="50000"/>
                <a:alpha val="97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MMG: ricetta rossa SSN</a:t>
            </a:r>
          </a:p>
        </p:txBody>
      </p:sp>
      <p:sp>
        <p:nvSpPr>
          <p:cNvPr id="2060" name="CasellaDiTesto 22"/>
          <p:cNvSpPr txBox="1">
            <a:spLocks noChangeArrowheads="1"/>
          </p:cNvSpPr>
          <p:nvPr/>
        </p:nvSpPr>
        <p:spPr bwMode="auto">
          <a:xfrm>
            <a:off x="5647451" y="1129584"/>
            <a:ext cx="33639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/>
              <a:t>ED: 1</a:t>
            </a:r>
            <a:r>
              <a:rPr lang="it-IT" altLang="it-IT" baseline="30000" dirty="0"/>
              <a:t>a</a:t>
            </a:r>
            <a:r>
              <a:rPr lang="it-IT" altLang="it-IT" dirty="0"/>
              <a:t> consegna, validazione PT, </a:t>
            </a:r>
          </a:p>
          <a:p>
            <a:r>
              <a:rPr lang="it-IT" altLang="it-IT" dirty="0"/>
              <a:t>«Modulo registrazione consegne»</a:t>
            </a:r>
          </a:p>
          <a:p>
            <a:r>
              <a:rPr lang="it-IT" altLang="it-IT" dirty="0"/>
              <a:t>  </a:t>
            </a:r>
          </a:p>
        </p:txBody>
      </p:sp>
      <p:sp>
        <p:nvSpPr>
          <p:cNvPr id="25" name="Ovale 24"/>
          <p:cNvSpPr/>
          <p:nvPr/>
        </p:nvSpPr>
        <p:spPr>
          <a:xfrm>
            <a:off x="5360735" y="1040989"/>
            <a:ext cx="3795066" cy="871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62" name="CasellaDiTesto 25"/>
          <p:cNvSpPr txBox="1">
            <a:spLocks noChangeArrowheads="1"/>
          </p:cNvSpPr>
          <p:nvPr/>
        </p:nvSpPr>
        <p:spPr bwMode="auto">
          <a:xfrm>
            <a:off x="6657333" y="4729521"/>
            <a:ext cx="2417778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 smtClean="0"/>
              <a:t>Validazione PT,</a:t>
            </a:r>
          </a:p>
          <a:p>
            <a:r>
              <a:rPr lang="it-IT" altLang="it-IT" dirty="0" smtClean="0"/>
              <a:t>Dispensazione per</a:t>
            </a:r>
          </a:p>
          <a:p>
            <a:r>
              <a:rPr lang="it-IT" altLang="it-IT" dirty="0" smtClean="0"/>
              <a:t>60 </a:t>
            </a:r>
            <a:r>
              <a:rPr lang="it-IT" altLang="it-IT" dirty="0"/>
              <a:t>gg di </a:t>
            </a:r>
            <a:r>
              <a:rPr lang="it-IT" altLang="it-IT" dirty="0" smtClean="0"/>
              <a:t>terapia,</a:t>
            </a:r>
          </a:p>
          <a:p>
            <a:r>
              <a:rPr lang="it-IT" altLang="it-IT" dirty="0" smtClean="0"/>
              <a:t>consegna ricevuta </a:t>
            </a:r>
          </a:p>
          <a:p>
            <a:r>
              <a:rPr lang="it-IT" altLang="it-IT" dirty="0" smtClean="0"/>
              <a:t>con data prossimo ritiro</a:t>
            </a:r>
          </a:p>
        </p:txBody>
      </p:sp>
      <p:sp>
        <p:nvSpPr>
          <p:cNvPr id="2063" name="CasellaDiTesto 26"/>
          <p:cNvSpPr txBox="1">
            <a:spLocks noChangeArrowheads="1"/>
          </p:cNvSpPr>
          <p:nvPr/>
        </p:nvSpPr>
        <p:spPr bwMode="auto">
          <a:xfrm>
            <a:off x="4059746" y="3301081"/>
            <a:ext cx="4935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/>
              <a:t>Validazione PT anche dalla farmacia convenzionata</a:t>
            </a:r>
          </a:p>
        </p:txBody>
      </p:sp>
      <p:sp>
        <p:nvSpPr>
          <p:cNvPr id="2064" name="CasellaDiTesto 28"/>
          <p:cNvSpPr txBox="1">
            <a:spLocks noChangeArrowheads="1"/>
          </p:cNvSpPr>
          <p:nvPr/>
        </p:nvSpPr>
        <p:spPr bwMode="auto">
          <a:xfrm>
            <a:off x="2267420" y="2726250"/>
            <a:ext cx="332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/>
              <a:t>(specialisti Centri Autorizzati RER)</a:t>
            </a:r>
          </a:p>
        </p:txBody>
      </p:sp>
      <p:sp>
        <p:nvSpPr>
          <p:cNvPr id="2065" name="CasellaDiTesto 30"/>
          <p:cNvSpPr txBox="1">
            <a:spLocks noChangeArrowheads="1"/>
          </p:cNvSpPr>
          <p:nvPr/>
        </p:nvSpPr>
        <p:spPr bwMode="auto">
          <a:xfrm>
            <a:off x="3146323" y="5834064"/>
            <a:ext cx="338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(specialisti Centri Autorizzati RER )</a:t>
            </a:r>
          </a:p>
        </p:txBody>
      </p:sp>
    </p:spTree>
    <p:extLst>
      <p:ext uri="{BB962C8B-B14F-4D97-AF65-F5344CB8AC3E}">
        <p14:creationId xmlns:p14="http://schemas.microsoft.com/office/powerpoint/2010/main" val="1265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5" y="27384"/>
            <a:ext cx="47173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15747" y="167469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MODULO REGISTRAZIONE CONSEGNE, </a:t>
            </a:r>
          </a:p>
          <a:p>
            <a:pPr algn="ctr"/>
            <a:r>
              <a:rPr lang="it-IT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 COMPILARE ALLA PRIMA EROGAZIONE</a:t>
            </a:r>
          </a:p>
          <a:p>
            <a:pPr algn="ctr"/>
            <a:r>
              <a:rPr lang="it-IT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SOLO PER I NAO PRESCRITTI NELLA FANV</a:t>
            </a:r>
          </a:p>
        </p:txBody>
      </p:sp>
    </p:spTree>
    <p:extLst>
      <p:ext uri="{BB962C8B-B14F-4D97-AF65-F5344CB8AC3E}">
        <p14:creationId xmlns:p14="http://schemas.microsoft.com/office/powerpoint/2010/main" val="30382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53886" y="811868"/>
            <a:ext cx="394665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</a:rPr>
              <a:t>Modifica Durata PT SOLE </a:t>
            </a:r>
          </a:p>
        </p:txBody>
      </p:sp>
      <p:sp>
        <p:nvSpPr>
          <p:cNvPr id="5125" name="CasellaDiTesto 2"/>
          <p:cNvSpPr txBox="1">
            <a:spLocks noChangeArrowheads="1"/>
          </p:cNvSpPr>
          <p:nvPr/>
        </p:nvSpPr>
        <p:spPr bwMode="auto">
          <a:xfrm>
            <a:off x="0" y="1394933"/>
            <a:ext cx="90760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prstClr val="black"/>
                </a:solidFill>
              </a:rPr>
              <a:t>Con aggiornamento PTR maggio 2017, la CRF ha deciso </a:t>
            </a:r>
            <a:r>
              <a:rPr lang="it-IT" altLang="it-IT" sz="1600" dirty="0" smtClean="0">
                <a:solidFill>
                  <a:prstClr val="black"/>
                </a:solidFill>
              </a:rPr>
              <a:t>(DGR. 10851 4.7.2017):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dirty="0" smtClean="0">
              <a:solidFill>
                <a:prstClr val="black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prstClr val="black"/>
                </a:solidFill>
              </a:rPr>
              <a:t>        6 mesi                       </a:t>
            </a:r>
            <a:r>
              <a:rPr lang="it-IT" altLang="it-IT" sz="2400" b="1" dirty="0" smtClean="0">
                <a:solidFill>
                  <a:prstClr val="black"/>
                </a:solidFill>
              </a:rPr>
              <a:t>12 mesi   </a:t>
            </a:r>
            <a:r>
              <a:rPr lang="it-IT" altLang="it-IT" sz="2400" dirty="0" smtClean="0">
                <a:solidFill>
                  <a:prstClr val="black"/>
                </a:solidFill>
              </a:rPr>
              <a:t>nella </a:t>
            </a:r>
            <a:r>
              <a:rPr lang="it-IT" altLang="it-IT" sz="2400" b="1" dirty="0" smtClean="0">
                <a:solidFill>
                  <a:prstClr val="black"/>
                </a:solidFill>
              </a:rPr>
              <a:t>FANV</a:t>
            </a:r>
          </a:p>
        </p:txBody>
      </p:sp>
      <p:sp>
        <p:nvSpPr>
          <p:cNvPr id="5" name="Freccia a destra rientrata 4"/>
          <p:cNvSpPr/>
          <p:nvPr/>
        </p:nvSpPr>
        <p:spPr>
          <a:xfrm>
            <a:off x="1737394" y="2227298"/>
            <a:ext cx="773906" cy="2365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127" name="CasellaDiTesto 5"/>
          <p:cNvSpPr txBox="1">
            <a:spLocks noChangeArrowheads="1"/>
          </p:cNvSpPr>
          <p:nvPr/>
        </p:nvSpPr>
        <p:spPr bwMode="auto">
          <a:xfrm>
            <a:off x="234163" y="3284984"/>
            <a:ext cx="8660897" cy="83099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prstClr val="black"/>
                </a:solidFill>
              </a:rPr>
              <a:t>6° mese</a:t>
            </a:r>
            <a:r>
              <a:rPr lang="it-IT" altLang="it-IT" sz="2400" dirty="0" smtClean="0">
                <a:solidFill>
                  <a:prstClr val="black"/>
                </a:solidFill>
              </a:rPr>
              <a:t>: esami di controllo </a:t>
            </a:r>
            <a:r>
              <a:rPr lang="it-IT" altLang="it-IT" sz="2400" u="sng" dirty="0" smtClean="0">
                <a:solidFill>
                  <a:prstClr val="black"/>
                </a:solidFill>
              </a:rPr>
              <a:t>funzionalità epatica e renale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prstClr val="black"/>
                </a:solidFill>
              </a:rPr>
              <a:t>(</a:t>
            </a:r>
            <a:r>
              <a:rPr lang="it-IT" altLang="it-IT" sz="2400" dirty="0" smtClean="0">
                <a:solidFill>
                  <a:prstClr val="black"/>
                </a:solidFill>
              </a:rPr>
              <a:t>solo in caso di alterazioni il pz verrà inviato al Centro di riferimento)</a:t>
            </a:r>
          </a:p>
        </p:txBody>
      </p:sp>
      <p:sp>
        <p:nvSpPr>
          <p:cNvPr id="7" name="Ovale 6"/>
          <p:cNvSpPr/>
          <p:nvPr/>
        </p:nvSpPr>
        <p:spPr>
          <a:xfrm>
            <a:off x="2717008" y="1990470"/>
            <a:ext cx="3202652" cy="9144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43100" y="5395931"/>
            <a:ext cx="1115616" cy="954107"/>
          </a:xfrm>
          <a:prstGeom prst="rect">
            <a:avLst/>
          </a:prstGeom>
          <a:noFill/>
          <a:ln w="34925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/>
                </a:solidFill>
              </a:rPr>
              <a:t>TEV, EP</a:t>
            </a:r>
          </a:p>
        </p:txBody>
      </p:sp>
      <p:sp>
        <p:nvSpPr>
          <p:cNvPr id="5130" name="CasellaDiTesto 9"/>
          <p:cNvSpPr txBox="1">
            <a:spLocks noChangeArrowheads="1"/>
          </p:cNvSpPr>
          <p:nvPr/>
        </p:nvSpPr>
        <p:spPr bwMode="auto">
          <a:xfrm>
            <a:off x="3419497" y="5335589"/>
            <a:ext cx="4756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dirty="0" smtClean="0">
                <a:solidFill>
                  <a:prstClr val="black"/>
                </a:solidFill>
              </a:rPr>
              <a:t>Validità PT prima prescrizione: 3 settimane;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dirty="0" smtClean="0">
                <a:solidFill>
                  <a:prstClr val="black"/>
                </a:solidFill>
              </a:rPr>
              <a:t>Validità PT prosecuzione cura:  12 mesi </a:t>
            </a:r>
          </a:p>
        </p:txBody>
      </p:sp>
      <p:sp>
        <p:nvSpPr>
          <p:cNvPr id="11" name="Ovale 10"/>
          <p:cNvSpPr/>
          <p:nvPr/>
        </p:nvSpPr>
        <p:spPr>
          <a:xfrm>
            <a:off x="3110523" y="5191197"/>
            <a:ext cx="5148159" cy="1100138"/>
          </a:xfrm>
          <a:prstGeom prst="ellipse">
            <a:avLst/>
          </a:prstGeom>
          <a:noFill/>
          <a:ln w="222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132" name="CasellaDiTesto 11"/>
          <p:cNvSpPr txBox="1">
            <a:spLocks noChangeArrowheads="1"/>
          </p:cNvSpPr>
          <p:nvPr/>
        </p:nvSpPr>
        <p:spPr bwMode="auto">
          <a:xfrm>
            <a:off x="566737" y="217489"/>
            <a:ext cx="5493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200" b="1" smtClean="0">
                <a:solidFill>
                  <a:prstClr val="black"/>
                </a:solidFill>
              </a:rPr>
              <a:t>VALIDITA’ PIANO TERAPEUTICO</a:t>
            </a:r>
          </a:p>
        </p:txBody>
      </p:sp>
    </p:spTree>
    <p:extLst>
      <p:ext uri="{BB962C8B-B14F-4D97-AF65-F5344CB8AC3E}">
        <p14:creationId xmlns:p14="http://schemas.microsoft.com/office/powerpoint/2010/main" val="15516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508</Words>
  <Application>Microsoft Office PowerPoint</Application>
  <PresentationFormat>Presentazione su schermo (4:3)</PresentationFormat>
  <Paragraphs>113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Tema di Office</vt:lpstr>
      <vt:lpstr>2_Tema di Office</vt:lpstr>
      <vt:lpstr>4_Tema di Office</vt:lpstr>
      <vt:lpstr>6_Tema di Office</vt:lpstr>
      <vt:lpstr>Farmaci della coagulazione. Antitrombotici</vt:lpstr>
      <vt:lpstr>Presentazione standard di PowerPoint</vt:lpstr>
      <vt:lpstr>Presentazione standard di PowerPoint</vt:lpstr>
      <vt:lpstr>Nuovi     Anticoagulanti        Orali </vt:lpstr>
      <vt:lpstr>Presentazione standard di PowerPoint</vt:lpstr>
      <vt:lpstr>NAO: quali?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OSMED  2016</vt:lpstr>
      <vt:lpstr>ADR FERRARA 2016 </vt:lpstr>
      <vt:lpstr>ADR FERRARA 2016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Guerra</dc:creator>
  <cp:lastModifiedBy> </cp:lastModifiedBy>
  <cp:revision>138</cp:revision>
  <cp:lastPrinted>2018-02-05T10:02:59Z</cp:lastPrinted>
  <dcterms:created xsi:type="dcterms:W3CDTF">2017-11-16T18:41:11Z</dcterms:created>
  <dcterms:modified xsi:type="dcterms:W3CDTF">2018-02-05T11:56:05Z</dcterms:modified>
</cp:coreProperties>
</file>