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415" r:id="rId2"/>
    <p:sldId id="447" r:id="rId3"/>
    <p:sldId id="422" r:id="rId4"/>
    <p:sldId id="277" r:id="rId5"/>
    <p:sldId id="390" r:id="rId6"/>
    <p:sldId id="295" r:id="rId7"/>
    <p:sldId id="359" r:id="rId8"/>
    <p:sldId id="361" r:id="rId9"/>
    <p:sldId id="298" r:id="rId10"/>
    <p:sldId id="395" r:id="rId11"/>
    <p:sldId id="365" r:id="rId12"/>
    <p:sldId id="363" r:id="rId13"/>
    <p:sldId id="386" r:id="rId14"/>
    <p:sldId id="435" r:id="rId15"/>
    <p:sldId id="397" r:id="rId16"/>
    <p:sldId id="393" r:id="rId17"/>
    <p:sldId id="391" r:id="rId18"/>
    <p:sldId id="437" r:id="rId19"/>
    <p:sldId id="368" r:id="rId20"/>
    <p:sldId id="366" r:id="rId21"/>
    <p:sldId id="388" r:id="rId22"/>
    <p:sldId id="432" r:id="rId23"/>
    <p:sldId id="429" r:id="rId24"/>
    <p:sldId id="442" r:id="rId25"/>
    <p:sldId id="424" r:id="rId26"/>
    <p:sldId id="425" r:id="rId27"/>
    <p:sldId id="426" r:id="rId28"/>
    <p:sldId id="443" r:id="rId29"/>
    <p:sldId id="427" r:id="rId30"/>
    <p:sldId id="441" r:id="rId31"/>
    <p:sldId id="428" r:id="rId32"/>
    <p:sldId id="444" r:id="rId33"/>
    <p:sldId id="436" r:id="rId34"/>
    <p:sldId id="438" r:id="rId35"/>
    <p:sldId id="434" r:id="rId36"/>
    <p:sldId id="433" r:id="rId37"/>
    <p:sldId id="440" r:id="rId38"/>
    <p:sldId id="446" r:id="rId39"/>
    <p:sldId id="448" r:id="rId40"/>
    <p:sldId id="445" r:id="rId41"/>
    <p:sldId id="439" r:id="rId42"/>
    <p:sldId id="358" r:id="rId43"/>
    <p:sldId id="423" r:id="rId44"/>
  </p:sldIdLst>
  <p:sldSz cx="12192000" cy="6858000"/>
  <p:notesSz cx="6781800"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bAnalis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33"/>
    <a:srgbClr val="FFFF00"/>
    <a:srgbClr val="CC6600"/>
    <a:srgbClr val="CCFF33"/>
    <a:srgbClr val="99FF33"/>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6" autoAdjust="0"/>
    <p:restoredTop sz="86311" autoAdjust="0"/>
  </p:normalViewPr>
  <p:slideViewPr>
    <p:cSldViewPr snapToGrid="0">
      <p:cViewPr varScale="1">
        <p:scale>
          <a:sx n="76" d="100"/>
          <a:sy n="76" d="100"/>
        </p:scale>
        <p:origin x="-533"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418"/>
    </p:cViewPr>
  </p:sorterViewPr>
  <p:notesViewPr>
    <p:cSldViewPr snapToGrid="0">
      <p:cViewPr varScale="1">
        <p:scale>
          <a:sx n="64" d="100"/>
          <a:sy n="64" d="100"/>
        </p:scale>
        <p:origin x="-2928" y="-102"/>
      </p:cViewPr>
      <p:guideLst>
        <p:guide orient="horz" pos="3126"/>
        <p:guide pos="21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it-IT"/>
          </a:p>
        </p:txBody>
      </p:sp>
      <p:sp>
        <p:nvSpPr>
          <p:cNvPr id="57347" name="Rectangle 3"/>
          <p:cNvSpPr>
            <a:spLocks noGrp="1" noChangeArrowheads="1"/>
          </p:cNvSpPr>
          <p:nvPr>
            <p:ph type="dt" sz="quarter"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AD2F0872-7708-49F1-85C2-DC5E2D8DBBBD}" type="datetimeFigureOut">
              <a:rPr lang="it-IT"/>
              <a:pPr>
                <a:defRPr/>
              </a:pPr>
              <a:t>17/02/2018</a:t>
            </a:fld>
            <a:endParaRPr lang="it-IT"/>
          </a:p>
        </p:txBody>
      </p:sp>
      <p:sp>
        <p:nvSpPr>
          <p:cNvPr id="57348" name="Rectangle 4"/>
          <p:cNvSpPr>
            <a:spLocks noGrp="1" noChangeArrowheads="1"/>
          </p:cNvSpPr>
          <p:nvPr>
            <p:ph type="ftr" sz="quarter" idx="2"/>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it-IT"/>
          </a:p>
        </p:txBody>
      </p:sp>
      <p:sp>
        <p:nvSpPr>
          <p:cNvPr id="57349" name="Rectangle 5"/>
          <p:cNvSpPr>
            <a:spLocks noGrp="1" noChangeArrowheads="1"/>
          </p:cNvSpPr>
          <p:nvPr>
            <p:ph type="sldNum" sz="quarter" idx="3"/>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021D93E-A3C5-45DF-A4F5-1B72164EE777}"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8463"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1750" y="0"/>
            <a:ext cx="2938463"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648FB47-320C-4D7A-BE14-FB7ED400470B}" type="datetimeFigureOut">
              <a:rPr lang="it-IT"/>
              <a:pPr>
                <a:defRPr/>
              </a:pPr>
              <a:t>17/02/2018</a:t>
            </a:fld>
            <a:endParaRPr lang="it-IT"/>
          </a:p>
        </p:txBody>
      </p:sp>
      <p:sp>
        <p:nvSpPr>
          <p:cNvPr id="4" name="Segnaposto immagine diapositiva 3"/>
          <p:cNvSpPr>
            <a:spLocks noGrp="1" noRot="1" noChangeAspect="1"/>
          </p:cNvSpPr>
          <p:nvPr>
            <p:ph type="sldImg" idx="2"/>
          </p:nvPr>
        </p:nvSpPr>
        <p:spPr>
          <a:xfrm>
            <a:off x="414338" y="1241425"/>
            <a:ext cx="5953125" cy="334962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7863" y="4776788"/>
            <a:ext cx="5426075" cy="390842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38463"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1750" y="9428163"/>
            <a:ext cx="2938463"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8423183-E5F2-440B-8E97-B1EF184FC937}"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it.wikipedia.org/wiki/Glicosaminoglicano"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it.wikipedia.org/wiki/Biomolecole" TargetMode="External"/><Relationship Id="rId4" Type="http://schemas.openxmlformats.org/officeDocument/2006/relationships/hyperlink" Target="http://it.wikipedia.org/wiki/Densit%C3%A0_di_caric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3" Type="http://schemas.openxmlformats.org/officeDocument/2006/relationships/hyperlink" Target="http://it.wikipedia.org/wiki/Popolazione" TargetMode="External"/><Relationship Id="rId18" Type="http://schemas.openxmlformats.org/officeDocument/2006/relationships/hyperlink" Target="http://it.wikipedia.org/wiki/Antigene" TargetMode="External"/><Relationship Id="rId26" Type="http://schemas.openxmlformats.org/officeDocument/2006/relationships/hyperlink" Target="http://it.wikipedia.org/wiki/Fagocitosi" TargetMode="External"/><Relationship Id="rId39" Type="http://schemas.openxmlformats.org/officeDocument/2006/relationships/hyperlink" Target="http://it.wikipedia.org/w/index.php?title=Seni_venosi_cerebrali&amp;action=edit&amp;redlink=1" TargetMode="External"/><Relationship Id="rId21" Type="http://schemas.openxmlformats.org/officeDocument/2006/relationships/hyperlink" Target="http://it.wikipedia.org/wiki/Fattore_tissutale" TargetMode="External"/><Relationship Id="rId34" Type="http://schemas.openxmlformats.org/officeDocument/2006/relationships/hyperlink" Target="http://it.wikipedia.org/wiki/Ictus" TargetMode="External"/><Relationship Id="rId42" Type="http://schemas.openxmlformats.org/officeDocument/2006/relationships/hyperlink" Target="http://it.wikipedia.org/w/index.php?title=Emianopia&amp;action=edit&amp;redlink=1" TargetMode="External"/><Relationship Id="rId47" Type="http://schemas.openxmlformats.org/officeDocument/2006/relationships/hyperlink" Target="http://it.wikipedia.org/wiki/Sindrome" TargetMode="External"/><Relationship Id="rId50" Type="http://schemas.openxmlformats.org/officeDocument/2006/relationships/hyperlink" Target="http://it.wikipedia.org/wiki/Sepsi" TargetMode="External"/><Relationship Id="rId55" Type="http://schemas.openxmlformats.org/officeDocument/2006/relationships/hyperlink" Target="http://it.wikipedia.org/w/index.php?title=Lepirudina&amp;action=edit&amp;redlink=1" TargetMode="External"/><Relationship Id="rId7" Type="http://schemas.openxmlformats.org/officeDocument/2006/relationships/hyperlink" Target="http://it.wikipedia.org/wiki/Autoimmune" TargetMode="External"/><Relationship Id="rId12" Type="http://schemas.openxmlformats.org/officeDocument/2006/relationships/hyperlink" Target="http://it.wikipedia.org/wiki/Ortopedia" TargetMode="External"/><Relationship Id="rId17" Type="http://schemas.openxmlformats.org/officeDocument/2006/relationships/hyperlink" Target="http://it.wikipedia.org/wiki/IgG" TargetMode="External"/><Relationship Id="rId25" Type="http://schemas.openxmlformats.org/officeDocument/2006/relationships/hyperlink" Target="http://it.wikipedia.org/wiki/Monociti" TargetMode="External"/><Relationship Id="rId33" Type="http://schemas.openxmlformats.org/officeDocument/2006/relationships/hyperlink" Target="http://it.wikipedia.org/wiki/Embolia_polmonare" TargetMode="External"/><Relationship Id="rId38" Type="http://schemas.openxmlformats.org/officeDocument/2006/relationships/hyperlink" Target="http://it.wikipedia.org/wiki/Insufficienza_renale_acuta" TargetMode="External"/><Relationship Id="rId46" Type="http://schemas.openxmlformats.org/officeDocument/2006/relationships/hyperlink" Target="http://it.wikipedia.org/wiki/Emianopsia" TargetMode="External"/><Relationship Id="rId2" Type="http://schemas.openxmlformats.org/officeDocument/2006/relationships/slide" Target="../slides/slide12.xml"/><Relationship Id="rId16" Type="http://schemas.openxmlformats.org/officeDocument/2006/relationships/hyperlink" Target="http://it.wikipedia.org/wiki/Rischio" TargetMode="External"/><Relationship Id="rId20" Type="http://schemas.openxmlformats.org/officeDocument/2006/relationships/hyperlink" Target="http://it.wikipedia.org/wiki/Farmaco" TargetMode="External"/><Relationship Id="rId29" Type="http://schemas.openxmlformats.org/officeDocument/2006/relationships/hyperlink" Target="http://it.wikipedia.org/wiki/Trombosi" TargetMode="External"/><Relationship Id="rId41" Type="http://schemas.openxmlformats.org/officeDocument/2006/relationships/hyperlink" Target="http://it.wikipedia.org/w/index.php?title=Anopia&amp;action=edit&amp;redlink=1" TargetMode="External"/><Relationship Id="rId54" Type="http://schemas.openxmlformats.org/officeDocument/2006/relationships/hyperlink" Target="http://it.wikipedia.org/w/index.php?title=Bivalirudina&amp;action=edit&amp;redlink=1" TargetMode="External"/><Relationship Id="rId1" Type="http://schemas.openxmlformats.org/officeDocument/2006/relationships/notesMaster" Target="../notesMasters/notesMaster1.xml"/><Relationship Id="rId6" Type="http://schemas.openxmlformats.org/officeDocument/2006/relationships/hyperlink" Target="http://it.wikipedia.org/wiki/Trombo" TargetMode="External"/><Relationship Id="rId11" Type="http://schemas.openxmlformats.org/officeDocument/2006/relationships/hyperlink" Target="http://it.wikipedia.org/wiki/Peso_molecolare" TargetMode="External"/><Relationship Id="rId24" Type="http://schemas.openxmlformats.org/officeDocument/2006/relationships/hyperlink" Target="http://it.wikipedia.org/wiki/Cellule_endoteliali" TargetMode="External"/><Relationship Id="rId32" Type="http://schemas.openxmlformats.org/officeDocument/2006/relationships/hyperlink" Target="http://it.wikipedia.org/wiki/Trombosi_venosa_profonda" TargetMode="External"/><Relationship Id="rId37" Type="http://schemas.openxmlformats.org/officeDocument/2006/relationships/hyperlink" Target="http://it.wikipedia.org/wiki/Infarto_miocardico_acuto" TargetMode="External"/><Relationship Id="rId40" Type="http://schemas.openxmlformats.org/officeDocument/2006/relationships/hyperlink" Target="http://it.wikipedia.org/w/index.php?title=Arterie_retiniche&amp;action=edit&amp;redlink=1" TargetMode="External"/><Relationship Id="rId45" Type="http://schemas.openxmlformats.org/officeDocument/2006/relationships/hyperlink" Target="http://it.wikipedia.org/wiki/Anopsia" TargetMode="External"/><Relationship Id="rId53" Type="http://schemas.openxmlformats.org/officeDocument/2006/relationships/hyperlink" Target="http://it.wikipedia.org/w/index.php?title=Argatroban&amp;action=edit&amp;redlink=1" TargetMode="External"/><Relationship Id="rId58" Type="http://schemas.openxmlformats.org/officeDocument/2006/relationships/hyperlink" Target="http://it.wikipedia.org/w/index.php?title=Anticoagulante_orale&amp;action=edit&amp;redlink=1" TargetMode="External"/><Relationship Id="rId5" Type="http://schemas.openxmlformats.org/officeDocument/2006/relationships/hyperlink" Target="http://it.wikipedia.org/wiki/Piastrinopenia" TargetMode="External"/><Relationship Id="rId15" Type="http://schemas.openxmlformats.org/officeDocument/2006/relationships/hyperlink" Target="http://it.wikipedia.org/wiki/Intervento_chirurgico" TargetMode="External"/><Relationship Id="rId23" Type="http://schemas.openxmlformats.org/officeDocument/2006/relationships/hyperlink" Target="http://it.wikipedia.org/wiki/Piastrine" TargetMode="External"/><Relationship Id="rId28" Type="http://schemas.openxmlformats.org/officeDocument/2006/relationships/hyperlink" Target="http://it.wikipedia.org/wiki/Terapia" TargetMode="External"/><Relationship Id="rId36" Type="http://schemas.openxmlformats.org/officeDocument/2006/relationships/hyperlink" Target="http://it.wikipedia.org/wiki/Gangrena" TargetMode="External"/><Relationship Id="rId49" Type="http://schemas.openxmlformats.org/officeDocument/2006/relationships/hyperlink" Target="http://it.wikipedia.org/wiki/Batteriemia" TargetMode="External"/><Relationship Id="rId57" Type="http://schemas.openxmlformats.org/officeDocument/2006/relationships/hyperlink" Target="http://it.wikipedia.org/wiki/Warfarina" TargetMode="External"/><Relationship Id="rId10" Type="http://schemas.openxmlformats.org/officeDocument/2006/relationships/hyperlink" Target="http://it.wikipedia.org/wiki/Bovina" TargetMode="External"/><Relationship Id="rId19" Type="http://schemas.openxmlformats.org/officeDocument/2006/relationships/hyperlink" Target="http://it.wikipedia.org/wiki/Fattore_piastrinico_4" TargetMode="External"/><Relationship Id="rId31" Type="http://schemas.openxmlformats.org/officeDocument/2006/relationships/hyperlink" Target="http://it.wikipedia.org/wiki/Arterie" TargetMode="External"/><Relationship Id="rId44" Type="http://schemas.openxmlformats.org/officeDocument/2006/relationships/hyperlink" Target="http://it.wikipedia.org/wiki/Petecchie" TargetMode="External"/><Relationship Id="rId52" Type="http://schemas.openxmlformats.org/officeDocument/2006/relationships/hyperlink" Target="http://it.wikipedia.org/w/index.php?title=Danaparoid&amp;action=edit&amp;redlink=1" TargetMode="External"/><Relationship Id="rId4" Type="http://schemas.openxmlformats.org/officeDocument/2006/relationships/hyperlink" Target="http://it.wikipedia.org/wiki/Eparina" TargetMode="External"/><Relationship Id="rId9" Type="http://schemas.openxmlformats.org/officeDocument/2006/relationships/hyperlink" Target="http://it.wikipedia.org/wiki/Frequenza" TargetMode="External"/><Relationship Id="rId14" Type="http://schemas.openxmlformats.org/officeDocument/2006/relationships/hyperlink" Target="http://it.wikipedia.org/wiki/Membrana" TargetMode="External"/><Relationship Id="rId22" Type="http://schemas.openxmlformats.org/officeDocument/2006/relationships/hyperlink" Target="http://it.wikipedia.org/w/index.php?title=Fc%CE%B3RIIa&amp;action=edit&amp;redlink=1" TargetMode="External"/><Relationship Id="rId27" Type="http://schemas.openxmlformats.org/officeDocument/2006/relationships/hyperlink" Target="http://it.wikipedia.org/wiki/Diagnosi" TargetMode="External"/><Relationship Id="rId30" Type="http://schemas.openxmlformats.org/officeDocument/2006/relationships/hyperlink" Target="http://it.wikipedia.org/wiki/Emorragia" TargetMode="External"/><Relationship Id="rId35" Type="http://schemas.openxmlformats.org/officeDocument/2006/relationships/hyperlink" Target="http://it.wikipedia.org/wiki/Ischemia" TargetMode="External"/><Relationship Id="rId43" Type="http://schemas.openxmlformats.org/officeDocument/2006/relationships/hyperlink" Target="http://it.wikipedia.org/wiki/Porpora" TargetMode="External"/><Relationship Id="rId48" Type="http://schemas.openxmlformats.org/officeDocument/2006/relationships/hyperlink" Target="http://it.wikipedia.org/wiki/Anticorpi" TargetMode="External"/><Relationship Id="rId56" Type="http://schemas.openxmlformats.org/officeDocument/2006/relationships/hyperlink" Target="http://it.wikipedia.org/wiki/Tempo_di_protrombina" TargetMode="External"/><Relationship Id="rId8" Type="http://schemas.openxmlformats.org/officeDocument/2006/relationships/hyperlink" Target="http://it.wikipedia.org/wiki/Piastrina" TargetMode="External"/><Relationship Id="rId51" Type="http://schemas.openxmlformats.org/officeDocument/2006/relationships/hyperlink" Target="http://it.wikipedia.org/wiki/Fondaparinux" TargetMode="External"/><Relationship Id="rId3" Type="http://schemas.openxmlformats.org/officeDocument/2006/relationships/hyperlink" Target="http://it.wikipedia.org/wiki/Trombocitopeni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xfrm>
            <a:off x="85725" y="744538"/>
            <a:ext cx="6615113" cy="3722687"/>
          </a:xfrm>
          <a:noFill/>
          <a:ln>
            <a:solidFill>
              <a:srgbClr val="000000"/>
            </a:solidFill>
            <a:miter lim="800000"/>
            <a:headEnd/>
            <a:tailEnd/>
          </a:ln>
        </p:spPr>
      </p:sp>
      <p:sp>
        <p:nvSpPr>
          <p:cNvPr id="35842" name="Rectangle 3"/>
          <p:cNvSpPr>
            <a:spLocks noGrp="1"/>
          </p:cNvSpPr>
          <p:nvPr>
            <p:ph type="body" idx="1"/>
          </p:nvPr>
        </p:nvSpPr>
        <p:spPr bwMode="auto">
          <a:xfrm>
            <a:off x="677863" y="4714875"/>
            <a:ext cx="5426075" cy="4467225"/>
          </a:xfrm>
          <a:noFill/>
          <a:ln>
            <a:solidFill>
              <a:schemeClr val="tx1"/>
            </a:solidFill>
            <a:miter lim="800000"/>
            <a:headEnd/>
            <a:tailEnd/>
          </a:ln>
        </p:spPr>
        <p:txBody>
          <a:bodyPr wrap="square" numCol="1" anchor="t" anchorCtr="0" compatLnSpc="1">
            <a:prstTxWarp prst="textNoShape">
              <a:avLst/>
            </a:prstTxWarp>
          </a:bodyPr>
          <a:lstStyle/>
          <a:p>
            <a:r>
              <a:rPr lang="en-US" sz="1400" smtClean="0"/>
              <a:t>The three forms of heparins available for clinical use are </a:t>
            </a:r>
          </a:p>
          <a:p>
            <a:pPr lvl="1">
              <a:buClr>
                <a:schemeClr val="tx1"/>
              </a:buClr>
              <a:buFont typeface="Wingdings" pitchFamily="2" charset="2"/>
              <a:buNone/>
            </a:pPr>
            <a:r>
              <a:rPr lang="en-US" sz="1400" smtClean="0"/>
              <a:t>Unfractionated Heparin </a:t>
            </a:r>
          </a:p>
          <a:p>
            <a:pPr lvl="1">
              <a:buClr>
                <a:schemeClr val="tx1"/>
              </a:buClr>
              <a:buFont typeface="Wingdings" pitchFamily="2" charset="2"/>
              <a:buNone/>
            </a:pPr>
            <a:r>
              <a:rPr lang="en-US" sz="1400" smtClean="0"/>
              <a:t>Low Molecular Weight Heparin and </a:t>
            </a:r>
          </a:p>
          <a:p>
            <a:pPr lvl="1">
              <a:buClr>
                <a:schemeClr val="tx1"/>
              </a:buClr>
              <a:buFont typeface="Wingdings" pitchFamily="2" charset="2"/>
              <a:buNone/>
            </a:pPr>
            <a:r>
              <a:rPr lang="en-US" sz="1400" smtClean="0"/>
              <a:t>Pentasaccharide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xfrm>
            <a:off x="82550" y="744538"/>
            <a:ext cx="6616700" cy="3722687"/>
          </a:xfrm>
          <a:noFill/>
          <a:ln>
            <a:solidFill>
              <a:srgbClr val="000000"/>
            </a:solidFill>
            <a:miter lim="800000"/>
            <a:headEnd/>
            <a:tailEnd/>
          </a:ln>
        </p:spPr>
      </p:sp>
      <p:sp>
        <p:nvSpPr>
          <p:cNvPr id="26626" name="Rectangle 3"/>
          <p:cNvSpPr>
            <a:spLocks noGrp="1"/>
          </p:cNvSpPr>
          <p:nvPr>
            <p:ph type="body" idx="1"/>
          </p:nvPr>
        </p:nvSpPr>
        <p:spPr bwMode="auto">
          <a:xfrm>
            <a:off x="677863" y="4714875"/>
            <a:ext cx="5426075" cy="4467225"/>
          </a:xfrm>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AEB783DD-5FBE-4FEB-A08F-D496F61535D3}" type="slidenum">
              <a:rPr lang="it-IT" smtClean="0"/>
              <a:pPr>
                <a:defRPr/>
              </a:pPr>
              <a:t>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7"/>
          <p:cNvSpPr>
            <a:spLocks noGrp="1" noChangeArrowheads="1"/>
          </p:cNvSpPr>
          <p:nvPr>
            <p:ph type="sldNum" sz="quarter" idx="5"/>
          </p:nvPr>
        </p:nvSpPr>
        <p:spPr/>
        <p:txBody>
          <a:bodyPr/>
          <a:lstStyle/>
          <a:p>
            <a:pPr>
              <a:defRPr/>
            </a:pPr>
            <a:fld id="{E19D8E13-A608-4BA5-9B5A-CD78803F476F}" type="slidenum">
              <a:rPr lang="en-US">
                <a:solidFill>
                  <a:srgbClr val="000000"/>
                </a:solidFill>
              </a:rPr>
              <a:pPr>
                <a:defRPr/>
              </a:pPr>
              <a:t>8</a:t>
            </a:fld>
            <a:endParaRPr lang="en-US">
              <a:solidFill>
                <a:srgbClr val="000000"/>
              </a:solidFill>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7890" name="Segnaposto note 2"/>
          <p:cNvSpPr>
            <a:spLocks noGrp="1"/>
          </p:cNvSpPr>
          <p:nvPr>
            <p:ph type="body" idx="1"/>
          </p:nvPr>
        </p:nvSpPr>
        <p:spPr bwMode="auto">
          <a:noFill/>
        </p:spPr>
        <p:txBody>
          <a:bodyPr wrap="square" numCol="1" anchor="t" anchorCtr="0" compatLnSpc="1">
            <a:prstTxWarp prst="textNoShape">
              <a:avLst/>
            </a:prstTxWarp>
          </a:bodyPr>
          <a:lstStyle/>
          <a:p>
            <a:r>
              <a:rPr lang="it-IT" smtClean="0"/>
              <a:t>L'</a:t>
            </a:r>
            <a:r>
              <a:rPr lang="it-IT" b="1" smtClean="0"/>
              <a:t>eparina</a:t>
            </a:r>
            <a:r>
              <a:rPr lang="it-IT" smtClean="0"/>
              <a:t> è un </a:t>
            </a:r>
            <a:r>
              <a:rPr lang="it-IT" b="1" smtClean="0">
                <a:hlinkClick r:id="rId3" action="ppaction://hlinkfile" tooltip="Glicosaminoglicano"/>
              </a:rPr>
              <a:t>glicosaminoglicano</a:t>
            </a:r>
            <a:r>
              <a:rPr lang="it-IT" smtClean="0"/>
              <a:t>  altamente solfatato (miscela di mucopolisaccardi). </a:t>
            </a:r>
            <a:r>
              <a:rPr lang="it-IT" sz="1800" b="1" smtClean="0"/>
              <a:t>Ha la più alta </a:t>
            </a:r>
            <a:r>
              <a:rPr lang="it-IT" sz="1800" b="1" smtClean="0">
                <a:hlinkClick r:id="rId4" action="ppaction://hlinkfile" tooltip="Densità di carica"/>
              </a:rPr>
              <a:t>densità di carica</a:t>
            </a:r>
            <a:r>
              <a:rPr lang="it-IT" sz="1800" b="1" smtClean="0"/>
              <a:t> negativa tra tutte le </a:t>
            </a:r>
            <a:r>
              <a:rPr lang="it-IT" sz="1800" b="1" smtClean="0">
                <a:hlinkClick r:id="rId5" action="ppaction://hlinkfile" tooltip="Biomolecole"/>
              </a:rPr>
              <a:t>biomolecole</a:t>
            </a:r>
            <a:r>
              <a:rPr lang="it-IT" sz="1800" b="1" smtClean="0"/>
              <a:t> conosciute.</a:t>
            </a:r>
          </a:p>
        </p:txBody>
      </p:sp>
      <p:sp>
        <p:nvSpPr>
          <p:cNvPr id="1468420" name="Segnaposto numero diapositiva 3"/>
          <p:cNvSpPr>
            <a:spLocks noGrp="1"/>
          </p:cNvSpPr>
          <p:nvPr>
            <p:ph type="sldNum" sz="quarter" idx="5"/>
          </p:nvPr>
        </p:nvSpPr>
        <p:spPr/>
        <p:txBody>
          <a:bodyPr/>
          <a:lstStyle/>
          <a:p>
            <a:pPr>
              <a:defRPr/>
            </a:pPr>
            <a:fld id="{A190C220-0494-4051-AAE2-356FF563A8F1}" type="slidenum">
              <a:rPr lang="en-US" smtClean="0">
                <a:solidFill>
                  <a:prstClr val="black"/>
                </a:solidFill>
              </a:rPr>
              <a:pPr>
                <a:defRPr/>
              </a:pPr>
              <a:t>10</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467396" name="Segnaposto numero diapositiva 3"/>
          <p:cNvSpPr>
            <a:spLocks noGrp="1"/>
          </p:cNvSpPr>
          <p:nvPr>
            <p:ph type="sldNum" sz="quarter" idx="5"/>
          </p:nvPr>
        </p:nvSpPr>
        <p:spPr/>
        <p:txBody>
          <a:bodyPr/>
          <a:lstStyle/>
          <a:p>
            <a:pPr>
              <a:defRPr/>
            </a:pPr>
            <a:fld id="{05D7E823-0FEF-4751-A72D-7694362687E7}"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a:normAutofit fontScale="32500" lnSpcReduction="20000"/>
          </a:bodyPr>
          <a:lstStyle/>
          <a:p>
            <a:pPr>
              <a:defRPr/>
            </a:pPr>
            <a:r>
              <a:rPr lang="it-IT" b="1" dirty="0" smtClean="0"/>
              <a:t>RCP </a:t>
            </a:r>
            <a:r>
              <a:rPr lang="it-IT" b="1" dirty="0" err="1" smtClean="0"/>
              <a:t>Clexane</a:t>
            </a:r>
            <a:endParaRPr lang="it-IT" b="1" dirty="0" smtClean="0"/>
          </a:p>
          <a:p>
            <a:pPr eaLnBrk="1" fontAlgn="auto" hangingPunct="1">
              <a:spcBef>
                <a:spcPts val="0"/>
              </a:spcBef>
              <a:spcAft>
                <a:spcPts val="0"/>
              </a:spcAft>
              <a:defRPr/>
            </a:pPr>
            <a:r>
              <a:rPr lang="it-IT" dirty="0" smtClean="0"/>
              <a:t>Una conta piastrinica andrebbe valutata prima del trattamento e di seguito due volte alla settimana per il primo mese in caso di somministrazioni protratte.</a:t>
            </a:r>
          </a:p>
          <a:p>
            <a:pPr eaLnBrk="1" fontAlgn="auto" hangingPunct="1">
              <a:spcBef>
                <a:spcPts val="0"/>
              </a:spcBef>
              <a:spcAft>
                <a:spcPts val="0"/>
              </a:spcAft>
              <a:defRPr/>
            </a:pPr>
            <a:endParaRPr lang="it-IT" dirty="0" smtClean="0"/>
          </a:p>
          <a:p>
            <a:pPr>
              <a:defRPr/>
            </a:pPr>
            <a:r>
              <a:rPr lang="it-IT" dirty="0" smtClean="0"/>
              <a:t>La </a:t>
            </a:r>
            <a:r>
              <a:rPr lang="it-IT" b="1" dirty="0" smtClean="0">
                <a:hlinkClick r:id="rId3" action="ppaction://hlinkfile" tooltip="Trombocitopenia"/>
              </a:rPr>
              <a:t>Trombocitopenia</a:t>
            </a:r>
            <a:r>
              <a:rPr lang="it-IT" b="1" dirty="0" smtClean="0"/>
              <a:t> Indotta da </a:t>
            </a:r>
            <a:r>
              <a:rPr lang="it-IT" b="1" dirty="0" smtClean="0">
                <a:hlinkClick r:id="rId4" action="ppaction://hlinkfile" tooltip="Eparina"/>
              </a:rPr>
              <a:t>Eparina</a:t>
            </a:r>
            <a:r>
              <a:rPr lang="it-IT" dirty="0" smtClean="0"/>
              <a:t> o (</a:t>
            </a:r>
            <a:r>
              <a:rPr lang="it-IT" b="1" dirty="0" err="1" smtClean="0">
                <a:hlinkClick r:id="rId5" action="ppaction://hlinkfile" tooltip="Piastrinopenia"/>
              </a:rPr>
              <a:t>piastrinopenia</a:t>
            </a:r>
            <a:r>
              <a:rPr lang="it-IT" b="1" dirty="0" smtClean="0"/>
              <a:t> indotta da eparina</a:t>
            </a:r>
            <a:r>
              <a:rPr lang="it-IT" dirty="0" smtClean="0"/>
              <a:t>, </a:t>
            </a:r>
            <a:r>
              <a:rPr lang="it-IT" b="1" dirty="0" smtClean="0"/>
              <a:t>HIT</a:t>
            </a:r>
            <a:r>
              <a:rPr lang="it-IT" dirty="0" smtClean="0"/>
              <a:t>, </a:t>
            </a:r>
            <a:r>
              <a:rPr lang="it-IT" b="1" dirty="0" err="1" smtClean="0"/>
              <a:t>HITs</a:t>
            </a:r>
            <a:r>
              <a:rPr lang="it-IT" dirty="0" smtClean="0"/>
              <a:t>, </a:t>
            </a:r>
            <a:r>
              <a:rPr lang="it-IT" b="1" dirty="0" smtClean="0"/>
              <a:t>sindrome HIT</a:t>
            </a:r>
            <a:r>
              <a:rPr lang="it-IT" dirty="0" smtClean="0"/>
              <a:t>, </a:t>
            </a:r>
            <a:r>
              <a:rPr lang="it-IT" b="1" dirty="0" smtClean="0"/>
              <a:t>PIE</a:t>
            </a:r>
            <a:r>
              <a:rPr lang="it-IT" dirty="0" smtClean="0"/>
              <a:t>, </a:t>
            </a:r>
            <a:r>
              <a:rPr lang="it-IT" b="1" dirty="0" smtClean="0"/>
              <a:t>TIE</a:t>
            </a:r>
            <a:r>
              <a:rPr lang="it-IT" dirty="0" smtClean="0"/>
              <a:t>, </a:t>
            </a:r>
            <a:r>
              <a:rPr lang="it-IT" b="1" dirty="0" smtClean="0"/>
              <a:t>sindrome del trombo bianco</a:t>
            </a:r>
            <a:r>
              <a:rPr lang="it-IT" dirty="0" smtClean="0"/>
              <a:t>) è una complicanza </a:t>
            </a:r>
            <a:r>
              <a:rPr lang="it-IT" dirty="0" err="1" smtClean="0"/>
              <a:t>pro</a:t>
            </a:r>
            <a:r>
              <a:rPr lang="it-IT" dirty="0" err="1" smtClean="0">
                <a:hlinkClick r:id="rId6" action="ppaction://hlinkfile" tooltip="Trombo"/>
              </a:rPr>
              <a:t>trombotica</a:t>
            </a:r>
            <a:r>
              <a:rPr lang="it-IT" dirty="0" smtClean="0"/>
              <a:t>, </a:t>
            </a:r>
            <a:r>
              <a:rPr lang="it-IT" dirty="0" smtClean="0">
                <a:hlinkClick r:id="rId7" action="ppaction://hlinkfile" tooltip="Autoimmune"/>
              </a:rPr>
              <a:t>autoimmune</a:t>
            </a:r>
            <a:r>
              <a:rPr lang="it-IT" dirty="0" smtClean="0"/>
              <a:t> e potenzialmente grave del trattamento con eparina.</a:t>
            </a:r>
          </a:p>
          <a:p>
            <a:pPr>
              <a:defRPr/>
            </a:pPr>
            <a:r>
              <a:rPr lang="it-IT" dirty="0" smtClean="0"/>
              <a:t>Storicamente si possono distinguere due forme: la HIT il tipo 1 consiste in una caduta della conta </a:t>
            </a:r>
            <a:r>
              <a:rPr lang="it-IT" dirty="0" smtClean="0">
                <a:hlinkClick r:id="rId8" action="ppaction://hlinkfile" tooltip="Piastrina"/>
              </a:rPr>
              <a:t>piastrinica</a:t>
            </a:r>
            <a:r>
              <a:rPr lang="it-IT" dirty="0" smtClean="0"/>
              <a:t> non </a:t>
            </a:r>
            <a:r>
              <a:rPr lang="it-IT" dirty="0" err="1" smtClean="0"/>
              <a:t>immuno-mediata</a:t>
            </a:r>
            <a:r>
              <a:rPr lang="it-IT" dirty="0" smtClean="0"/>
              <a:t>, transiente e asintomatica. La HIT di tipo 2, invece, è caratterizzata da un’attivazione immunologica che determina e sostiene la </a:t>
            </a:r>
            <a:r>
              <a:rPr lang="it-IT" dirty="0" err="1" smtClean="0"/>
              <a:t>piastrinopenia</a:t>
            </a:r>
            <a:r>
              <a:rPr lang="it-IT" dirty="0" smtClean="0"/>
              <a:t>, associata alla attivazione piastrinica. Attualmente il termine HIT è riservato preferibilmente alla condizione di tipo 2.</a:t>
            </a:r>
          </a:p>
          <a:p>
            <a:pPr>
              <a:defRPr/>
            </a:pPr>
            <a:r>
              <a:rPr lang="it-IT" b="1" dirty="0" smtClean="0"/>
              <a:t>Epidemiologia </a:t>
            </a:r>
          </a:p>
          <a:p>
            <a:pPr>
              <a:defRPr/>
            </a:pPr>
            <a:r>
              <a:rPr lang="it-IT" dirty="0" smtClean="0"/>
              <a:t>La </a:t>
            </a:r>
            <a:r>
              <a:rPr lang="it-IT" dirty="0" smtClean="0">
                <a:hlinkClick r:id="rId9" action="ppaction://hlinkfile" tooltip="Frequenza"/>
              </a:rPr>
              <a:t>frequenza</a:t>
            </a:r>
            <a:r>
              <a:rPr lang="it-IT" dirty="0" smtClean="0"/>
              <a:t> della HIT è ampiamente variabile a seconda del tipo di </a:t>
            </a:r>
            <a:r>
              <a:rPr lang="it-IT" dirty="0" smtClean="0">
                <a:hlinkClick r:id="rId4" action="ppaction://hlinkfile" tooltip="Eparina"/>
              </a:rPr>
              <a:t>eparina</a:t>
            </a:r>
            <a:r>
              <a:rPr lang="it-IT" dirty="0" smtClean="0"/>
              <a:t> utilizzata e, quindi, della </a:t>
            </a:r>
            <a:r>
              <a:rPr lang="it-IT" dirty="0" err="1" smtClean="0"/>
              <a:t>immunogenicità</a:t>
            </a:r>
            <a:r>
              <a:rPr lang="it-IT" dirty="0" smtClean="0"/>
              <a:t> (eparina non frazionata (ENF) </a:t>
            </a:r>
            <a:r>
              <a:rPr lang="it-IT" dirty="0" smtClean="0">
                <a:hlinkClick r:id="rId10" action="ppaction://hlinkfile" tooltip="Bovina"/>
              </a:rPr>
              <a:t>bovina</a:t>
            </a:r>
            <a:r>
              <a:rPr lang="it-IT" dirty="0" smtClean="0"/>
              <a:t> &gt; ENF porcina &gt; eparina a basso </a:t>
            </a:r>
            <a:r>
              <a:rPr lang="it-IT" dirty="0" smtClean="0">
                <a:hlinkClick r:id="rId11" action="ppaction://hlinkfile" tooltip="Peso molecolare"/>
              </a:rPr>
              <a:t>peso molecolare</a:t>
            </a:r>
            <a:r>
              <a:rPr lang="it-IT" dirty="0" smtClean="0"/>
              <a:t> (EBPM)). In particolare, si osserva nel 3% dei pazienti trattati con ENF e nello 0,5% di quelli trattati con EBPM. La più alta frequenza di HIT (~5%) è stata riportata in uno studio nei pazienti </a:t>
            </a:r>
            <a:r>
              <a:rPr lang="it-IT" dirty="0" smtClean="0">
                <a:hlinkClick r:id="rId12" action="ppaction://hlinkfile" tooltip="Ortopedia"/>
              </a:rPr>
              <a:t>ortopedici</a:t>
            </a:r>
            <a:r>
              <a:rPr lang="it-IT" dirty="0" smtClean="0"/>
              <a:t> che hanno ricevuto ENF fino a 14 giorni.</a:t>
            </a:r>
          </a:p>
          <a:p>
            <a:pPr>
              <a:defRPr/>
            </a:pPr>
            <a:r>
              <a:rPr lang="it-IT" dirty="0" smtClean="0"/>
              <a:t>La frequenza dipende, poi, dalla </a:t>
            </a:r>
            <a:r>
              <a:rPr lang="it-IT" dirty="0" smtClean="0">
                <a:hlinkClick r:id="rId13" action="ppaction://hlinkfile" tooltip="Popolazione"/>
              </a:rPr>
              <a:t>popolazione</a:t>
            </a:r>
            <a:r>
              <a:rPr lang="it-IT" dirty="0" smtClean="0"/>
              <a:t> presa in esame (pazienti chirurgici &gt; pazienti </a:t>
            </a:r>
            <a:r>
              <a:rPr lang="it-IT" dirty="0" err="1" smtClean="0"/>
              <a:t>internistici</a:t>
            </a:r>
            <a:r>
              <a:rPr lang="it-IT" dirty="0" smtClean="0"/>
              <a:t> &gt; pazienti ostetrici). Questo dipende dall'aumentata attivazione delle </a:t>
            </a:r>
            <a:r>
              <a:rPr lang="it-IT" dirty="0" smtClean="0">
                <a:hlinkClick r:id="rId14" action="ppaction://hlinkfile" tooltip="Membrana"/>
              </a:rPr>
              <a:t>membrane</a:t>
            </a:r>
            <a:r>
              <a:rPr lang="it-IT" dirty="0" smtClean="0"/>
              <a:t> endoteliali e della componente piastrinica che si osserva normalmente durante un </a:t>
            </a:r>
            <a:r>
              <a:rPr lang="it-IT" dirty="0" smtClean="0">
                <a:hlinkClick r:id="rId15" action="ppaction://hlinkfile" tooltip="Intervento chirurgico"/>
              </a:rPr>
              <a:t>intervento chirurgico</a:t>
            </a:r>
            <a:r>
              <a:rPr lang="it-IT" dirty="0" smtClean="0"/>
              <a:t>. Il </a:t>
            </a:r>
            <a:r>
              <a:rPr lang="it-IT" dirty="0" smtClean="0">
                <a:hlinkClick r:id="rId16" action="ppaction://hlinkfile" tooltip="Rischio"/>
              </a:rPr>
              <a:t>rischio</a:t>
            </a:r>
            <a:r>
              <a:rPr lang="it-IT" dirty="0" smtClean="0"/>
              <a:t> di HIT aumenta progressivamente con la terapia a partire dal giorno 4 (sebbene il rischio di immunizzazione declini dopo il giorno 10).</a:t>
            </a:r>
          </a:p>
          <a:p>
            <a:pPr>
              <a:defRPr/>
            </a:pPr>
            <a:r>
              <a:rPr lang="it-IT" b="1" dirty="0" smtClean="0"/>
              <a:t>Eziologia</a:t>
            </a:r>
          </a:p>
          <a:p>
            <a:pPr>
              <a:defRPr/>
            </a:pPr>
            <a:r>
              <a:rPr lang="it-IT" dirty="0" smtClean="0"/>
              <a:t>La HIT è un disordine </a:t>
            </a:r>
            <a:r>
              <a:rPr lang="it-IT" dirty="0" err="1" smtClean="0"/>
              <a:t>immuno-mediato</a:t>
            </a:r>
            <a:r>
              <a:rPr lang="it-IT" dirty="0" smtClean="0"/>
              <a:t> e </a:t>
            </a:r>
            <a:r>
              <a:rPr lang="it-IT" dirty="0" smtClean="0">
                <a:hlinkClick r:id="rId7" action="ppaction://hlinkfile" tooltip="Autoimmune"/>
              </a:rPr>
              <a:t>autoimmune</a:t>
            </a:r>
            <a:r>
              <a:rPr lang="it-IT" dirty="0" smtClean="0"/>
              <a:t>: </a:t>
            </a:r>
            <a:r>
              <a:rPr lang="it-IT" dirty="0" err="1" smtClean="0"/>
              <a:t>immunomediato</a:t>
            </a:r>
            <a:r>
              <a:rPr lang="it-IT" dirty="0" smtClean="0"/>
              <a:t> perché le </a:t>
            </a:r>
            <a:r>
              <a:rPr lang="it-IT" dirty="0" err="1" smtClean="0">
                <a:hlinkClick r:id="rId17" action="ppaction://hlinkfile" tooltip="IgG"/>
              </a:rPr>
              <a:t>IgG</a:t>
            </a:r>
            <a:r>
              <a:rPr lang="it-IT" dirty="0" smtClean="0"/>
              <a:t> specifiche sono dirette verso </a:t>
            </a:r>
            <a:r>
              <a:rPr lang="it-IT" dirty="0" err="1" smtClean="0">
                <a:hlinkClick r:id="rId18" action="ppaction://hlinkfile" tooltip="Antigene"/>
              </a:rPr>
              <a:t>epitopi</a:t>
            </a:r>
            <a:r>
              <a:rPr lang="it-IT" dirty="0" smtClean="0"/>
              <a:t> </a:t>
            </a:r>
            <a:r>
              <a:rPr lang="it-IT" dirty="0" err="1" smtClean="0"/>
              <a:t>neoformantisi</a:t>
            </a:r>
            <a:r>
              <a:rPr lang="it-IT" dirty="0" smtClean="0"/>
              <a:t> sul </a:t>
            </a:r>
            <a:r>
              <a:rPr lang="it-IT" dirty="0" smtClean="0">
                <a:hlinkClick r:id="rId19" action="ppaction://hlinkfile" tooltip="Fattore piastrinico 4"/>
              </a:rPr>
              <a:t>fattore piastrinico 4</a:t>
            </a:r>
            <a:r>
              <a:rPr lang="it-IT" dirty="0" smtClean="0"/>
              <a:t> (PF4) a seguito dell’unione fisiologica con l’eparina sulla superficie piastrinica; autoimmune perché tali le </a:t>
            </a:r>
            <a:r>
              <a:rPr lang="it-IT" dirty="0" err="1" smtClean="0"/>
              <a:t>IgG</a:t>
            </a:r>
            <a:r>
              <a:rPr lang="it-IT" dirty="0" smtClean="0"/>
              <a:t> colpiscono non regioni del </a:t>
            </a:r>
            <a:r>
              <a:rPr lang="it-IT" dirty="0" smtClean="0">
                <a:hlinkClick r:id="rId20" action="ppaction://hlinkfile" tooltip="Farmaco"/>
              </a:rPr>
              <a:t>farmaco</a:t>
            </a:r>
            <a:r>
              <a:rPr lang="it-IT" dirty="0" smtClean="0"/>
              <a:t>, ma regioni del PF4, appartenenti al nostro organismo. Tramite lo stimolo all’espressione del </a:t>
            </a:r>
            <a:r>
              <a:rPr lang="it-IT" dirty="0" smtClean="0">
                <a:hlinkClick r:id="rId21" action="ppaction://hlinkfile" tooltip="Fattore tissutale"/>
              </a:rPr>
              <a:t>fattore tissutale</a:t>
            </a:r>
            <a:r>
              <a:rPr lang="it-IT" dirty="0" smtClean="0"/>
              <a:t> ed il legame della porzione </a:t>
            </a:r>
            <a:r>
              <a:rPr lang="it-IT" dirty="0" err="1" smtClean="0"/>
              <a:t>Fc</a:t>
            </a:r>
            <a:r>
              <a:rPr lang="it-IT" dirty="0" smtClean="0"/>
              <a:t> delle </a:t>
            </a:r>
            <a:r>
              <a:rPr lang="it-IT" dirty="0" err="1" smtClean="0"/>
              <a:t>IgG</a:t>
            </a:r>
            <a:r>
              <a:rPr lang="it-IT" dirty="0" smtClean="0"/>
              <a:t> con i recettori </a:t>
            </a:r>
            <a:r>
              <a:rPr lang="it-IT" dirty="0" err="1" smtClean="0">
                <a:hlinkClick r:id="rId22" action="ppaction://hlinkfile" tooltip="FcγRIIa (pagina inesistente)"/>
              </a:rPr>
              <a:t>FcγRIIa</a:t>
            </a:r>
            <a:r>
              <a:rPr lang="it-IT" dirty="0" smtClean="0"/>
              <a:t> presenti sia sulle piastrine che sui monociti, si osserva l’attivazione di </a:t>
            </a:r>
            <a:r>
              <a:rPr lang="it-IT" dirty="0" smtClean="0">
                <a:hlinkClick r:id="rId23" action="ppaction://hlinkfile" tooltip="Piastrine"/>
              </a:rPr>
              <a:t>piastrine</a:t>
            </a:r>
            <a:r>
              <a:rPr lang="it-IT" dirty="0" smtClean="0"/>
              <a:t>, </a:t>
            </a:r>
            <a:r>
              <a:rPr lang="it-IT" dirty="0" smtClean="0">
                <a:hlinkClick r:id="rId24" action="ppaction://hlinkfile" tooltip="Cellule endoteliali"/>
              </a:rPr>
              <a:t>cellule endoteliali</a:t>
            </a:r>
            <a:r>
              <a:rPr lang="it-IT" dirty="0" smtClean="0"/>
              <a:t> e </a:t>
            </a:r>
            <a:r>
              <a:rPr lang="it-IT" dirty="0" smtClean="0">
                <a:hlinkClick r:id="rId25" action="ppaction://hlinkfile" tooltip="Monociti"/>
              </a:rPr>
              <a:t>monociti</a:t>
            </a:r>
            <a:r>
              <a:rPr lang="it-IT" dirty="0" smtClean="0"/>
              <a:t>. Si mostra, rispettivamente, </a:t>
            </a:r>
            <a:r>
              <a:rPr lang="it-IT" dirty="0" err="1" smtClean="0"/>
              <a:t>degranulazione</a:t>
            </a:r>
            <a:r>
              <a:rPr lang="it-IT" dirty="0" smtClean="0"/>
              <a:t> piastrinica con ulteriore richiamo di nuove piastrine, aumento dell'adesività endoteliale e </a:t>
            </a:r>
            <a:r>
              <a:rPr lang="it-IT" dirty="0" smtClean="0">
                <a:hlinkClick r:id="rId26" action="ppaction://hlinkfile" tooltip="Fagocitosi"/>
              </a:rPr>
              <a:t>fagocitosi</a:t>
            </a:r>
            <a:r>
              <a:rPr lang="it-IT" dirty="0" smtClean="0"/>
              <a:t>. È importante sottolineare, tuttavia, che le </a:t>
            </a:r>
            <a:r>
              <a:rPr lang="it-IT" dirty="0" err="1" smtClean="0"/>
              <a:t>IgG</a:t>
            </a:r>
            <a:r>
              <a:rPr lang="it-IT" dirty="0" smtClean="0"/>
              <a:t> anti-PF4 sono piuttosto comuni nei pazienti trattati con eparina (quasi uno su due), benché la maggior parte di esse non induca aggregazione: per questa ragione la </a:t>
            </a:r>
            <a:r>
              <a:rPr lang="it-IT" dirty="0" smtClean="0">
                <a:hlinkClick r:id="rId27" action="ppaction://hlinkfile" tooltip="Diagnosi"/>
              </a:rPr>
              <a:t>diagnosi</a:t>
            </a:r>
            <a:r>
              <a:rPr lang="it-IT" dirty="0" smtClean="0"/>
              <a:t> deve basarsi sull’osservazione clinica, mentre il riscontro di positività </a:t>
            </a:r>
            <a:r>
              <a:rPr lang="it-IT" dirty="0" err="1" smtClean="0"/>
              <a:t>anticorpale</a:t>
            </a:r>
            <a:r>
              <a:rPr lang="it-IT" dirty="0" smtClean="0"/>
              <a:t> rappresenta un utile test di conferma.</a:t>
            </a:r>
          </a:p>
          <a:p>
            <a:pPr>
              <a:defRPr/>
            </a:pPr>
            <a:endParaRPr lang="it-IT" dirty="0" smtClean="0"/>
          </a:p>
          <a:p>
            <a:pPr>
              <a:defRPr/>
            </a:pPr>
            <a:r>
              <a:rPr lang="it-IT" b="1" dirty="0" smtClean="0"/>
              <a:t>Patogenesi </a:t>
            </a:r>
          </a:p>
          <a:p>
            <a:pPr>
              <a:defRPr/>
            </a:pPr>
            <a:r>
              <a:rPr lang="it-IT" dirty="0" smtClean="0"/>
              <a:t>La trombocitopenia si sviluppa per aggregazione piastrinica anticorpo-mediata ed emerge entro 3 giorni dall’inizio della </a:t>
            </a:r>
            <a:r>
              <a:rPr lang="it-IT" dirty="0" smtClean="0">
                <a:hlinkClick r:id="rId28" action="ppaction://hlinkfile" tooltip="Terapia"/>
              </a:rPr>
              <a:t>terapia</a:t>
            </a:r>
            <a:r>
              <a:rPr lang="it-IT" dirty="0" smtClean="0"/>
              <a:t> (se sono presenti in circolo gli anti-PF4 di un altro trattamento </a:t>
            </a:r>
            <a:r>
              <a:rPr lang="it-IT" dirty="0" err="1" smtClean="0"/>
              <a:t>eparinico</a:t>
            </a:r>
            <a:r>
              <a:rPr lang="it-IT" dirty="0" smtClean="0"/>
              <a:t> nei 150 giorni precedenti), da 4 a 10 giorni (il tempo di sviluppare una nuova risposta immunologica) oppure, con meno frequenza, oltre 10 giorni. Sono descritti in letteratura rarissimi casi di HITT spontanea, a patogenesi </a:t>
            </a:r>
            <a:r>
              <a:rPr lang="it-IT" dirty="0" smtClean="0">
                <a:hlinkClick r:id="rId7" action="ppaction://hlinkfile" tooltip="Autoimmune"/>
              </a:rPr>
              <a:t>autoimmune</a:t>
            </a:r>
            <a:r>
              <a:rPr lang="it-IT" dirty="0" smtClean="0"/>
              <a:t>: i pazienti non sono mai stati sottoposti ad </a:t>
            </a:r>
            <a:r>
              <a:rPr lang="it-IT" dirty="0" smtClean="0">
                <a:hlinkClick r:id="rId4" action="ppaction://hlinkfile" tooltip="Eparina"/>
              </a:rPr>
              <a:t>eparina</a:t>
            </a:r>
            <a:r>
              <a:rPr lang="it-IT" dirty="0" smtClean="0"/>
              <a:t>, ma possiedono identiche </a:t>
            </a:r>
            <a:r>
              <a:rPr lang="it-IT" dirty="0" err="1" smtClean="0">
                <a:hlinkClick r:id="rId17" action="ppaction://hlinkfile" tooltip="IgG"/>
              </a:rPr>
              <a:t>IgG</a:t>
            </a:r>
            <a:r>
              <a:rPr lang="it-IT" dirty="0" smtClean="0"/>
              <a:t> anti-PF4 aggreganti.</a:t>
            </a:r>
          </a:p>
          <a:p>
            <a:pPr>
              <a:defRPr/>
            </a:pPr>
            <a:endParaRPr lang="it-IT" dirty="0" smtClean="0"/>
          </a:p>
          <a:p>
            <a:pPr>
              <a:defRPr/>
            </a:pPr>
            <a:r>
              <a:rPr lang="it-IT" b="1" dirty="0" smtClean="0"/>
              <a:t>Complicanze </a:t>
            </a:r>
          </a:p>
          <a:p>
            <a:pPr>
              <a:defRPr/>
            </a:pPr>
            <a:r>
              <a:rPr lang="it-IT" dirty="0" smtClean="0"/>
              <a:t>La </a:t>
            </a:r>
            <a:r>
              <a:rPr lang="it-IT" dirty="0" smtClean="0">
                <a:hlinkClick r:id="rId29" action="ppaction://hlinkfile" tooltip="Trombosi"/>
              </a:rPr>
              <a:t>trombosi</a:t>
            </a:r>
            <a:r>
              <a:rPr lang="it-IT" dirty="0" smtClean="0"/>
              <a:t> (</a:t>
            </a:r>
            <a:r>
              <a:rPr lang="it-IT" dirty="0" err="1" smtClean="0"/>
              <a:t>HIT+T</a:t>
            </a:r>
            <a:r>
              <a:rPr lang="it-IT" dirty="0" smtClean="0"/>
              <a:t>) può risultare potenzialmente massiva, incontrollata ed ubiquitaria e si osserva nel 35-75% dei pazienti con HIT. L’</a:t>
            </a:r>
            <a:r>
              <a:rPr lang="it-IT" dirty="0" smtClean="0">
                <a:hlinkClick r:id="rId30" action="ppaction://hlinkfile" tooltip="Emorragia"/>
              </a:rPr>
              <a:t>emorragia</a:t>
            </a:r>
            <a:r>
              <a:rPr lang="it-IT" dirty="0" smtClean="0"/>
              <a:t> è molto rara e caratteristicamente coinvolge le </a:t>
            </a:r>
            <a:r>
              <a:rPr lang="it-IT" dirty="0" smtClean="0">
                <a:hlinkClick r:id="rId31" action="ppaction://hlinkfile" tooltip="Arterie"/>
              </a:rPr>
              <a:t>arterie</a:t>
            </a:r>
            <a:r>
              <a:rPr lang="it-IT" dirty="0" smtClean="0"/>
              <a:t> surrenali. Le più frequenti complicanze legate alla trombosi sono:</a:t>
            </a:r>
          </a:p>
          <a:p>
            <a:pPr>
              <a:defRPr/>
            </a:pPr>
            <a:r>
              <a:rPr lang="it-IT" dirty="0" smtClean="0">
                <a:hlinkClick r:id="rId32" action="ppaction://hlinkfile" tooltip="Trombosi venosa profonda"/>
              </a:rPr>
              <a:t>trombosi venosa profonda</a:t>
            </a:r>
            <a:r>
              <a:rPr lang="it-IT" dirty="0" smtClean="0"/>
              <a:t> (TVP) ed </a:t>
            </a:r>
            <a:r>
              <a:rPr lang="it-IT" dirty="0" smtClean="0">
                <a:hlinkClick r:id="rId33" action="ppaction://hlinkfile" tooltip="Embolia polmonare"/>
              </a:rPr>
              <a:t>embolia polmonare</a:t>
            </a:r>
            <a:r>
              <a:rPr lang="it-IT" dirty="0" smtClean="0"/>
              <a:t>, </a:t>
            </a:r>
            <a:r>
              <a:rPr lang="it-IT" dirty="0" smtClean="0">
                <a:hlinkClick r:id="rId34" action="ppaction://hlinkfile" tooltip="Ictus"/>
              </a:rPr>
              <a:t>ictus</a:t>
            </a:r>
            <a:r>
              <a:rPr lang="it-IT" dirty="0" smtClean="0"/>
              <a:t>, </a:t>
            </a:r>
            <a:r>
              <a:rPr lang="it-IT" dirty="0" smtClean="0">
                <a:hlinkClick r:id="rId35" action="ppaction://hlinkfile" tooltip="Ischemia"/>
              </a:rPr>
              <a:t>ischemia</a:t>
            </a:r>
            <a:r>
              <a:rPr lang="it-IT" dirty="0" smtClean="0"/>
              <a:t> critica degli arti con </a:t>
            </a:r>
            <a:r>
              <a:rPr lang="it-IT" dirty="0" smtClean="0">
                <a:hlinkClick r:id="rId36" action="ppaction://hlinkfile" tooltip="Gangrena"/>
              </a:rPr>
              <a:t>gangrena</a:t>
            </a:r>
            <a:r>
              <a:rPr lang="it-IT" dirty="0" smtClean="0"/>
              <a:t> (cui spesso segue amputazione dell'arto), in</a:t>
            </a:r>
            <a:r>
              <a:rPr lang="it-IT" dirty="0" smtClean="0">
                <a:hlinkClick r:id="rId37" action="ppaction://hlinkfile" tooltip="Infarto miocardico acuto"/>
              </a:rPr>
              <a:t>farto miocardico acuto</a:t>
            </a:r>
            <a:r>
              <a:rPr lang="it-IT" dirty="0" smtClean="0"/>
              <a:t>, infarto renale con </a:t>
            </a:r>
            <a:r>
              <a:rPr lang="it-IT" dirty="0" smtClean="0">
                <a:hlinkClick r:id="rId38" action="ppaction://hlinkfile" tooltip="Insufficienza renale acuta"/>
              </a:rPr>
              <a:t>insufficienza renale acuta</a:t>
            </a:r>
            <a:r>
              <a:rPr lang="it-IT" dirty="0" smtClean="0"/>
              <a:t>, trombosi dei </a:t>
            </a:r>
            <a:r>
              <a:rPr lang="it-IT" dirty="0" smtClean="0">
                <a:hlinkClick r:id="rId39" action="ppaction://hlinkfile" tooltip="Seni venosi cerebrali (pagina inesistente)"/>
              </a:rPr>
              <a:t>seni venosi cerebrali</a:t>
            </a:r>
            <a:r>
              <a:rPr lang="it-IT" dirty="0" smtClean="0"/>
              <a:t>, trombosi delle </a:t>
            </a:r>
            <a:r>
              <a:rPr lang="it-IT" dirty="0" smtClean="0">
                <a:hlinkClick r:id="rId40" action="ppaction://hlinkfile" tooltip="Arterie retiniche (pagina inesistente)"/>
              </a:rPr>
              <a:t>arterie retiniche</a:t>
            </a:r>
            <a:r>
              <a:rPr lang="it-IT" dirty="0" smtClean="0"/>
              <a:t> (cui segue </a:t>
            </a:r>
            <a:r>
              <a:rPr lang="it-IT" dirty="0" err="1" smtClean="0">
                <a:hlinkClick r:id="rId41" action="ppaction://hlinkfile" tooltip="Anopia (pagina inesistente)"/>
              </a:rPr>
              <a:t>anopsia</a:t>
            </a:r>
            <a:r>
              <a:rPr lang="it-IT" dirty="0" smtClean="0"/>
              <a:t> o </a:t>
            </a:r>
            <a:r>
              <a:rPr lang="it-IT" dirty="0" smtClean="0">
                <a:hlinkClick r:id="rId42" action="ppaction://hlinkfile" tooltip="Emianopia (pagina inesistente)"/>
              </a:rPr>
              <a:t>emianopsia</a:t>
            </a:r>
            <a:r>
              <a:rPr lang="it-IT" dirty="0" smtClean="0"/>
              <a:t>).</a:t>
            </a:r>
          </a:p>
          <a:p>
            <a:pPr>
              <a:defRPr/>
            </a:pPr>
            <a:endParaRPr lang="it-IT" dirty="0" smtClean="0"/>
          </a:p>
          <a:p>
            <a:pPr>
              <a:defRPr/>
            </a:pPr>
            <a:r>
              <a:rPr lang="it-IT" b="1" dirty="0" smtClean="0"/>
              <a:t>Anatomia patologica </a:t>
            </a:r>
          </a:p>
          <a:p>
            <a:pPr>
              <a:defRPr/>
            </a:pPr>
            <a:r>
              <a:rPr lang="it-IT" dirty="0" smtClean="0"/>
              <a:t>Caratteristico il riscontro di trombi bianchi, perlopiù di origine venosa. Marcata l'attivazione endoteliale.</a:t>
            </a:r>
          </a:p>
          <a:p>
            <a:pPr>
              <a:defRPr/>
            </a:pPr>
            <a:endParaRPr lang="it-IT" dirty="0" smtClean="0"/>
          </a:p>
          <a:p>
            <a:pPr>
              <a:defRPr/>
            </a:pPr>
            <a:r>
              <a:rPr lang="it-IT" b="1" dirty="0" smtClean="0"/>
              <a:t>Clinica </a:t>
            </a:r>
          </a:p>
          <a:p>
            <a:pPr>
              <a:defRPr/>
            </a:pPr>
            <a:r>
              <a:rPr lang="it-IT" dirty="0" smtClean="0"/>
              <a:t>Le manifestazioni cliniche sono del tutto sovrapponibili a quelle della trombosi (localizzata o </a:t>
            </a:r>
            <a:r>
              <a:rPr lang="it-IT" dirty="0" err="1" smtClean="0"/>
              <a:t>polidistrettuale</a:t>
            </a:r>
            <a:r>
              <a:rPr lang="it-IT" dirty="0" smtClean="0"/>
              <a:t>).</a:t>
            </a:r>
          </a:p>
          <a:p>
            <a:pPr>
              <a:defRPr/>
            </a:pPr>
            <a:endParaRPr lang="it-IT" dirty="0" smtClean="0"/>
          </a:p>
          <a:p>
            <a:pPr>
              <a:defRPr/>
            </a:pPr>
            <a:r>
              <a:rPr lang="it-IT" b="1" dirty="0" smtClean="0"/>
              <a:t>Segni e sintomi </a:t>
            </a:r>
          </a:p>
          <a:p>
            <a:pPr>
              <a:defRPr/>
            </a:pPr>
            <a:r>
              <a:rPr lang="it-IT" dirty="0" err="1" smtClean="0">
                <a:hlinkClick r:id="rId5" action="ppaction://hlinkfile" tooltip="Piastrinopenia"/>
              </a:rPr>
              <a:t>Piastrinopenia</a:t>
            </a:r>
            <a:r>
              <a:rPr lang="it-IT" dirty="0" smtClean="0"/>
              <a:t> generalmente senza </a:t>
            </a:r>
            <a:r>
              <a:rPr lang="it-IT" dirty="0" smtClean="0">
                <a:hlinkClick r:id="rId43" action="ppaction://hlinkfile" tooltip="Porpora"/>
              </a:rPr>
              <a:t>porpora</a:t>
            </a:r>
            <a:r>
              <a:rPr lang="it-IT" dirty="0" smtClean="0"/>
              <a:t>, </a:t>
            </a:r>
            <a:r>
              <a:rPr lang="it-IT" dirty="0" smtClean="0">
                <a:hlinkClick r:id="rId44" action="ppaction://hlinkfile" tooltip="Petecchie"/>
              </a:rPr>
              <a:t>petecchie</a:t>
            </a:r>
            <a:r>
              <a:rPr lang="it-IT" dirty="0" smtClean="0"/>
              <a:t> o altre manifestazioni emorragiche</a:t>
            </a:r>
          </a:p>
          <a:p>
            <a:pPr>
              <a:defRPr/>
            </a:pPr>
            <a:r>
              <a:rPr lang="it-IT" dirty="0" smtClean="0">
                <a:hlinkClick r:id="rId29" action="ppaction://hlinkfile" tooltip="Trombosi"/>
              </a:rPr>
              <a:t>Trombosi</a:t>
            </a:r>
            <a:r>
              <a:rPr lang="it-IT" dirty="0" smtClean="0"/>
              <a:t> riscontrabili potenzialmente in ogni distretto corporeo (in particolari segni e sintomi di </a:t>
            </a:r>
            <a:r>
              <a:rPr lang="it-IT" dirty="0" smtClean="0">
                <a:hlinkClick r:id="rId32" action="ppaction://hlinkfile" tooltip="Trombosi venosa profonda"/>
              </a:rPr>
              <a:t>trombosi venosa profonda</a:t>
            </a:r>
            <a:r>
              <a:rPr lang="it-IT" dirty="0" smtClean="0"/>
              <a:t>, infarto miocardico acuto, </a:t>
            </a:r>
            <a:r>
              <a:rPr lang="it-IT" dirty="0" smtClean="0">
                <a:hlinkClick r:id="rId34" action="ppaction://hlinkfile" tooltip="Ictus"/>
              </a:rPr>
              <a:t>ictus</a:t>
            </a:r>
            <a:r>
              <a:rPr lang="it-IT" dirty="0" smtClean="0"/>
              <a:t>, ischemia critica degli arti con </a:t>
            </a:r>
            <a:r>
              <a:rPr lang="it-IT" dirty="0" smtClean="0">
                <a:hlinkClick r:id="rId36" action="ppaction://hlinkfile" tooltip="Gangrena"/>
              </a:rPr>
              <a:t>gangrena</a:t>
            </a:r>
            <a:r>
              <a:rPr lang="it-IT" dirty="0" smtClean="0"/>
              <a:t>, </a:t>
            </a:r>
            <a:r>
              <a:rPr lang="it-IT" dirty="0" err="1" smtClean="0">
                <a:hlinkClick r:id="rId45" action="ppaction://hlinkfile" tooltip="Anopsia"/>
              </a:rPr>
              <a:t>anopsia</a:t>
            </a:r>
            <a:r>
              <a:rPr lang="it-IT" dirty="0" smtClean="0"/>
              <a:t>/</a:t>
            </a:r>
            <a:r>
              <a:rPr lang="it-IT" dirty="0" smtClean="0">
                <a:hlinkClick r:id="rId46" action="ppaction://hlinkfile" tooltip="Emianopsia"/>
              </a:rPr>
              <a:t>emianopsia</a:t>
            </a:r>
            <a:r>
              <a:rPr lang="it-IT" dirty="0" smtClean="0"/>
              <a:t>)</a:t>
            </a:r>
          </a:p>
          <a:p>
            <a:pPr>
              <a:defRPr/>
            </a:pPr>
            <a:r>
              <a:rPr lang="it-IT" dirty="0" smtClean="0"/>
              <a:t>Area necrotica in corrispondenza del sottocute sede della puntura </a:t>
            </a:r>
            <a:r>
              <a:rPr lang="it-IT" dirty="0" err="1" smtClean="0"/>
              <a:t>eparinica</a:t>
            </a:r>
            <a:endParaRPr lang="it-IT" dirty="0" smtClean="0"/>
          </a:p>
          <a:p>
            <a:pPr>
              <a:defRPr/>
            </a:pPr>
            <a:endParaRPr lang="it-IT" dirty="0" smtClean="0"/>
          </a:p>
          <a:p>
            <a:pPr>
              <a:defRPr/>
            </a:pPr>
            <a:r>
              <a:rPr lang="it-IT" b="1" dirty="0" smtClean="0"/>
              <a:t>Esami di laboratorio e strumentali </a:t>
            </a:r>
          </a:p>
          <a:p>
            <a:pPr>
              <a:defRPr/>
            </a:pPr>
            <a:r>
              <a:rPr lang="it-IT" dirty="0" smtClean="0"/>
              <a:t>La HIT dovrebbe essere considerata una "</a:t>
            </a:r>
            <a:r>
              <a:rPr lang="it-IT" dirty="0" smtClean="0">
                <a:hlinkClick r:id="rId47" action="ppaction://hlinkfile" tooltip="Sindrome"/>
              </a:rPr>
              <a:t>sindrome</a:t>
            </a:r>
            <a:r>
              <a:rPr lang="it-IT" dirty="0" smtClean="0"/>
              <a:t> </a:t>
            </a:r>
            <a:r>
              <a:rPr lang="it-IT" dirty="0" err="1" smtClean="0"/>
              <a:t>clinicopatologica</a:t>
            </a:r>
            <a:r>
              <a:rPr lang="it-IT" dirty="0" smtClean="0"/>
              <a:t>", che unisce caratteristiche cliniche e laboratoristiche: la diagnosi dovrebbe essere posta con certezza nei casi in cui il paziente sviluppa un episodio di </a:t>
            </a:r>
            <a:r>
              <a:rPr lang="it-IT" dirty="0" err="1" smtClean="0">
                <a:hlinkClick r:id="rId5" action="ppaction://hlinkfile" tooltip="Piastrinopenia"/>
              </a:rPr>
              <a:t>piastrinopenia</a:t>
            </a:r>
            <a:r>
              <a:rPr lang="it-IT" dirty="0" smtClean="0"/>
              <a:t> che non può essere spiegato altrimenti (l’aspetto clinico), associato al riscontro di </a:t>
            </a:r>
            <a:r>
              <a:rPr lang="it-IT" dirty="0" smtClean="0">
                <a:hlinkClick r:id="rId48" action="ppaction://hlinkfile" tooltip="Anticorpi"/>
              </a:rPr>
              <a:t>anticorpi</a:t>
            </a:r>
            <a:r>
              <a:rPr lang="it-IT" dirty="0" smtClean="0"/>
              <a:t> attivanti anti-PF4/eparina, che danno generalmente una positività decisamente marcata (l’aspetto patologico). Alcune convinzioni fasulle, associate invariabilmente ad errori frequenti, si mantengono attorno alla trombocitopenia da eparina. Una di queste riguarda la possibilità che la sindrome possa essere diagnosticata soltanto sulla base di criteri clinici. Questo modo di procedere è sbagliato. La HIT non può essere diagnosticata solamente basandosi sulla presentazione clinica del paziente. TE </a:t>
            </a:r>
            <a:r>
              <a:rPr lang="it-IT" dirty="0" err="1" smtClean="0"/>
              <a:t>Warkentin</a:t>
            </a:r>
            <a:r>
              <a:rPr lang="it-IT" dirty="0" smtClean="0"/>
              <a:t> riporta un esempio emblematico: due pazienti in trattamento </a:t>
            </a:r>
            <a:r>
              <a:rPr lang="it-IT" dirty="0" err="1" smtClean="0"/>
              <a:t>eparinico</a:t>
            </a:r>
            <a:r>
              <a:rPr lang="it-IT" dirty="0" smtClean="0"/>
              <a:t> profilattico dopo un’operazione chirurgica sviluppano una </a:t>
            </a:r>
            <a:r>
              <a:rPr lang="it-IT" dirty="0" err="1" smtClean="0"/>
              <a:t>piastrinopenia</a:t>
            </a:r>
            <a:r>
              <a:rPr lang="it-IT" dirty="0" smtClean="0"/>
              <a:t> associata ad embolia polmonare. Soltanto uno, tuttavia, risulta positivo agli anticorpi dell’HIT con necessità di una terapia sostitutiva. Il paziente negativo, invece, mostra un aumento della conta piastrinica e un miglioramento delle condizioni cliniche nel momento in cui la dose di eparina viene aumentata per sciogliere la resistenza all’eparina. Si può parlare in casi simili di </a:t>
            </a:r>
            <a:r>
              <a:rPr lang="it-IT" dirty="0" err="1" smtClean="0"/>
              <a:t>pseudo-HIT</a:t>
            </a:r>
            <a:r>
              <a:rPr lang="it-IT" dirty="0" smtClean="0"/>
              <a:t>: una condizione nella quale la situazione clinica mima fortemente la sindrome, ma in cui gli anticorpi dell’HIT non sono misurabili. Un altro falso mito vorrebbe che la positività al test per gli anticorpi dell’HIT portasse automaticamente alla diagnosi di trombocitopenia da eparina. Questo non è vero: gli anticorpi anti-PF4/eparina sono un reperto piuttosto comuni (40%) in seguito alla somministrazione recente di eparina. Oltretutto, se un paziente sviluppa </a:t>
            </a:r>
            <a:r>
              <a:rPr lang="it-IT" dirty="0" smtClean="0">
                <a:hlinkClick r:id="rId49" action="ppaction://hlinkfile" tooltip="Batteriemia"/>
              </a:rPr>
              <a:t>batteriemia</a:t>
            </a:r>
            <a:r>
              <a:rPr lang="it-IT" dirty="0" smtClean="0"/>
              <a:t> e </a:t>
            </a:r>
            <a:r>
              <a:rPr lang="it-IT" dirty="0" smtClean="0">
                <a:hlinkClick r:id="rId50" action="ppaction://hlinkfile" tooltip="Sepsi"/>
              </a:rPr>
              <a:t>sepsi</a:t>
            </a:r>
            <a:r>
              <a:rPr lang="it-IT" dirty="0" smtClean="0"/>
              <a:t>, questo paziente potrà mostrare una positività </a:t>
            </a:r>
            <a:r>
              <a:rPr lang="it-IT" dirty="0" err="1" smtClean="0"/>
              <a:t>anticorpale</a:t>
            </a:r>
            <a:r>
              <a:rPr lang="it-IT" dirty="0" smtClean="0"/>
              <a:t> associata alla </a:t>
            </a:r>
            <a:r>
              <a:rPr lang="it-IT" dirty="0" err="1" smtClean="0"/>
              <a:t>piastrinopenia</a:t>
            </a:r>
            <a:r>
              <a:rPr lang="it-IT" dirty="0" smtClean="0"/>
              <a:t> da sepsi.</a:t>
            </a:r>
          </a:p>
          <a:p>
            <a:pPr>
              <a:defRPr/>
            </a:pPr>
            <a:endParaRPr lang="it-IT" dirty="0" smtClean="0"/>
          </a:p>
          <a:p>
            <a:pPr>
              <a:defRPr/>
            </a:pPr>
            <a:r>
              <a:rPr lang="it-IT" b="1" dirty="0" smtClean="0"/>
              <a:t>Diagnosi differenziale </a:t>
            </a:r>
          </a:p>
          <a:p>
            <a:pPr>
              <a:defRPr/>
            </a:pPr>
            <a:r>
              <a:rPr lang="it-IT" dirty="0" smtClean="0"/>
              <a:t>Tutte le condizioni di </a:t>
            </a:r>
            <a:r>
              <a:rPr lang="it-IT" dirty="0" err="1" smtClean="0"/>
              <a:t>piastrinopenia</a:t>
            </a:r>
            <a:r>
              <a:rPr lang="it-IT" dirty="0" smtClean="0"/>
              <a:t>, in particolare la </a:t>
            </a:r>
            <a:r>
              <a:rPr lang="it-IT" dirty="0" err="1" smtClean="0"/>
              <a:t>piastrinopenia</a:t>
            </a:r>
            <a:r>
              <a:rPr lang="it-IT" dirty="0" smtClean="0"/>
              <a:t> fisiologica nel post-operatorio </a:t>
            </a:r>
            <a:r>
              <a:rPr lang="it-IT" dirty="0" err="1" smtClean="0"/>
              <a:t>cardiochirurgico</a:t>
            </a:r>
            <a:r>
              <a:rPr lang="it-IT" dirty="0" smtClean="0"/>
              <a:t>. Tutte le principali condizioni </a:t>
            </a:r>
            <a:r>
              <a:rPr lang="it-IT" dirty="0" err="1" smtClean="0"/>
              <a:t>protrombotiche</a:t>
            </a:r>
            <a:r>
              <a:rPr lang="it-IT" dirty="0" smtClean="0"/>
              <a:t>, che spesso, drammaticamente, coesistono o sono addirittura motivo della terapia </a:t>
            </a:r>
            <a:r>
              <a:rPr lang="it-IT" dirty="0" err="1" smtClean="0"/>
              <a:t>eparinica</a:t>
            </a:r>
            <a:r>
              <a:rPr lang="it-IT" dirty="0" smtClean="0"/>
              <a:t> iniziale.</a:t>
            </a:r>
          </a:p>
          <a:p>
            <a:pPr>
              <a:defRPr/>
            </a:pPr>
            <a:r>
              <a:rPr lang="it-IT" b="1" dirty="0" smtClean="0"/>
              <a:t>Diagnosi precoce </a:t>
            </a:r>
          </a:p>
          <a:p>
            <a:pPr>
              <a:defRPr/>
            </a:pPr>
            <a:r>
              <a:rPr lang="it-IT" dirty="0" smtClean="0"/>
              <a:t>Il monitoraggio sistematico nei primi 10 giorni di trattamento </a:t>
            </a:r>
            <a:r>
              <a:rPr lang="it-IT" dirty="0" err="1" smtClean="0"/>
              <a:t>eparinico</a:t>
            </a:r>
            <a:r>
              <a:rPr lang="it-IT" dirty="0" smtClean="0"/>
              <a:t> garantisce una diagnosi precoce, un trattamento alternativo all'eparina e, quindi, una limitazione delle complicanze.</a:t>
            </a:r>
          </a:p>
          <a:p>
            <a:pPr>
              <a:defRPr/>
            </a:pPr>
            <a:r>
              <a:rPr lang="it-IT" b="1" dirty="0" smtClean="0"/>
              <a:t>Risvolti psicologici </a:t>
            </a:r>
          </a:p>
          <a:p>
            <a:pPr>
              <a:defRPr/>
            </a:pPr>
            <a:r>
              <a:rPr lang="it-IT" dirty="0" smtClean="0"/>
              <a:t>La malattia costituisce un esempio singolare e paradossale di patologia poiché i segni ed i sintomi sono all'opposto di quelli attesi intuitivamente sulla base dei presupposti </a:t>
            </a:r>
            <a:r>
              <a:rPr lang="it-IT" dirty="0" err="1" smtClean="0"/>
              <a:t>eziopatologici</a:t>
            </a:r>
            <a:r>
              <a:rPr lang="it-IT" dirty="0" smtClean="0"/>
              <a:t>: l'associazione di trombosi al trattamento </a:t>
            </a:r>
            <a:r>
              <a:rPr lang="it-IT" dirty="0" err="1" smtClean="0"/>
              <a:t>eparinico</a:t>
            </a:r>
            <a:r>
              <a:rPr lang="it-IT" dirty="0" smtClean="0"/>
              <a:t> e alla </a:t>
            </a:r>
            <a:r>
              <a:rPr lang="it-IT" dirty="0" err="1" smtClean="0"/>
              <a:t>piastrinopenia</a:t>
            </a:r>
            <a:r>
              <a:rPr lang="it-IT" dirty="0" smtClean="0"/>
              <a:t> la rende una malattia </a:t>
            </a:r>
            <a:r>
              <a:rPr lang="it-IT" dirty="0" err="1" smtClean="0"/>
              <a:t>sottodiagnosticata</a:t>
            </a:r>
            <a:r>
              <a:rPr lang="it-IT" dirty="0" smtClean="0"/>
              <a:t> e poco conosciuta da medici non specialisti o non abituati a trattare con farmaci anticoagulanti.</a:t>
            </a:r>
          </a:p>
          <a:p>
            <a:pPr>
              <a:defRPr/>
            </a:pPr>
            <a:r>
              <a:rPr lang="it-IT" b="1" dirty="0" smtClean="0"/>
              <a:t>Trattamento </a:t>
            </a:r>
          </a:p>
          <a:p>
            <a:pPr>
              <a:defRPr/>
            </a:pPr>
            <a:r>
              <a:rPr lang="it-IT" b="1" dirty="0" smtClean="0"/>
              <a:t>Farmacologico </a:t>
            </a:r>
          </a:p>
          <a:p>
            <a:pPr>
              <a:defRPr/>
            </a:pPr>
            <a:r>
              <a:rPr lang="it-IT" dirty="0" smtClean="0"/>
              <a:t>Diagnosticata la HIT è d'obbligo sospendere immediatamente la terapia </a:t>
            </a:r>
            <a:r>
              <a:rPr lang="it-IT" dirty="0" err="1" smtClean="0"/>
              <a:t>eparinica</a:t>
            </a:r>
            <a:r>
              <a:rPr lang="it-IT" dirty="0" smtClean="0"/>
              <a:t> e l'eventuale terapia anticoagulante orale. Per la prosecuzione del trattamento o della profilassi, è opportuno somministrare un anticoagulante alternativo all'eparina. Molte molecole sono state studiate come anticoagulanti alternativi nei pazienti con HIT(T), tra cui il </a:t>
            </a:r>
            <a:r>
              <a:rPr lang="it-IT" dirty="0" err="1" smtClean="0">
                <a:hlinkClick r:id="rId51" action="ppaction://hlinkfile" tooltip="Fondaparinux"/>
              </a:rPr>
              <a:t>fondaparinux</a:t>
            </a:r>
            <a:r>
              <a:rPr lang="it-IT" dirty="0" smtClean="0"/>
              <a:t>, il </a:t>
            </a:r>
            <a:r>
              <a:rPr lang="it-IT" dirty="0" err="1" smtClean="0">
                <a:hlinkClick r:id="rId52" action="ppaction://hlinkfile" tooltip="Danaparoid (pagina inesistente)"/>
              </a:rPr>
              <a:t>danaparoid</a:t>
            </a:r>
            <a:r>
              <a:rPr lang="it-IT" dirty="0" smtClean="0"/>
              <a:t>, l'</a:t>
            </a:r>
            <a:r>
              <a:rPr lang="it-IT" dirty="0" err="1" smtClean="0">
                <a:hlinkClick r:id="rId53" action="ppaction://hlinkfile" tooltip="Argatroban (pagina inesistente)"/>
              </a:rPr>
              <a:t>argatroban</a:t>
            </a:r>
            <a:r>
              <a:rPr lang="it-IT" dirty="0" smtClean="0"/>
              <a:t>, la </a:t>
            </a:r>
            <a:r>
              <a:rPr lang="it-IT" dirty="0" err="1" smtClean="0">
                <a:hlinkClick r:id="rId54" action="ppaction://hlinkfile" tooltip="Bivalirudina (pagina inesistente)"/>
              </a:rPr>
              <a:t>bivalirudina</a:t>
            </a:r>
            <a:r>
              <a:rPr lang="it-IT" dirty="0" smtClean="0"/>
              <a:t> e la </a:t>
            </a:r>
            <a:r>
              <a:rPr lang="it-IT" dirty="0" err="1" smtClean="0">
                <a:hlinkClick r:id="rId55" action="ppaction://hlinkfile" tooltip="Lepirudina (pagina inesistente)"/>
              </a:rPr>
              <a:t>lepirudina</a:t>
            </a:r>
            <a:r>
              <a:rPr lang="it-IT" dirty="0" smtClean="0"/>
              <a:t>.</a:t>
            </a:r>
          </a:p>
          <a:p>
            <a:pPr>
              <a:defRPr/>
            </a:pPr>
            <a:r>
              <a:rPr lang="it-IT" dirty="0" smtClean="0"/>
              <a:t>La </a:t>
            </a:r>
            <a:r>
              <a:rPr lang="it-IT" b="1" dirty="0" err="1" smtClean="0"/>
              <a:t>lepirudina</a:t>
            </a:r>
            <a:r>
              <a:rPr lang="it-IT" dirty="0" smtClean="0"/>
              <a:t>, unico farmaco disponibile in Italia per il trattamento della HIT(T), richiede dosaggi adattati nei pazienti con insufficienza renale e può indurre la formazione di anticorpi cross-reattivi.</a:t>
            </a:r>
          </a:p>
          <a:p>
            <a:pPr>
              <a:defRPr/>
            </a:pPr>
            <a:r>
              <a:rPr lang="it-IT" dirty="0" smtClean="0"/>
              <a:t>L'</a:t>
            </a:r>
            <a:r>
              <a:rPr lang="it-IT" b="1" dirty="0" err="1" smtClean="0"/>
              <a:t>argatroban</a:t>
            </a:r>
            <a:r>
              <a:rPr lang="it-IT" dirty="0" smtClean="0"/>
              <a:t>, farmaco di scelta negli USA, aumenta il valore dell'</a:t>
            </a:r>
            <a:r>
              <a:rPr lang="it-IT" dirty="0" smtClean="0">
                <a:hlinkClick r:id="rId56" action="ppaction://hlinkfile" tooltip="Tempo di protrombina"/>
              </a:rPr>
              <a:t>INR</a:t>
            </a:r>
            <a:r>
              <a:rPr lang="it-IT" dirty="0" smtClean="0"/>
              <a:t> se somministrato con la </a:t>
            </a:r>
            <a:r>
              <a:rPr lang="it-IT" dirty="0" err="1" smtClean="0">
                <a:hlinkClick r:id="rId57" action="ppaction://hlinkfile" tooltip="Warfarina"/>
              </a:rPr>
              <a:t>warfarina</a:t>
            </a:r>
            <a:r>
              <a:rPr lang="it-IT" dirty="0" smtClean="0"/>
              <a:t>, rendendo problematica la scelta della dose nella transizione all'</a:t>
            </a:r>
            <a:r>
              <a:rPr lang="it-IT" dirty="0" smtClean="0">
                <a:hlinkClick r:id="rId58" action="ppaction://hlinkfile" tooltip="Anticoagulante orale (pagina inesistente)"/>
              </a:rPr>
              <a:t>anticoagulante orale</a:t>
            </a:r>
            <a:r>
              <a:rPr lang="it-IT" dirty="0" smtClean="0"/>
              <a:t>; inoltre, è relativamente controindicato nei pazienti con disfunzione epatica severa.</a:t>
            </a:r>
          </a:p>
          <a:p>
            <a:pPr>
              <a:defRPr/>
            </a:pPr>
            <a:r>
              <a:rPr lang="it-IT" dirty="0" smtClean="0"/>
              <a:t>La </a:t>
            </a:r>
            <a:r>
              <a:rPr lang="it-IT" b="1" dirty="0" err="1" smtClean="0"/>
              <a:t>bivalirudina</a:t>
            </a:r>
            <a:r>
              <a:rPr lang="it-IT" dirty="0" smtClean="0"/>
              <a:t>, utilizzata fino ad ora solo in piccoli studi, sembra indurre sanguinamento nel 2,4% dei pazienti contro l'1,3% della EBPM e l'1,4 del </a:t>
            </a:r>
            <a:r>
              <a:rPr lang="it-IT" dirty="0" err="1" smtClean="0"/>
              <a:t>fondaparinux</a:t>
            </a:r>
            <a:r>
              <a:rPr lang="it-IT" dirty="0" smtClean="0"/>
              <a:t>.</a:t>
            </a:r>
          </a:p>
          <a:p>
            <a:pPr>
              <a:defRPr/>
            </a:pPr>
            <a:r>
              <a:rPr lang="it-IT" dirty="0" smtClean="0"/>
              <a:t>Il </a:t>
            </a:r>
            <a:r>
              <a:rPr lang="it-IT" dirty="0" err="1" smtClean="0"/>
              <a:t>pentasaccaride</a:t>
            </a:r>
            <a:r>
              <a:rPr lang="it-IT" dirty="0" smtClean="0"/>
              <a:t> di sintesi </a:t>
            </a:r>
            <a:r>
              <a:rPr lang="it-IT" b="1" dirty="0" err="1" smtClean="0"/>
              <a:t>fondaparinux</a:t>
            </a:r>
            <a:r>
              <a:rPr lang="it-IT" dirty="0" smtClean="0"/>
              <a:t> è il primo inibitore selettivo del </a:t>
            </a:r>
            <a:r>
              <a:rPr lang="it-IT" dirty="0" err="1" smtClean="0"/>
              <a:t>Xa</a:t>
            </a:r>
            <a:r>
              <a:rPr lang="it-IT" dirty="0" smtClean="0"/>
              <a:t> ad aver ricevuto l'approvazione della FDA per la prevenzione e il trattamento della TVP e appare il competitore più promettente delle EBPM. Uno studio su 2726 pazienti ha dimostrato che il </a:t>
            </a:r>
            <a:r>
              <a:rPr lang="it-IT" dirty="0" err="1" smtClean="0"/>
              <a:t>fondaparinux</a:t>
            </a:r>
            <a:r>
              <a:rPr lang="it-IT" dirty="0" smtClean="0"/>
              <a:t> genera anticorpi anti-PF4 con percentuale 10 volte minore di quella dell'ENF, ma paragonabile all’EBPM. Tuttavia, tali anticorpi non indurrebbero attivazione piastrinica né, quindi, trombocitopenia o trombosi. Soprattutto, il </a:t>
            </a:r>
            <a:r>
              <a:rPr lang="it-IT" dirty="0" err="1" smtClean="0"/>
              <a:t>fondaparinux</a:t>
            </a:r>
            <a:r>
              <a:rPr lang="it-IT" dirty="0" smtClean="0"/>
              <a:t> non cross-reagisce con gli anticorpi della HIT(T) nei test in vitro: questa evidenza appare confermata dalla limitata esperienza clinica descritta in letteratura.</a:t>
            </a:r>
          </a:p>
          <a:p>
            <a:pPr>
              <a:defRPr/>
            </a:pPr>
            <a:r>
              <a:rPr lang="it-IT" b="1" dirty="0" smtClean="0"/>
              <a:t>Prognosi</a:t>
            </a:r>
          </a:p>
          <a:p>
            <a:pPr>
              <a:defRPr/>
            </a:pPr>
            <a:r>
              <a:rPr lang="it-IT" dirty="0" smtClean="0"/>
              <a:t>La prognosi del paziente con HIT è assai variabile e dipende dalla storia clinica del singolo soggetto. Tuttavia, una diagnosi precoce e una terapia anticoagulante alternativa immediata generalmente evitano le complicanze gravi.</a:t>
            </a:r>
          </a:p>
          <a:p>
            <a:pPr>
              <a:defRPr/>
            </a:pPr>
            <a:r>
              <a:rPr lang="it-IT" b="1" dirty="0" smtClean="0"/>
              <a:t>Postumi e </a:t>
            </a:r>
            <a:r>
              <a:rPr lang="it-IT" b="1" dirty="0" err="1" smtClean="0"/>
              <a:t>Follow</a:t>
            </a:r>
            <a:r>
              <a:rPr lang="it-IT" b="1" dirty="0" smtClean="0"/>
              <a:t> up </a:t>
            </a:r>
          </a:p>
          <a:p>
            <a:pPr>
              <a:defRPr/>
            </a:pPr>
            <a:r>
              <a:rPr lang="it-IT" dirty="0" smtClean="0"/>
              <a:t>Se la HIT è riconosciuta molto precocemente può decorrere senza alcuna complicanza nella grande maggioranza dei casi: tuttavia, talvolta la trombosi che accompagna la trombocitopenia può portare a complicanze assai gravi in meno di 24 ore, risultando fatale. A tutti i pazienti che hanno in anamnesi una storia di HIT, è ragionevole somministrare all'evenienza solamente anticoagulanti alternativi, evitando sia l'eparina a basso peso molecolare sia, in particolare, l'eparina non frazionata. Gli anticorpi della HIT, e con loro il rischio trombotico, vanno via via calando nei 20-150 giorni successivi.</a:t>
            </a:r>
          </a:p>
          <a:p>
            <a:pPr>
              <a:defRPr/>
            </a:pPr>
            <a:r>
              <a:rPr lang="it-IT" b="1" dirty="0" smtClean="0"/>
              <a:t>Prevenzione </a:t>
            </a:r>
          </a:p>
          <a:p>
            <a:pPr>
              <a:defRPr/>
            </a:pPr>
            <a:r>
              <a:rPr lang="it-IT" dirty="0" smtClean="0"/>
              <a:t>Sarebbe opportuno, quando possibile, utilizzare nel trattamento o nella profilassi un anticoagulante che presenta minore </a:t>
            </a:r>
            <a:r>
              <a:rPr lang="it-IT" dirty="0" err="1" smtClean="0"/>
              <a:t>immunogenicità</a:t>
            </a:r>
            <a:r>
              <a:rPr lang="it-IT" dirty="0" smtClean="0"/>
              <a:t> rispetto all'eparina non frazionata: ad esempio l'eparina a basso peso molecolare oppure i nuovi </a:t>
            </a:r>
            <a:r>
              <a:rPr lang="it-IT" dirty="0" err="1" smtClean="0"/>
              <a:t>pentasaccaridici</a:t>
            </a:r>
            <a:r>
              <a:rPr lang="it-IT" dirty="0" smtClean="0"/>
              <a:t> di sintesi. In ogni caso è consigliabile intraprendere quanto prima la transizione dall'anticoagulante </a:t>
            </a:r>
            <a:r>
              <a:rPr lang="it-IT" dirty="0" err="1" smtClean="0"/>
              <a:t>eparinico</a:t>
            </a:r>
            <a:r>
              <a:rPr lang="it-IT" dirty="0" smtClean="0"/>
              <a:t> alla terapia anticoagulante orale (TAO).</a:t>
            </a:r>
          </a:p>
          <a:p>
            <a:pPr>
              <a:defRPr/>
            </a:pPr>
            <a:r>
              <a:rPr lang="en-GB" b="1" dirty="0" smtClean="0"/>
              <a:t>RCP</a:t>
            </a:r>
          </a:p>
          <a:p>
            <a:pPr>
              <a:defRPr/>
            </a:pPr>
            <a:r>
              <a:rPr lang="it-IT" u="sng" dirty="0" smtClean="0"/>
              <a:t>Trombocitopenia da eparina</a:t>
            </a:r>
            <a:endParaRPr lang="it-IT" dirty="0" smtClean="0"/>
          </a:p>
          <a:p>
            <a:pPr>
              <a:defRPr/>
            </a:pPr>
            <a:r>
              <a:rPr lang="it-IT" dirty="0" smtClean="0"/>
              <a:t>La trombocitopenia è una complicazione ben conosciuta della terapia con eparina e può comparire da 4 a 10 giorni dopo l'inizio del trattamento, ma anche prima in caso di precedente trombocitopenia da eparina. Nel 10 al 20% dei pazienti può comparire precocemente una lieve trombocitopenia (conta piastrinica maggiore di 100.000/mm</a:t>
            </a:r>
            <a:r>
              <a:rPr lang="it-IT" baseline="30000" dirty="0" smtClean="0"/>
              <a:t>3</a:t>
            </a:r>
            <a:r>
              <a:rPr lang="it-IT" dirty="0" smtClean="0"/>
              <a:t>), che può restare stabile o regredire, anche se la somministrazione di eparina è continuata.</a:t>
            </a:r>
          </a:p>
          <a:p>
            <a:pPr>
              <a:defRPr/>
            </a:pPr>
            <a:r>
              <a:rPr lang="it-IT" dirty="0" smtClean="0"/>
              <a:t>In alcuni casi si può invece determinare una forma più grave (trombocitopenia da eparina di II tipo), </a:t>
            </a:r>
            <a:r>
              <a:rPr lang="it-IT" dirty="0" err="1" smtClean="0"/>
              <a:t>immunomediata</a:t>
            </a:r>
            <a:r>
              <a:rPr lang="it-IT" dirty="0" smtClean="0"/>
              <a:t> caratterizzata dalla formazione di anticorpi contro il complesso eparina-fattore piastrinico 4. In questi pazienti si possono sviluppare nuovi trombi associati con trombocitopenia, derivanti dall'irreversibile aggregazione di piastrine indotta dall'eparina, la cosiddetta ''sindrome del trombo bianco''. Tale processo può portare a gravi complicazioni </a:t>
            </a:r>
            <a:r>
              <a:rPr lang="it-IT" dirty="0" err="1" smtClean="0"/>
              <a:t>tromboemboliche</a:t>
            </a:r>
            <a:r>
              <a:rPr lang="it-IT" dirty="0" smtClean="0"/>
              <a:t> come necrosi cutanea, embolia arteriosa delle estremità, infarto miocardico, embolia polmonare, </a:t>
            </a:r>
            <a:r>
              <a:rPr lang="it-IT" dirty="0" err="1" smtClean="0"/>
              <a:t>stroke</a:t>
            </a:r>
            <a:r>
              <a:rPr lang="it-IT" dirty="0" smtClean="0"/>
              <a:t> e a volte morte. Perciò, la somministrazione di eparina a basso peso molecolare dovrebbe essere interrotta oltre che per comparsa di </a:t>
            </a:r>
            <a:r>
              <a:rPr lang="it-IT" dirty="0" err="1" smtClean="0"/>
              <a:t>piastrinopenia</a:t>
            </a:r>
            <a:r>
              <a:rPr lang="it-IT" dirty="0" smtClean="0"/>
              <a:t>, anche se il paziente sviluppa una nuova trombosi o un peggioramento di una trombosi precedente. La prosecuzione della terapia anticoagulante, per la trombosi causa del trattamento in corso o per una nuova comparsa o peggioramento della stessa, andrebbe intrapresa, dopo sospensione dell'eparina, con un anticoagulante alternativo. È rischiosa in questi casi l'immediata introduzione della terapia anticoagulante orale (sono stati descritti casi di peggioramento della trombosi).</a:t>
            </a:r>
          </a:p>
          <a:p>
            <a:pPr>
              <a:defRPr/>
            </a:pPr>
            <a:r>
              <a:rPr lang="it-IT" dirty="0" smtClean="0"/>
              <a:t>Quindi una trombocitopenia di qualunque natura deve essere attentamente monitorata.</a:t>
            </a:r>
          </a:p>
          <a:p>
            <a:pPr>
              <a:defRPr/>
            </a:pPr>
            <a:r>
              <a:rPr lang="it-IT" dirty="0" smtClean="0"/>
              <a:t>Se la conta piastrinica scende al di sotto di 100.000/ mm</a:t>
            </a:r>
            <a:r>
              <a:rPr lang="it-IT" baseline="30000" dirty="0" smtClean="0"/>
              <a:t>3</a:t>
            </a:r>
            <a:r>
              <a:rPr lang="it-IT" dirty="0" smtClean="0"/>
              <a:t>, o se si verifica trombosi ricorrente, l'eparina a basso peso molecolare deve essere sospesa.</a:t>
            </a:r>
          </a:p>
          <a:p>
            <a:pPr>
              <a:defRPr/>
            </a:pPr>
            <a:r>
              <a:rPr lang="it-IT" b="1" dirty="0" smtClean="0"/>
              <a:t>Una conta piastrinica andrebbe valutata prima del trattamento e di seguito due volte alla settimana per il primo mese in caso di somministrazioni protratte.</a:t>
            </a:r>
            <a:endParaRPr lang="it-IT" dirty="0"/>
          </a:p>
        </p:txBody>
      </p:sp>
      <p:sp>
        <p:nvSpPr>
          <p:cNvPr id="1470468" name="Segnaposto numero diapositiva 3"/>
          <p:cNvSpPr>
            <a:spLocks noGrp="1"/>
          </p:cNvSpPr>
          <p:nvPr>
            <p:ph type="sldNum" sz="quarter" idx="5"/>
          </p:nvPr>
        </p:nvSpPr>
        <p:spPr/>
        <p:txBody>
          <a:bodyPr/>
          <a:lstStyle/>
          <a:p>
            <a:pPr>
              <a:defRPr/>
            </a:pPr>
            <a:fld id="{CEEE04EB-3037-4CC4-B412-69B23766C98D}" type="slidenum">
              <a:rPr lang="it-IT">
                <a:solidFill>
                  <a:prstClr val="black"/>
                </a:solidFill>
              </a:rPr>
              <a:pPr>
                <a:defRPr/>
              </a:pPr>
              <a:t>12</a:t>
            </a:fld>
            <a:endParaRPr lang="it-IT">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7"/>
          <p:cNvSpPr>
            <a:spLocks noGrp="1" noChangeArrowheads="1"/>
          </p:cNvSpPr>
          <p:nvPr>
            <p:ph type="sldNum" sz="quarter" idx="5"/>
          </p:nvPr>
        </p:nvSpPr>
        <p:spPr/>
        <p:txBody>
          <a:bodyPr/>
          <a:lstStyle/>
          <a:p>
            <a:pPr>
              <a:defRPr/>
            </a:pPr>
            <a:fld id="{C6D10E23-C600-4CC3-8ACA-62C85DCA3038}" type="slidenum">
              <a:rPr lang="en-US" smtClean="0">
                <a:solidFill>
                  <a:srgbClr val="000000"/>
                </a:solidFill>
              </a:rPr>
              <a:pPr>
                <a:defRPr/>
              </a:pPr>
              <a:t>16</a:t>
            </a:fld>
            <a:endParaRPr lang="en-US" smtClean="0">
              <a:solidFill>
                <a:srgbClr val="000000"/>
              </a:solidFill>
            </a:endParaRPr>
          </a:p>
        </p:txBody>
      </p:sp>
      <p:sp>
        <p:nvSpPr>
          <p:cNvPr id="47106" name="Rectangle 2"/>
          <p:cNvSpPr>
            <a:spLocks noGrp="1" noRot="1" noChangeAspect="1" noChangeArrowheads="1" noTextEdit="1"/>
          </p:cNvSpPr>
          <p:nvPr>
            <p:ph type="sldImg"/>
          </p:nvPr>
        </p:nvSpPr>
        <p:spPr bwMode="auto">
          <a:xfrm>
            <a:off x="85725" y="744538"/>
            <a:ext cx="6616700" cy="3722687"/>
          </a:xfrm>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7"/>
          <p:cNvSpPr>
            <a:spLocks noGrp="1" noChangeArrowheads="1"/>
          </p:cNvSpPr>
          <p:nvPr>
            <p:ph type="sldNum" sz="quarter" idx="5"/>
          </p:nvPr>
        </p:nvSpPr>
        <p:spPr/>
        <p:txBody>
          <a:bodyPr/>
          <a:lstStyle/>
          <a:p>
            <a:pPr>
              <a:defRPr/>
            </a:pPr>
            <a:fld id="{8606A2EB-13C6-4700-8D49-2D280C3B92B7}" type="slidenum">
              <a:rPr lang="en-US" smtClean="0">
                <a:solidFill>
                  <a:srgbClr val="000000"/>
                </a:solidFill>
              </a:rPr>
              <a:pPr>
                <a:defRPr/>
              </a:pPr>
              <a:t>20</a:t>
            </a:fld>
            <a:endParaRPr lang="en-US" smtClean="0">
              <a:solidFill>
                <a:srgbClr val="000000"/>
              </a:solidFill>
            </a:endParaRPr>
          </a:p>
        </p:txBody>
      </p:sp>
      <p:sp>
        <p:nvSpPr>
          <p:cNvPr id="52226" name="Rectangle 2"/>
          <p:cNvSpPr>
            <a:spLocks noGrp="1" noRot="1" noChangeAspect="1" noChangeArrowheads="1" noTextEdit="1"/>
          </p:cNvSpPr>
          <p:nvPr>
            <p:ph type="sldImg"/>
          </p:nvPr>
        </p:nvSpPr>
        <p:spPr bwMode="auto">
          <a:xfrm>
            <a:off x="85725" y="744538"/>
            <a:ext cx="6616700" cy="3722687"/>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09799" y="3694375"/>
            <a:ext cx="9144000" cy="754025"/>
          </a:xfrm>
        </p:spPr>
        <p:txBody>
          <a:bodyPr anchor="b"/>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4CB25043-E6B0-4B15-BDD8-098C5CA65565}" type="datetimeFigureOut">
              <a:rPr lang="en-US"/>
              <a:pPr>
                <a:defRPr/>
              </a:pPr>
              <a:t>2/17/2018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pPr>
              <a:defRPr/>
            </a:pPr>
            <a:fld id="{663442A1-93CE-46D3-A412-F0C60352D0E1}"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C9E08D99-A1CE-45F1-A896-1FE0EA033683}" type="datetimeFigureOut">
              <a:rPr lang="en-US"/>
              <a:pPr>
                <a:defRPr/>
              </a:pPr>
              <a:t>2/17/2018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AE6564DE-83DF-4554-93A7-97C67C7EB19A}"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AE952D8B-F629-44D8-83B2-8E08CC63BD6F}" type="datetimeFigureOut">
              <a:rPr lang="en-US"/>
              <a:pPr>
                <a:defRPr/>
              </a:pPr>
              <a:t>2/17/2018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C1169368-3BD2-48A5-96EE-04E551B568A9}"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lstStyle>
            <a:lvl1pPr>
              <a:defRPr sz="54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937F1360-9FDB-404F-8D4B-C3354026F7F0}" type="datetimeFigureOut">
              <a:rPr lang="en-US"/>
              <a:pPr>
                <a:defRPr/>
              </a:pPr>
              <a:t>2/17/2018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CDDACFB5-2F19-4821-A49B-9064BFF84D7B}"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1356798" y="2571750"/>
            <a:ext cx="2927350"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587994" y="1885950"/>
            <a:ext cx="2936241" cy="576262"/>
          </a:xfrm>
        </p:spPr>
        <p:txBody>
          <a:bodyPr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it-IT" smtClean="0"/>
              <a:t>Fare clic per modificare stili del testo dello schema</a:t>
            </a:r>
          </a:p>
        </p:txBody>
      </p:sp>
      <p:sp>
        <p:nvSpPr>
          <p:cNvPr id="10" name="Text Placeholder 3"/>
          <p:cNvSpPr>
            <a:spLocks noGrp="1"/>
          </p:cNvSpPr>
          <p:nvPr>
            <p:ph type="body" sz="half" idx="16"/>
          </p:nvPr>
        </p:nvSpPr>
        <p:spPr>
          <a:xfrm>
            <a:off x="4577441" y="2571750"/>
            <a:ext cx="2946794"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829035" y="1885950"/>
            <a:ext cx="2932113" cy="576262"/>
          </a:xfrm>
        </p:spPr>
        <p:txBody>
          <a:bodyPr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it-IT" smtClean="0"/>
              <a:t>Fare clic per modificare stili del testo dello schema</a:t>
            </a:r>
          </a:p>
        </p:txBody>
      </p:sp>
      <p:sp>
        <p:nvSpPr>
          <p:cNvPr id="12" name="Text Placeholder 3"/>
          <p:cNvSpPr>
            <a:spLocks noGrp="1"/>
          </p:cNvSpPr>
          <p:nvPr>
            <p:ph type="body" sz="half" idx="17"/>
          </p:nvPr>
        </p:nvSpPr>
        <p:spPr>
          <a:xfrm>
            <a:off x="7829035" y="2571750"/>
            <a:ext cx="2932113"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3" name="Date Placeholder 3"/>
          <p:cNvSpPr>
            <a:spLocks noGrp="1"/>
          </p:cNvSpPr>
          <p:nvPr>
            <p:ph type="dt" sz="half" idx="18"/>
          </p:nvPr>
        </p:nvSpPr>
        <p:spPr/>
        <p:txBody>
          <a:bodyPr/>
          <a:lstStyle>
            <a:lvl1pPr>
              <a:defRPr/>
            </a:lvl1pPr>
          </a:lstStyle>
          <a:p>
            <a:pPr>
              <a:defRPr/>
            </a:pPr>
            <a:fld id="{F7D29540-8E8E-48D5-8FF4-F43CA63350C0}" type="datetimeFigureOut">
              <a:rPr lang="en-US"/>
              <a:pPr>
                <a:defRPr/>
              </a:pPr>
              <a:t>2/17/2018</a:t>
            </a:fld>
            <a:endParaRPr lang="en-US"/>
          </a:p>
        </p:txBody>
      </p:sp>
      <p:sp>
        <p:nvSpPr>
          <p:cNvPr id="14" name="Footer Placeholder 4"/>
          <p:cNvSpPr>
            <a:spLocks noGrp="1"/>
          </p:cNvSpPr>
          <p:nvPr>
            <p:ph type="ftr" sz="quarter" idx="19"/>
          </p:nvPr>
        </p:nvSpPr>
        <p:spPr/>
        <p:txBody>
          <a:bodyPr/>
          <a:lstStyle>
            <a:lvl1pPr>
              <a:defRPr/>
            </a:lvl1pPr>
          </a:lstStyle>
          <a:p>
            <a:pPr>
              <a:defRPr/>
            </a:pPr>
            <a:r>
              <a:rPr lang="en-US"/>
              <a:t>
              </a:t>
            </a:r>
          </a:p>
        </p:txBody>
      </p:sp>
      <p:sp>
        <p:nvSpPr>
          <p:cNvPr id="16" name="Slide Number Placeholder 5"/>
          <p:cNvSpPr>
            <a:spLocks noGrp="1"/>
          </p:cNvSpPr>
          <p:nvPr>
            <p:ph type="sldNum" sz="quarter" idx="20"/>
          </p:nvPr>
        </p:nvSpPr>
        <p:spPr/>
        <p:txBody>
          <a:bodyPr/>
          <a:lstStyle>
            <a:lvl1pPr>
              <a:defRPr/>
            </a:lvl1pPr>
          </a:lstStyle>
          <a:p>
            <a:pPr>
              <a:defRPr/>
            </a:pPr>
            <a:fld id="{CA1BBCFB-2738-43C2-881B-EEFCDFEF58F8}" type="slidenum">
              <a:rPr lang="en-US"/>
              <a:pPr>
                <a:defRPr/>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21" name="Text Placeholder 3"/>
          <p:cNvSpPr>
            <a:spLocks noGrp="1"/>
          </p:cNvSpPr>
          <p:nvPr>
            <p:ph type="body" sz="half" idx="18"/>
          </p:nvPr>
        </p:nvSpPr>
        <p:spPr>
          <a:xfrm>
            <a:off x="1332085" y="4873765"/>
            <a:ext cx="2940050"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24" name="Text Placeholder 3"/>
          <p:cNvSpPr>
            <a:spLocks noGrp="1"/>
          </p:cNvSpPr>
          <p:nvPr>
            <p:ph type="body" sz="half" idx="19"/>
          </p:nvPr>
        </p:nvSpPr>
        <p:spPr>
          <a:xfrm>
            <a:off x="4567644" y="4873764"/>
            <a:ext cx="2934406"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27" name="Text Placeholder 3"/>
          <p:cNvSpPr>
            <a:spLocks noGrp="1"/>
          </p:cNvSpPr>
          <p:nvPr>
            <p:ph type="body" sz="half" idx="20"/>
          </p:nvPr>
        </p:nvSpPr>
        <p:spPr>
          <a:xfrm>
            <a:off x="7804197" y="4873762"/>
            <a:ext cx="2935997"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2" name="Date Placeholder 3"/>
          <p:cNvSpPr>
            <a:spLocks noGrp="1"/>
          </p:cNvSpPr>
          <p:nvPr>
            <p:ph type="dt" sz="half" idx="23"/>
          </p:nvPr>
        </p:nvSpPr>
        <p:spPr/>
        <p:txBody>
          <a:bodyPr/>
          <a:lstStyle>
            <a:lvl1pPr>
              <a:defRPr/>
            </a:lvl1pPr>
          </a:lstStyle>
          <a:p>
            <a:pPr>
              <a:defRPr/>
            </a:pPr>
            <a:fld id="{BD0F2E7D-B7BB-4B13-B952-93D5C21CD2B3}" type="datetimeFigureOut">
              <a:rPr lang="en-US"/>
              <a:pPr>
                <a:defRPr/>
              </a:pPr>
              <a:t>2/17/2018</a:t>
            </a:fld>
            <a:endParaRPr lang="en-US"/>
          </a:p>
        </p:txBody>
      </p:sp>
      <p:sp>
        <p:nvSpPr>
          <p:cNvPr id="13" name="Footer Placeholder 4"/>
          <p:cNvSpPr>
            <a:spLocks noGrp="1"/>
          </p:cNvSpPr>
          <p:nvPr>
            <p:ph type="ftr" sz="quarter" idx="24"/>
          </p:nvPr>
        </p:nvSpPr>
        <p:spPr/>
        <p:txBody>
          <a:bodyPr/>
          <a:lstStyle>
            <a:lvl1pPr>
              <a:defRPr/>
            </a:lvl1pPr>
          </a:lstStyle>
          <a:p>
            <a:pPr>
              <a:defRPr/>
            </a:pPr>
            <a:r>
              <a:rPr lang="en-US"/>
              <a:t>
              </a:t>
            </a:r>
          </a:p>
        </p:txBody>
      </p:sp>
      <p:sp>
        <p:nvSpPr>
          <p:cNvPr id="14" name="Slide Number Placeholder 5"/>
          <p:cNvSpPr>
            <a:spLocks noGrp="1"/>
          </p:cNvSpPr>
          <p:nvPr>
            <p:ph type="sldNum" sz="quarter" idx="25"/>
          </p:nvPr>
        </p:nvSpPr>
        <p:spPr/>
        <p:txBody>
          <a:bodyPr/>
          <a:lstStyle>
            <a:lvl1pPr>
              <a:defRPr/>
            </a:lvl1pPr>
          </a:lstStyle>
          <a:p>
            <a:pPr>
              <a:defRPr/>
            </a:pPr>
            <a:fld id="{E26F2FEB-7638-4305-A3A8-91146C40DACF}" type="slidenum">
              <a:rPr lang="en-US"/>
              <a:pPr>
                <a:defRPr/>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59E07B2D-8A08-41B2-9E7E-EFBF392EAD01}" type="datetimeFigureOut">
              <a:rPr lang="en-US"/>
              <a:pPr>
                <a:defRPr/>
              </a:pPr>
              <a:t>2/17/2018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pPr>
              <a:defRPr/>
            </a:pPr>
            <a:fld id="{D0CEFC3E-699A-4220-A168-49D4ED4BCDF4}" type="slidenum">
              <a:rPr lang="en-US"/>
              <a:pPr>
                <a:defRPr/>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0CE65639-2512-4E42-AA4B-AF0DC0609B79}" type="datetimeFigureOut">
              <a:rPr lang="en-US"/>
              <a:pPr>
                <a:defRPr/>
              </a:pPr>
              <a:t>2/17/2018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pPr>
              <a:defRPr/>
            </a:pPr>
            <a:fld id="{317D06C3-3B64-45A8-9DE2-A5A600C22345}" type="slidenum">
              <a:rPr lang="en-US"/>
              <a:pPr>
                <a:defRPr/>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endParaRPr lang="it-IT"/>
          </a:p>
        </p:txBody>
      </p:sp>
      <p:sp>
        <p:nvSpPr>
          <p:cNvPr id="3" name="Text Placeholder 2"/>
          <p:cNvSpPr>
            <a:spLocks noGrp="1"/>
          </p:cNvSpPr>
          <p:nvPr>
            <p:ph type="body" sz="half" idx="1"/>
          </p:nvPr>
        </p:nvSpPr>
        <p:spPr>
          <a:xfrm>
            <a:off x="1120775" y="1825625"/>
            <a:ext cx="50403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quarter" idx="2"/>
          </p:nvPr>
        </p:nvSpPr>
        <p:spPr>
          <a:xfrm>
            <a:off x="6313488" y="1825625"/>
            <a:ext cx="5040312" cy="209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Content Placeholder 4"/>
          <p:cNvSpPr>
            <a:spLocks noGrp="1"/>
          </p:cNvSpPr>
          <p:nvPr>
            <p:ph sz="quarter" idx="3"/>
          </p:nvPr>
        </p:nvSpPr>
        <p:spPr>
          <a:xfrm>
            <a:off x="6313488" y="4076700"/>
            <a:ext cx="5040312" cy="210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Date Placeholder 3"/>
          <p:cNvSpPr>
            <a:spLocks noGrp="1"/>
          </p:cNvSpPr>
          <p:nvPr>
            <p:ph type="dt" sz="half" idx="10"/>
          </p:nvPr>
        </p:nvSpPr>
        <p:spPr/>
        <p:txBody>
          <a:bodyPr/>
          <a:lstStyle>
            <a:lvl1pPr>
              <a:defRPr/>
            </a:lvl1pPr>
          </a:lstStyle>
          <a:p>
            <a:pPr>
              <a:defRPr/>
            </a:pPr>
            <a:fld id="{5F26B43E-4709-466C-A781-B385CEEDFB16}" type="datetimeFigureOut">
              <a:rPr lang="en-US"/>
              <a:pPr>
                <a:defRPr/>
              </a:pPr>
              <a:t>2/17/2018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838FF032-1E80-40CD-87A3-ECB7BEC48697}" type="slidenum">
              <a:rPr lang="en-US"/>
              <a:pPr>
                <a:defRPr/>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3" name="Date Placeholder 3"/>
          <p:cNvSpPr>
            <a:spLocks noGrp="1"/>
          </p:cNvSpPr>
          <p:nvPr>
            <p:ph type="dt" sz="half" idx="10"/>
          </p:nvPr>
        </p:nvSpPr>
        <p:spPr/>
        <p:txBody>
          <a:bodyPr/>
          <a:lstStyle>
            <a:lvl1pPr>
              <a:defRPr/>
            </a:lvl1pPr>
          </a:lstStyle>
          <a:p>
            <a:pPr>
              <a:defRPr/>
            </a:pPr>
            <a:fld id="{46D46ED9-4198-4B18-8E26-5CA995E32FF4}" type="datetimeFigureOut">
              <a:rPr lang="en-US"/>
              <a:pPr>
                <a:defRPr/>
              </a:pPr>
              <a:t>2/17/2018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
              </a:t>
            </a:r>
          </a:p>
        </p:txBody>
      </p:sp>
      <p:sp>
        <p:nvSpPr>
          <p:cNvPr id="5" name="Slide Number Placeholder 5"/>
          <p:cNvSpPr>
            <a:spLocks noGrp="1"/>
          </p:cNvSpPr>
          <p:nvPr>
            <p:ph type="sldNum" sz="quarter" idx="12"/>
          </p:nvPr>
        </p:nvSpPr>
        <p:spPr/>
        <p:txBody>
          <a:bodyPr/>
          <a:lstStyle>
            <a:lvl1pPr>
              <a:defRPr/>
            </a:lvl1pPr>
          </a:lstStyle>
          <a:p>
            <a:pPr>
              <a:defRPr/>
            </a:pPr>
            <a:fld id="{ADC42361-B662-43F0-BB1F-C9EE0BDE203A}" type="slidenum">
              <a:rPr lang="en-US"/>
              <a:pPr>
                <a:defRPr/>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r>
              <a:rPr lang="it-IT"/>
              <a:t>Fare clic per modificare lo stile del titolo</a:t>
            </a:r>
          </a:p>
        </p:txBody>
      </p:sp>
      <p:sp>
        <p:nvSpPr>
          <p:cNvPr id="3" name="Segnaposto contenuto 2"/>
          <p:cNvSpPr>
            <a:spLocks noGrp="1"/>
          </p:cNvSpPr>
          <p:nvPr>
            <p:ph sz="half" idx="1"/>
          </p:nvPr>
        </p:nvSpPr>
        <p:spPr>
          <a:xfrm>
            <a:off x="1120775" y="1825625"/>
            <a:ext cx="5040313"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13488" y="1825625"/>
            <a:ext cx="5040312"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p:cNvSpPr>
            <a:spLocks noGrp="1"/>
          </p:cNvSpPr>
          <p:nvPr>
            <p:ph type="dt" sz="half" idx="10"/>
          </p:nvPr>
        </p:nvSpPr>
        <p:spPr/>
        <p:txBody>
          <a:bodyPr/>
          <a:lstStyle>
            <a:lvl1pPr>
              <a:defRPr/>
            </a:lvl1pPr>
          </a:lstStyle>
          <a:p>
            <a:pPr>
              <a:defRPr/>
            </a:pPr>
            <a:fld id="{13CB20D5-6C16-48F4-A828-10C4F48872EF}" type="datetimeFigureOut">
              <a:rPr lang="en-US"/>
              <a:pPr>
                <a:defRPr/>
              </a:pPr>
              <a:t>2/17/2018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B966E098-21F3-42CF-90BE-C8AB5F31AA2C}"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94874AFD-A9E0-4A4A-92AD-B513E7E08073}" type="datetimeFigureOut">
              <a:rPr lang="en-US"/>
              <a:pPr>
                <a:defRPr/>
              </a:pPr>
              <a:t>2/17/2018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pPr>
              <a:defRPr/>
            </a:pPr>
            <a:fld id="{FD71C809-F47F-42D4-81A5-F0C080A31558}"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smtClean="0"/>
              <a:t>Fare clic per modificare lo stile del titolo</a:t>
            </a:r>
            <a:endParaRPr lang="en-US" dirty="0"/>
          </a:p>
        </p:txBody>
      </p:sp>
      <p:sp>
        <p:nvSpPr>
          <p:cNvPr id="8" name="Subtitle 2"/>
          <p:cNvSpPr>
            <a:spLocks noGrp="1"/>
          </p:cNvSpPr>
          <p:nvPr>
            <p:ph type="subTitle" idx="1"/>
          </p:nvPr>
        </p:nvSpPr>
        <p:spPr>
          <a:xfrm>
            <a:off x="854532" y="3693674"/>
            <a:ext cx="9144000" cy="754025"/>
          </a:xfrm>
        </p:spPr>
        <p:txBody>
          <a:bodyPr anchor="b"/>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82DCB8CA-5503-4BEC-B11E-25C27552DBFF}" type="datetimeFigureOut">
              <a:rPr lang="en-US"/>
              <a:pPr>
                <a:defRPr/>
              </a:pPr>
              <a:t>2/17/2018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pPr>
              <a:defRPr/>
            </a:pPr>
            <a:fld id="{9B26A24A-D15A-4901-86D1-3AF07722F59B}"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D92A2AE0-8A06-482A-BDEF-99DA397BA32B}" type="datetimeFigureOut">
              <a:rPr lang="en-US"/>
              <a:pPr>
                <a:defRPr/>
              </a:pPr>
              <a:t>2/17/2018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D4B1548D-4707-46B4-93CF-C1A877A980F7}"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20000" y="2505075"/>
            <a:ext cx="5025216"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19840" y="1681163"/>
            <a:ext cx="5035548" cy="823912"/>
          </a:xfrm>
        </p:spPr>
        <p:txBody>
          <a:bodyPr anchor="b"/>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it-IT" smtClean="0"/>
              <a:t>Fare clic per modificare stili del testo dello schema</a:t>
            </a:r>
          </a:p>
        </p:txBody>
      </p:sp>
      <p:sp>
        <p:nvSpPr>
          <p:cNvPr id="6" name="Content Placeholder 5"/>
          <p:cNvSpPr>
            <a:spLocks noGrp="1"/>
          </p:cNvSpPr>
          <p:nvPr>
            <p:ph sz="quarter" idx="4"/>
          </p:nvPr>
        </p:nvSpPr>
        <p:spPr>
          <a:xfrm>
            <a:off x="6319840" y="2505075"/>
            <a:ext cx="503554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lvl1pPr>
              <a:defRPr/>
            </a:lvl1pPr>
          </a:lstStyle>
          <a:p>
            <a:pPr>
              <a:defRPr/>
            </a:pPr>
            <a:fld id="{CDD236D9-3749-431B-9B00-EDD8CF004574}" type="datetimeFigureOut">
              <a:rPr lang="en-US"/>
              <a:pPr>
                <a:defRPr/>
              </a:pPr>
              <a:t>2/17/2018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
              </a:t>
            </a:r>
          </a:p>
        </p:txBody>
      </p:sp>
      <p:sp>
        <p:nvSpPr>
          <p:cNvPr id="9" name="Slide Number Placeholder 5"/>
          <p:cNvSpPr>
            <a:spLocks noGrp="1"/>
          </p:cNvSpPr>
          <p:nvPr>
            <p:ph type="sldNum" sz="quarter" idx="12"/>
          </p:nvPr>
        </p:nvSpPr>
        <p:spPr/>
        <p:txBody>
          <a:bodyPr/>
          <a:lstStyle>
            <a:lvl1pPr>
              <a:defRPr/>
            </a:lvl1pPr>
          </a:lstStyle>
          <a:p>
            <a:pPr>
              <a:defRPr/>
            </a:pPr>
            <a:fld id="{F5316C6D-735A-4401-BCAE-10BB740F1AA1}"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fld id="{557A3822-6806-4793-838A-655EE645D18D}" type="datetimeFigureOut">
              <a:rPr lang="en-US"/>
              <a:pPr>
                <a:defRPr/>
              </a:pPr>
              <a:t>2/17/2018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
              </a:t>
            </a:r>
          </a:p>
        </p:txBody>
      </p:sp>
      <p:sp>
        <p:nvSpPr>
          <p:cNvPr id="5" name="Slide Number Placeholder 5"/>
          <p:cNvSpPr>
            <a:spLocks noGrp="1"/>
          </p:cNvSpPr>
          <p:nvPr>
            <p:ph type="sldNum" sz="quarter" idx="12"/>
          </p:nvPr>
        </p:nvSpPr>
        <p:spPr/>
        <p:txBody>
          <a:bodyPr/>
          <a:lstStyle>
            <a:lvl1pPr>
              <a:defRPr/>
            </a:lvl1pPr>
          </a:lstStyle>
          <a:p>
            <a:pPr>
              <a:defRPr/>
            </a:pPr>
            <a:fld id="{6EE79D6C-05AF-450C-BD06-1138EFB87C6D}"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788251-CA61-4657-B41F-C92CB2370159}" type="datetimeFigureOut">
              <a:rPr lang="en-US"/>
              <a:pPr>
                <a:defRPr/>
              </a:pPr>
              <a:t>2/17/2018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
              </a:t>
            </a:r>
          </a:p>
        </p:txBody>
      </p:sp>
      <p:sp>
        <p:nvSpPr>
          <p:cNvPr id="4" name="Slide Number Placeholder 5"/>
          <p:cNvSpPr>
            <a:spLocks noGrp="1"/>
          </p:cNvSpPr>
          <p:nvPr>
            <p:ph type="sldNum" sz="quarter" idx="12"/>
          </p:nvPr>
        </p:nvSpPr>
        <p:spPr/>
        <p:txBody>
          <a:bodyPr/>
          <a:lstStyle>
            <a:lvl1pPr>
              <a:defRPr/>
            </a:lvl1pPr>
          </a:lstStyle>
          <a:p>
            <a:pPr>
              <a:defRPr/>
            </a:pPr>
            <a:fld id="{D0F0F771-ADE8-43C9-9BA3-40CBB7A45B71}"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9D25E2DD-B730-43B0-9A9E-DDE17C9157CB}" type="datetimeFigureOut">
              <a:rPr lang="en-US"/>
              <a:pPr>
                <a:defRPr/>
              </a:pPr>
              <a:t>2/17/2018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27C93221-ACAD-425A-B1C4-893640D6037D}"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2AFBFA8B-9D02-40ED-804D-76C4AFD2CF96}" type="datetimeFigureOut">
              <a:rPr lang="en-US"/>
              <a:pPr>
                <a:defRPr/>
              </a:pPr>
              <a:t>2/17/2018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5AF78CF2-2F96-4AB2-B759-8489D058C79B}"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20775" y="1825625"/>
            <a:ext cx="10233025"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fld id="{E4750F61-13EA-4816-8084-B71E9187FB4F}" type="datetimeFigureOut">
              <a:rPr lang="en-US"/>
              <a:pPr>
                <a:defRPr/>
              </a:pPr>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r>
              <a:rPr lang="en-US"/>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fld id="{4CC0DF53-0953-43C9-8B2D-6D4C0B2AED6F}" type="slidenum">
              <a:rPr lang="en-US"/>
              <a:pPr>
                <a:defRPr/>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l" rtl="0" eaLnBrk="0" fontAlgn="base" hangingPunct="0">
        <a:lnSpc>
          <a:spcPct val="90000"/>
        </a:lnSpc>
        <a:spcBef>
          <a:spcPct val="0"/>
        </a:spcBef>
        <a:spcAft>
          <a:spcPct val="0"/>
        </a:spcAft>
        <a:defRPr sz="5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rtl="0" eaLnBrk="0" fontAlgn="base" hangingPunct="0">
        <a:lnSpc>
          <a:spcPct val="90000"/>
        </a:lnSpc>
        <a:spcBef>
          <a:spcPct val="0"/>
        </a:spcBef>
        <a:spcAft>
          <a:spcPct val="0"/>
        </a:spcAft>
        <a:defRPr sz="5400">
          <a:solidFill>
            <a:schemeClr val="tx1"/>
          </a:solidFill>
          <a:latin typeface="Corbel" pitchFamily="34" charset="0"/>
        </a:defRPr>
      </a:lvl2pPr>
      <a:lvl3pPr algn="l" rtl="0" eaLnBrk="0" fontAlgn="base" hangingPunct="0">
        <a:lnSpc>
          <a:spcPct val="90000"/>
        </a:lnSpc>
        <a:spcBef>
          <a:spcPct val="0"/>
        </a:spcBef>
        <a:spcAft>
          <a:spcPct val="0"/>
        </a:spcAft>
        <a:defRPr sz="5400">
          <a:solidFill>
            <a:schemeClr val="tx1"/>
          </a:solidFill>
          <a:latin typeface="Corbel" pitchFamily="34" charset="0"/>
        </a:defRPr>
      </a:lvl3pPr>
      <a:lvl4pPr algn="l" rtl="0" eaLnBrk="0" fontAlgn="base" hangingPunct="0">
        <a:lnSpc>
          <a:spcPct val="90000"/>
        </a:lnSpc>
        <a:spcBef>
          <a:spcPct val="0"/>
        </a:spcBef>
        <a:spcAft>
          <a:spcPct val="0"/>
        </a:spcAft>
        <a:defRPr sz="5400">
          <a:solidFill>
            <a:schemeClr val="tx1"/>
          </a:solidFill>
          <a:latin typeface="Corbel" pitchFamily="34" charset="0"/>
        </a:defRPr>
      </a:lvl4pPr>
      <a:lvl5pPr algn="l" rtl="0" eaLnBrk="0" fontAlgn="base" hangingPunct="0">
        <a:lnSpc>
          <a:spcPct val="90000"/>
        </a:lnSpc>
        <a:spcBef>
          <a:spcPct val="0"/>
        </a:spcBef>
        <a:spcAft>
          <a:spcPct val="0"/>
        </a:spcAft>
        <a:defRPr sz="5400">
          <a:solidFill>
            <a:schemeClr val="tx1"/>
          </a:solidFill>
          <a:latin typeface="Corbel" pitchFamily="34" charset="0"/>
        </a:defRPr>
      </a:lvl5pPr>
      <a:lvl6pPr marL="457200" algn="l" rtl="0" fontAlgn="base">
        <a:lnSpc>
          <a:spcPct val="90000"/>
        </a:lnSpc>
        <a:spcBef>
          <a:spcPct val="0"/>
        </a:spcBef>
        <a:spcAft>
          <a:spcPct val="0"/>
        </a:spcAft>
        <a:defRPr sz="5400">
          <a:solidFill>
            <a:schemeClr val="tx1"/>
          </a:solidFill>
          <a:latin typeface="Corbel" pitchFamily="34" charset="0"/>
        </a:defRPr>
      </a:lvl6pPr>
      <a:lvl7pPr marL="914400" algn="l" rtl="0" fontAlgn="base">
        <a:lnSpc>
          <a:spcPct val="90000"/>
        </a:lnSpc>
        <a:spcBef>
          <a:spcPct val="0"/>
        </a:spcBef>
        <a:spcAft>
          <a:spcPct val="0"/>
        </a:spcAft>
        <a:defRPr sz="5400">
          <a:solidFill>
            <a:schemeClr val="tx1"/>
          </a:solidFill>
          <a:latin typeface="Corbel" pitchFamily="34" charset="0"/>
        </a:defRPr>
      </a:lvl7pPr>
      <a:lvl8pPr marL="1371600" algn="l" rtl="0" fontAlgn="base">
        <a:lnSpc>
          <a:spcPct val="90000"/>
        </a:lnSpc>
        <a:spcBef>
          <a:spcPct val="0"/>
        </a:spcBef>
        <a:spcAft>
          <a:spcPct val="0"/>
        </a:spcAft>
        <a:defRPr sz="5400">
          <a:solidFill>
            <a:schemeClr val="tx1"/>
          </a:solidFill>
          <a:latin typeface="Corbel" pitchFamily="34" charset="0"/>
        </a:defRPr>
      </a:lvl8pPr>
      <a:lvl9pPr marL="1828800" algn="l" rtl="0" fontAlgn="base">
        <a:lnSpc>
          <a:spcPct val="90000"/>
        </a:lnSpc>
        <a:spcBef>
          <a:spcPct val="0"/>
        </a:spcBef>
        <a:spcAft>
          <a:spcPct val="0"/>
        </a:spcAft>
        <a:defRPr sz="5400">
          <a:solidFill>
            <a:schemeClr val="tx1"/>
          </a:solidFill>
          <a:latin typeface="Corbel"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upload.wikimedia.org/wikipedia/commons/7/70/Formula_eparina.gi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4230688" y="2828925"/>
            <a:ext cx="3446462" cy="769938"/>
          </a:xfrm>
          <a:prstGeom prst="rect">
            <a:avLst/>
          </a:prstGeom>
          <a:noFill/>
          <a:ln w="9525">
            <a:noFill/>
            <a:miter lim="800000"/>
            <a:headEnd/>
            <a:tailEnd/>
          </a:ln>
          <a:effectLst>
            <a:prstShdw prst="shdw17" dist="17961" dir="2700000">
              <a:srgbClr val="276871"/>
            </a:prstShdw>
          </a:effectLst>
        </p:spPr>
        <p:txBody>
          <a:bodyPr>
            <a:spAutoFit/>
          </a:bodyPr>
          <a:lstStyle/>
          <a:p>
            <a:pPr defTabSz="914400"/>
            <a:r>
              <a:rPr lang="it-IT" sz="4400" b="1">
                <a:solidFill>
                  <a:srgbClr val="FFFF00"/>
                </a:solidFill>
              </a:rPr>
              <a:t>   EPARINE</a:t>
            </a:r>
          </a:p>
        </p:txBody>
      </p:sp>
      <p:sp>
        <p:nvSpPr>
          <p:cNvPr id="23555" name="Text Box 3"/>
          <p:cNvSpPr txBox="1">
            <a:spLocks noChangeArrowheads="1"/>
          </p:cNvSpPr>
          <p:nvPr/>
        </p:nvSpPr>
        <p:spPr bwMode="auto">
          <a:xfrm>
            <a:off x="4429125" y="388938"/>
            <a:ext cx="7524750" cy="8858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it-IT" altLang="it-IT" b="1" dirty="0">
                <a:effectLst>
                  <a:outerShdw blurRad="38100" dist="38100" dir="2700000" algn="tl">
                    <a:srgbClr val="455F51"/>
                  </a:outerShdw>
                </a:effectLst>
              </a:rPr>
              <a:t>Corso di formazione interaziendale</a:t>
            </a:r>
          </a:p>
          <a:p>
            <a:pPr defTabSz="914400">
              <a:defRPr/>
            </a:pPr>
            <a:r>
              <a:rPr lang="it-IT" altLang="it-IT" b="1" dirty="0"/>
              <a:t>Sabato 17 febbraio 2018 - Aula Magna, Nuovo Arcispedale S. Anna  </a:t>
            </a:r>
          </a:p>
          <a:p>
            <a:pPr defTabSz="914400">
              <a:defRPr/>
            </a:pPr>
            <a:endParaRPr lang="it-IT" sz="1600" dirty="0"/>
          </a:p>
        </p:txBody>
      </p:sp>
      <p:sp>
        <p:nvSpPr>
          <p:cNvPr id="23556" name="Text Box 4"/>
          <p:cNvSpPr txBox="1">
            <a:spLocks noChangeArrowheads="1"/>
          </p:cNvSpPr>
          <p:nvPr/>
        </p:nvSpPr>
        <p:spPr bwMode="auto">
          <a:xfrm>
            <a:off x="7635875" y="5073650"/>
            <a:ext cx="3917950" cy="9159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it-IT" b="1"/>
              <a:t>Dott. Stefano Moratelli</a:t>
            </a:r>
          </a:p>
          <a:p>
            <a:pPr defTabSz="914400">
              <a:defRPr/>
            </a:pPr>
            <a:r>
              <a:rPr lang="it-IT"/>
              <a:t>Dipartimento Medicine Specialistiche</a:t>
            </a:r>
          </a:p>
          <a:p>
            <a:pPr defTabSz="914400">
              <a:defRPr/>
            </a:pPr>
            <a:r>
              <a:rPr lang="it-IT"/>
              <a:t>Fisiopatologia della Coagulazione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itolo 1"/>
          <p:cNvSpPr>
            <a:spLocks noGrp="1"/>
          </p:cNvSpPr>
          <p:nvPr>
            <p:ph type="title"/>
          </p:nvPr>
        </p:nvSpPr>
        <p:spPr>
          <a:xfrm>
            <a:off x="3741825" y="494277"/>
            <a:ext cx="4769129" cy="862250"/>
          </a:xfrm>
        </p:spPr>
        <p:txBody>
          <a:bodyPr/>
          <a:lstStyle/>
          <a:p>
            <a:pPr>
              <a:defRPr/>
            </a:pPr>
            <a:r>
              <a:rPr lang="it-IT" sz="2400" b="1" dirty="0" smtClean="0">
                <a:solidFill>
                  <a:srgbClr val="FFFF00"/>
                </a:solidFill>
                <a:latin typeface="Arial" pitchFamily="34" charset="0"/>
                <a:cs typeface="Arial" pitchFamily="34" charset="0"/>
              </a:rPr>
              <a:t> EPARINA NON FRAZIONATA</a:t>
            </a:r>
            <a:br>
              <a:rPr lang="it-IT" sz="2400" b="1" dirty="0" smtClean="0">
                <a:solidFill>
                  <a:srgbClr val="FFFF00"/>
                </a:solidFill>
                <a:latin typeface="Arial" pitchFamily="34" charset="0"/>
                <a:cs typeface="Arial" pitchFamily="34" charset="0"/>
              </a:rPr>
            </a:br>
            <a:r>
              <a:rPr lang="it-IT" sz="2400" b="1" dirty="0" smtClean="0">
                <a:solidFill>
                  <a:srgbClr val="FFFF00"/>
                </a:solidFill>
                <a:latin typeface="Arial" pitchFamily="34" charset="0"/>
                <a:cs typeface="Arial" pitchFamily="34" charset="0"/>
              </a:rPr>
              <a:t>               (ENF – UFH)</a:t>
            </a:r>
            <a:endParaRPr lang="it-IT" sz="2400" b="1" dirty="0" smtClean="0"/>
          </a:p>
        </p:txBody>
      </p:sp>
      <p:pic>
        <p:nvPicPr>
          <p:cNvPr id="36866" name="Picture 2" descr="File:Formula eparina.gif">
            <a:hlinkClick r:id="rId3"/>
          </p:cNvPr>
          <p:cNvPicPr>
            <a:picLocks noChangeAspect="1" noChangeArrowheads="1"/>
          </p:cNvPicPr>
          <p:nvPr/>
        </p:nvPicPr>
        <p:blipFill>
          <a:blip r:embed="rId4"/>
          <a:srcRect/>
          <a:stretch>
            <a:fillRect/>
          </a:stretch>
        </p:blipFill>
        <p:spPr bwMode="auto">
          <a:xfrm>
            <a:off x="1204913" y="2768600"/>
            <a:ext cx="9652000" cy="2370138"/>
          </a:xfrm>
          <a:prstGeom prst="rect">
            <a:avLst/>
          </a:prstGeom>
          <a:noFill/>
          <a:ln w="9525">
            <a:noFill/>
            <a:miter lim="800000"/>
            <a:headEnd/>
            <a:tailEnd/>
          </a:ln>
        </p:spPr>
      </p:pic>
      <p:sp>
        <p:nvSpPr>
          <p:cNvPr id="4" name="Ovale 3"/>
          <p:cNvSpPr/>
          <p:nvPr/>
        </p:nvSpPr>
        <p:spPr>
          <a:xfrm>
            <a:off x="1150938" y="2776538"/>
            <a:ext cx="1008062" cy="4492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5" name="Ovale 4"/>
          <p:cNvSpPr/>
          <p:nvPr/>
        </p:nvSpPr>
        <p:spPr>
          <a:xfrm>
            <a:off x="3567113" y="2967038"/>
            <a:ext cx="1006475" cy="4508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6" name="Ovale 5"/>
          <p:cNvSpPr/>
          <p:nvPr/>
        </p:nvSpPr>
        <p:spPr>
          <a:xfrm>
            <a:off x="9672638" y="4330700"/>
            <a:ext cx="1004887" cy="4587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7" name="Ovale 6"/>
          <p:cNvSpPr/>
          <p:nvPr/>
        </p:nvSpPr>
        <p:spPr>
          <a:xfrm>
            <a:off x="6210300" y="4324350"/>
            <a:ext cx="1006475" cy="4508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8" name="Ovale 7"/>
          <p:cNvSpPr/>
          <p:nvPr/>
        </p:nvSpPr>
        <p:spPr>
          <a:xfrm>
            <a:off x="7500938" y="4110038"/>
            <a:ext cx="1008062" cy="4508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9" name="Ovale 8"/>
          <p:cNvSpPr/>
          <p:nvPr/>
        </p:nvSpPr>
        <p:spPr>
          <a:xfrm>
            <a:off x="7831138" y="2774950"/>
            <a:ext cx="1004887" cy="4508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48139" name="Text Box 11"/>
          <p:cNvSpPr txBox="1">
            <a:spLocks noChangeArrowheads="1"/>
          </p:cNvSpPr>
          <p:nvPr/>
        </p:nvSpPr>
        <p:spPr bwMode="auto">
          <a:xfrm>
            <a:off x="4225925" y="1589088"/>
            <a:ext cx="3421063" cy="8318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it-IT" sz="4800" b="1" dirty="0">
                <a:solidFill>
                  <a:srgbClr val="FFFF00"/>
                </a:solidFill>
              </a:rPr>
              <a:t>L’EPARINA</a:t>
            </a:r>
          </a:p>
        </p:txBody>
      </p:sp>
      <p:sp>
        <p:nvSpPr>
          <p:cNvPr id="36874" name="CasellaDiTesto 11"/>
          <p:cNvSpPr txBox="1">
            <a:spLocks noChangeArrowheads="1"/>
          </p:cNvSpPr>
          <p:nvPr/>
        </p:nvSpPr>
        <p:spPr bwMode="auto">
          <a:xfrm>
            <a:off x="984250" y="5808663"/>
            <a:ext cx="10385425" cy="400050"/>
          </a:xfrm>
          <a:prstGeom prst="rect">
            <a:avLst/>
          </a:prstGeom>
          <a:noFill/>
          <a:ln w="9525">
            <a:noFill/>
            <a:miter lim="800000"/>
            <a:headEnd/>
            <a:tailEnd/>
          </a:ln>
        </p:spPr>
        <p:txBody>
          <a:bodyPr wrap="none">
            <a:spAutoFit/>
          </a:bodyPr>
          <a:lstStyle/>
          <a:p>
            <a:r>
              <a:rPr lang="it-IT" sz="2000" b="1"/>
              <a:t>Ha la più   </a:t>
            </a:r>
            <a:r>
              <a:rPr lang="it-IT" sz="2000" b="1">
                <a:solidFill>
                  <a:srgbClr val="FFFF00"/>
                </a:solidFill>
              </a:rPr>
              <a:t>alta densità di carica  elettronegativa</a:t>
            </a:r>
            <a:r>
              <a:rPr lang="it-IT" sz="2000" b="1"/>
              <a:t>   fra tutte le biomolecole conosciute</a:t>
            </a:r>
          </a:p>
        </p:txBody>
      </p:sp>
      <p:sp>
        <p:nvSpPr>
          <p:cNvPr id="13" name="Ovale 12"/>
          <p:cNvSpPr/>
          <p:nvPr/>
        </p:nvSpPr>
        <p:spPr>
          <a:xfrm>
            <a:off x="5356225" y="3557588"/>
            <a:ext cx="944563" cy="4222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Ovale 13"/>
          <p:cNvSpPr/>
          <p:nvPr/>
        </p:nvSpPr>
        <p:spPr>
          <a:xfrm>
            <a:off x="7134225" y="3497263"/>
            <a:ext cx="733425" cy="3317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Ovale 14"/>
          <p:cNvSpPr/>
          <p:nvPr/>
        </p:nvSpPr>
        <p:spPr>
          <a:xfrm>
            <a:off x="2190750" y="5597525"/>
            <a:ext cx="4672013" cy="8731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6878" name="Picture 4" descr="M2A_Heparins"/>
          <p:cNvPicPr>
            <a:picLocks noChangeAspect="1" noChangeArrowheads="1"/>
          </p:cNvPicPr>
          <p:nvPr/>
        </p:nvPicPr>
        <p:blipFill>
          <a:blip r:embed="rId5"/>
          <a:srcRect/>
          <a:stretch>
            <a:fillRect/>
          </a:stretch>
        </p:blipFill>
        <p:spPr bwMode="auto">
          <a:xfrm>
            <a:off x="8755063" y="554038"/>
            <a:ext cx="3027362" cy="1646237"/>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2"/>
          <p:cNvSpPr>
            <a:spLocks noChangeArrowheads="1"/>
          </p:cNvSpPr>
          <p:nvPr/>
        </p:nvSpPr>
        <p:spPr bwMode="auto">
          <a:xfrm>
            <a:off x="844550" y="254000"/>
            <a:ext cx="10318750" cy="939800"/>
          </a:xfrm>
          <a:prstGeom prst="roundRect">
            <a:avLst>
              <a:gd name="adj" fmla="val 16667"/>
            </a:avLst>
          </a:prstGeom>
          <a:noFill/>
          <a:ln w="9525">
            <a:solidFill>
              <a:srgbClr val="FFFF00"/>
            </a:solidFill>
            <a:round/>
            <a:headEnd/>
            <a:tailEnd/>
          </a:ln>
        </p:spPr>
        <p:txBody>
          <a:bodyPr wrap="none" anchor="ctr"/>
          <a:lstStyle/>
          <a:p>
            <a:pPr algn="ctr">
              <a:spcBef>
                <a:spcPct val="50000"/>
              </a:spcBef>
            </a:pPr>
            <a:endParaRPr lang="it-IT" sz="3200" b="1">
              <a:solidFill>
                <a:srgbClr val="0065A5"/>
              </a:solidFill>
            </a:endParaRPr>
          </a:p>
        </p:txBody>
      </p:sp>
      <p:sp>
        <p:nvSpPr>
          <p:cNvPr id="38914" name="Rectangle 3"/>
          <p:cNvSpPr>
            <a:spLocks noGrp="1" noChangeArrowheads="1"/>
          </p:cNvSpPr>
          <p:nvPr>
            <p:ph type="title"/>
          </p:nvPr>
        </p:nvSpPr>
        <p:spPr bwMode="auto">
          <a:xfrm>
            <a:off x="904875" y="292100"/>
            <a:ext cx="10731500" cy="850900"/>
          </a:xfrm>
        </p:spPr>
        <p:txBody>
          <a:bodyPr wrap="square" numCol="1" anchorCtr="0" compatLnSpc="1">
            <a:prstTxWarp prst="textNoShape">
              <a:avLst/>
            </a:prstTxWarp>
          </a:bodyPr>
          <a:lstStyle/>
          <a:p>
            <a:r>
              <a:rPr lang="it-IT" sz="2000" smtClean="0">
                <a:solidFill>
                  <a:srgbClr val="FFFF00"/>
                </a:solidFill>
                <a:latin typeface="Arial" charset="0"/>
                <a:cs typeface="Arial" charset="0"/>
              </a:rPr>
              <a:t>                        </a:t>
            </a:r>
            <a:r>
              <a:rPr lang="it-IT" sz="2400" b="1" smtClean="0">
                <a:solidFill>
                  <a:srgbClr val="FFFF00"/>
                </a:solidFill>
                <a:latin typeface="Arial" charset="0"/>
                <a:cs typeface="Arial" charset="0"/>
              </a:rPr>
              <a:t>Meccanismo d’azione dell’Eparina Non Frazionata</a:t>
            </a:r>
          </a:p>
        </p:txBody>
      </p:sp>
      <p:pic>
        <p:nvPicPr>
          <p:cNvPr id="38915" name="Picture 4"/>
          <p:cNvPicPr>
            <a:picLocks noChangeAspect="1" noChangeArrowheads="1"/>
          </p:cNvPicPr>
          <p:nvPr/>
        </p:nvPicPr>
        <p:blipFill>
          <a:blip r:embed="rId3"/>
          <a:srcRect t="1012" b="39041"/>
          <a:stretch>
            <a:fillRect/>
          </a:stretch>
        </p:blipFill>
        <p:spPr bwMode="auto">
          <a:xfrm>
            <a:off x="865188" y="1441450"/>
            <a:ext cx="10363200" cy="4327525"/>
          </a:xfrm>
          <a:prstGeom prst="rect">
            <a:avLst/>
          </a:prstGeom>
          <a:noFill/>
          <a:ln w="57150">
            <a:noFill/>
            <a:miter lim="800000"/>
            <a:headEnd/>
            <a:tailEnd/>
          </a:ln>
        </p:spPr>
      </p:pic>
      <p:sp>
        <p:nvSpPr>
          <p:cNvPr id="38916" name="Text Box 5"/>
          <p:cNvSpPr txBox="1">
            <a:spLocks noChangeArrowheads="1"/>
          </p:cNvSpPr>
          <p:nvPr/>
        </p:nvSpPr>
        <p:spPr bwMode="auto">
          <a:xfrm>
            <a:off x="9650413" y="6378575"/>
            <a:ext cx="2374900" cy="261938"/>
          </a:xfrm>
          <a:prstGeom prst="rect">
            <a:avLst/>
          </a:prstGeom>
          <a:noFill/>
          <a:ln w="9525">
            <a:noFill/>
            <a:miter lim="800000"/>
            <a:headEnd/>
            <a:tailEnd/>
          </a:ln>
        </p:spPr>
        <p:txBody>
          <a:bodyPr wrap="none">
            <a:spAutoFit/>
          </a:bodyPr>
          <a:lstStyle/>
          <a:p>
            <a:pPr>
              <a:spcBef>
                <a:spcPct val="50000"/>
              </a:spcBef>
            </a:pPr>
            <a:r>
              <a:rPr lang="it-IT" sz="1100" b="1"/>
              <a:t>Weitz JI, NEJM 1997;337:688-698</a:t>
            </a:r>
          </a:p>
        </p:txBody>
      </p:sp>
      <p:sp>
        <p:nvSpPr>
          <p:cNvPr id="38917" name="CasellaDiTesto 5"/>
          <p:cNvSpPr txBox="1">
            <a:spLocks noChangeArrowheads="1"/>
          </p:cNvSpPr>
          <p:nvPr/>
        </p:nvSpPr>
        <p:spPr bwMode="auto">
          <a:xfrm>
            <a:off x="2040338" y="5967971"/>
            <a:ext cx="7593745" cy="461665"/>
          </a:xfrm>
          <a:prstGeom prst="rect">
            <a:avLst/>
          </a:prstGeom>
          <a:noFill/>
          <a:ln w="9525">
            <a:noFill/>
            <a:miter lim="800000"/>
            <a:headEnd/>
            <a:tailEnd/>
          </a:ln>
        </p:spPr>
        <p:txBody>
          <a:bodyPr wrap="none">
            <a:spAutoFit/>
          </a:bodyPr>
          <a:lstStyle/>
          <a:p>
            <a:r>
              <a:rPr lang="en-US" sz="2400" b="1" dirty="0">
                <a:solidFill>
                  <a:srgbClr val="FFFF00"/>
                </a:solidFill>
              </a:rPr>
              <a:t>-   è </a:t>
            </a:r>
            <a:r>
              <a:rPr lang="en-US" sz="2400" b="1" dirty="0" err="1">
                <a:solidFill>
                  <a:srgbClr val="FFFF00"/>
                </a:solidFill>
              </a:rPr>
              <a:t>attiva</a:t>
            </a:r>
            <a:r>
              <a:rPr lang="en-US" sz="2400" b="1" dirty="0">
                <a:solidFill>
                  <a:srgbClr val="FFFF00"/>
                </a:solidFill>
              </a:rPr>
              <a:t>  </a:t>
            </a:r>
            <a:r>
              <a:rPr lang="en-US" sz="2400" b="1" dirty="0" err="1">
                <a:solidFill>
                  <a:srgbClr val="FFFF00"/>
                </a:solidFill>
              </a:rPr>
              <a:t>su</a:t>
            </a:r>
            <a:r>
              <a:rPr lang="en-US" sz="2400" b="1" dirty="0">
                <a:solidFill>
                  <a:srgbClr val="FFFF00"/>
                </a:solidFill>
              </a:rPr>
              <a:t>  </a:t>
            </a:r>
            <a:r>
              <a:rPr lang="en-US" sz="2400" b="1" dirty="0" err="1">
                <a:solidFill>
                  <a:srgbClr val="FFFF00"/>
                </a:solidFill>
              </a:rPr>
              <a:t>FIIa</a:t>
            </a:r>
            <a:r>
              <a:rPr lang="en-US" sz="2400" b="1" dirty="0">
                <a:solidFill>
                  <a:srgbClr val="FFFF00"/>
                </a:solidFill>
              </a:rPr>
              <a:t> </a:t>
            </a:r>
            <a:r>
              <a:rPr lang="en-US" sz="2400" b="1" dirty="0" smtClean="0">
                <a:solidFill>
                  <a:srgbClr val="FFFF00"/>
                </a:solidFill>
              </a:rPr>
              <a:t>– </a:t>
            </a:r>
            <a:r>
              <a:rPr lang="en-US" sz="2400" b="1" dirty="0" err="1" smtClean="0">
                <a:solidFill>
                  <a:srgbClr val="FFFF00"/>
                </a:solidFill>
              </a:rPr>
              <a:t>FVIIa</a:t>
            </a:r>
            <a:r>
              <a:rPr lang="en-US" sz="2400" b="1" dirty="0" smtClean="0">
                <a:solidFill>
                  <a:srgbClr val="FFFF00"/>
                </a:solidFill>
              </a:rPr>
              <a:t> - </a:t>
            </a:r>
            <a:r>
              <a:rPr lang="en-US" sz="2400" b="1" dirty="0" err="1" smtClean="0">
                <a:solidFill>
                  <a:srgbClr val="FFFF00"/>
                </a:solidFill>
              </a:rPr>
              <a:t>FIXa</a:t>
            </a:r>
            <a:r>
              <a:rPr lang="en-US" sz="2400" b="1" dirty="0" smtClean="0">
                <a:solidFill>
                  <a:srgbClr val="FFFF00"/>
                </a:solidFill>
              </a:rPr>
              <a:t> </a:t>
            </a:r>
            <a:r>
              <a:rPr lang="en-US" sz="2400" b="1" dirty="0">
                <a:solidFill>
                  <a:srgbClr val="FFFF00"/>
                </a:solidFill>
              </a:rPr>
              <a:t>- </a:t>
            </a:r>
            <a:r>
              <a:rPr lang="en-US" sz="2400" b="1" dirty="0" err="1">
                <a:solidFill>
                  <a:srgbClr val="FFFF00"/>
                </a:solidFill>
              </a:rPr>
              <a:t>FXa</a:t>
            </a:r>
            <a:r>
              <a:rPr lang="en-US" sz="2400" b="1" dirty="0">
                <a:solidFill>
                  <a:srgbClr val="FFFF00"/>
                </a:solidFill>
              </a:rPr>
              <a:t> - </a:t>
            </a:r>
            <a:r>
              <a:rPr lang="en-US" sz="2400" b="1" dirty="0" err="1">
                <a:solidFill>
                  <a:srgbClr val="FFFF00"/>
                </a:solidFill>
              </a:rPr>
              <a:t>FXIa</a:t>
            </a:r>
            <a:r>
              <a:rPr lang="en-US" sz="2400" b="1" dirty="0">
                <a:solidFill>
                  <a:srgbClr val="FFFF00"/>
                </a:solidFill>
              </a:rPr>
              <a:t> - </a:t>
            </a:r>
            <a:r>
              <a:rPr lang="en-US" sz="2400" b="1" dirty="0" err="1">
                <a:solidFill>
                  <a:srgbClr val="FFFF00"/>
                </a:solidFill>
              </a:rPr>
              <a:t>FXIIa</a:t>
            </a:r>
            <a:endParaRPr lang="it-IT" sz="2400" b="1" dirty="0">
              <a:solidFill>
                <a:srgbClr val="FFFF00"/>
              </a:solidFill>
            </a:endParaRPr>
          </a:p>
        </p:txBody>
      </p:sp>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bwMode="auto">
          <a:xfrm>
            <a:off x="401638" y="280988"/>
            <a:ext cx="11434762" cy="1628775"/>
          </a:xfrm>
        </p:spPr>
        <p:txBody>
          <a:bodyPr wrap="square" numCol="1" anchorCtr="0" compatLnSpc="1">
            <a:prstTxWarp prst="textNoShape">
              <a:avLst/>
            </a:prstTxWarp>
            <a:normAutofit fontScale="90000"/>
          </a:bodyPr>
          <a:lstStyle/>
          <a:p>
            <a:pPr>
              <a:defRPr/>
            </a:pPr>
            <a:r>
              <a:rPr lang="en-US" sz="3100" b="1" dirty="0" smtClean="0">
                <a:solidFill>
                  <a:srgbClr val="FFFF00"/>
                </a:solidFill>
                <a:latin typeface="Arial" charset="0"/>
                <a:cs typeface="Arial" charset="0"/>
              </a:rPr>
              <a:t>                               </a:t>
            </a:r>
            <a:r>
              <a:rPr lang="en-US" sz="3600" b="1" dirty="0" err="1" smtClean="0">
                <a:solidFill>
                  <a:srgbClr val="FFFF00"/>
                </a:solidFill>
                <a:latin typeface="Arial" charset="0"/>
                <a:cs typeface="Arial" charset="0"/>
              </a:rPr>
              <a:t>Eparina</a:t>
            </a:r>
            <a:r>
              <a:rPr lang="en-US" sz="3600" b="1" dirty="0" smtClean="0">
                <a:solidFill>
                  <a:srgbClr val="FFFF00"/>
                </a:solidFill>
                <a:latin typeface="Arial" charset="0"/>
                <a:cs typeface="Arial" charset="0"/>
              </a:rPr>
              <a:t> Non </a:t>
            </a:r>
            <a:r>
              <a:rPr lang="en-US" sz="3600" b="1" dirty="0" err="1" smtClean="0">
                <a:solidFill>
                  <a:srgbClr val="FFFF00"/>
                </a:solidFill>
                <a:latin typeface="Arial" charset="0"/>
                <a:cs typeface="Arial" charset="0"/>
              </a:rPr>
              <a:t>Frazionata</a:t>
            </a:r>
            <a:r>
              <a:rPr lang="en-US" sz="2400" dirty="0" smtClean="0">
                <a:solidFill>
                  <a:srgbClr val="FFFF00"/>
                </a:solidFill>
                <a:latin typeface="Arial" charset="0"/>
                <a:cs typeface="Arial" charset="0"/>
              </a:rPr>
              <a:t>            </a:t>
            </a:r>
            <a:r>
              <a:rPr lang="en-US" sz="2000" dirty="0" err="1" smtClean="0">
                <a:solidFill>
                  <a:schemeClr val="tx1"/>
                </a:solidFill>
                <a:latin typeface="Arial" charset="0"/>
                <a:cs typeface="Arial" charset="0"/>
              </a:rPr>
              <a:t>p.m.m</a:t>
            </a:r>
            <a:r>
              <a:rPr lang="en-US" sz="2000" dirty="0" smtClean="0">
                <a:solidFill>
                  <a:schemeClr val="tx1"/>
                </a:solidFill>
                <a:latin typeface="Arial" charset="0"/>
                <a:cs typeface="Arial" charset="0"/>
              </a:rPr>
              <a:t>. </a:t>
            </a:r>
            <a:r>
              <a:rPr lang="en-US" sz="2000" b="1" dirty="0" smtClean="0">
                <a:solidFill>
                  <a:schemeClr val="tx1"/>
                </a:solidFill>
                <a:latin typeface="Yu Gothic"/>
                <a:ea typeface="Yu Gothic"/>
                <a:cs typeface="Arial" charset="0"/>
              </a:rPr>
              <a:t>~</a:t>
            </a:r>
            <a:r>
              <a:rPr lang="en-US" sz="2000" dirty="0" smtClean="0">
                <a:solidFill>
                  <a:schemeClr val="tx1"/>
                </a:solidFill>
                <a:latin typeface="Yu Gothic"/>
                <a:ea typeface="Yu Gothic"/>
                <a:cs typeface="Arial" charset="0"/>
              </a:rPr>
              <a:t> </a:t>
            </a:r>
            <a:r>
              <a:rPr lang="en-US" sz="2000" dirty="0" smtClean="0">
                <a:solidFill>
                  <a:schemeClr val="tx1"/>
                </a:solidFill>
                <a:latin typeface="Arial" charset="0"/>
                <a:cs typeface="Arial" charset="0"/>
              </a:rPr>
              <a:t>15.000   Dalton</a:t>
            </a:r>
            <a:br>
              <a:rPr lang="en-US" sz="2000" dirty="0" smtClean="0">
                <a:solidFill>
                  <a:schemeClr val="tx1"/>
                </a:solidFill>
                <a:latin typeface="Arial" charset="0"/>
                <a:cs typeface="Arial" charset="0"/>
              </a:rPr>
            </a:br>
            <a:r>
              <a:rPr lang="en-US" sz="2000" dirty="0" smtClean="0">
                <a:solidFill>
                  <a:schemeClr val="tx1"/>
                </a:solidFill>
                <a:latin typeface="Arial" charset="0"/>
                <a:cs typeface="Arial" charset="0"/>
              </a:rPr>
              <a:t/>
            </a:r>
            <a:br>
              <a:rPr lang="en-US" sz="2000" dirty="0" smtClean="0">
                <a:solidFill>
                  <a:schemeClr val="tx1"/>
                </a:solidFill>
                <a:latin typeface="Arial" charset="0"/>
                <a:cs typeface="Arial" charset="0"/>
              </a:rPr>
            </a:br>
            <a:r>
              <a:rPr lang="en-US" sz="2000" dirty="0" smtClean="0">
                <a:solidFill>
                  <a:schemeClr val="tx1"/>
                </a:solidFill>
                <a:latin typeface="Arial" charset="0"/>
                <a:cs typeface="Arial" charset="0"/>
              </a:rPr>
              <a:t>                             </a:t>
            </a:r>
            <a:r>
              <a:rPr lang="en-US" sz="2700" b="1" dirty="0" smtClean="0">
                <a:solidFill>
                  <a:srgbClr val="FF9933"/>
                </a:solidFill>
                <a:latin typeface="Arial" pitchFamily="34" charset="0"/>
                <a:cs typeface="Arial" pitchFamily="34" charset="0"/>
              </a:rPr>
              <a:t>è </a:t>
            </a:r>
            <a:r>
              <a:rPr lang="en-US" sz="2700" b="1" dirty="0" err="1" smtClean="0">
                <a:solidFill>
                  <a:srgbClr val="FF9933"/>
                </a:solidFill>
                <a:latin typeface="Arial" pitchFamily="34" charset="0"/>
                <a:cs typeface="Arial" pitchFamily="34" charset="0"/>
              </a:rPr>
              <a:t>attiva</a:t>
            </a:r>
            <a:r>
              <a:rPr lang="en-US" sz="2700" b="1" dirty="0" smtClean="0">
                <a:solidFill>
                  <a:srgbClr val="FF9933"/>
                </a:solidFill>
                <a:latin typeface="Arial" pitchFamily="34" charset="0"/>
                <a:cs typeface="Arial" pitchFamily="34" charset="0"/>
              </a:rPr>
              <a:t>  </a:t>
            </a:r>
            <a:r>
              <a:rPr lang="en-US" sz="2700" b="1" dirty="0" err="1" smtClean="0">
                <a:solidFill>
                  <a:srgbClr val="FF9933"/>
                </a:solidFill>
                <a:latin typeface="Arial" pitchFamily="34" charset="0"/>
                <a:cs typeface="Arial" pitchFamily="34" charset="0"/>
              </a:rPr>
              <a:t>su</a:t>
            </a:r>
            <a:r>
              <a:rPr lang="en-US" sz="2700" b="1" dirty="0" smtClean="0">
                <a:solidFill>
                  <a:srgbClr val="FF9933"/>
                </a:solidFill>
                <a:latin typeface="Arial" pitchFamily="34" charset="0"/>
                <a:cs typeface="Arial" pitchFamily="34" charset="0"/>
              </a:rPr>
              <a:t>  </a:t>
            </a:r>
            <a:r>
              <a:rPr lang="en-US" sz="2700" b="1" dirty="0" err="1" smtClean="0">
                <a:solidFill>
                  <a:srgbClr val="FF9933"/>
                </a:solidFill>
                <a:latin typeface="Arial" pitchFamily="34" charset="0"/>
                <a:cs typeface="Arial" pitchFamily="34" charset="0"/>
              </a:rPr>
              <a:t>FIIa</a:t>
            </a:r>
            <a:r>
              <a:rPr lang="en-US" sz="2700" b="1" dirty="0" smtClean="0">
                <a:solidFill>
                  <a:srgbClr val="FF9933"/>
                </a:solidFill>
                <a:latin typeface="Arial" pitchFamily="34" charset="0"/>
                <a:cs typeface="Arial" pitchFamily="34" charset="0"/>
              </a:rPr>
              <a:t> </a:t>
            </a:r>
            <a:r>
              <a:rPr lang="en-US" sz="2700" b="1" dirty="0" smtClean="0">
                <a:solidFill>
                  <a:srgbClr val="FF9933"/>
                </a:solidFill>
                <a:latin typeface="Arial" pitchFamily="34" charset="0"/>
                <a:cs typeface="Arial" pitchFamily="34" charset="0"/>
              </a:rPr>
              <a:t>– </a:t>
            </a:r>
            <a:r>
              <a:rPr lang="en-US" sz="2700" b="1" dirty="0" err="1" smtClean="0">
                <a:solidFill>
                  <a:srgbClr val="FF9933"/>
                </a:solidFill>
                <a:latin typeface="Arial" pitchFamily="34" charset="0"/>
                <a:cs typeface="Arial" pitchFamily="34" charset="0"/>
              </a:rPr>
              <a:t>FVIIa</a:t>
            </a:r>
            <a:r>
              <a:rPr lang="en-US" sz="2700" b="1" dirty="0" smtClean="0">
                <a:solidFill>
                  <a:srgbClr val="FF9933"/>
                </a:solidFill>
                <a:latin typeface="Arial" pitchFamily="34" charset="0"/>
                <a:cs typeface="Arial" pitchFamily="34" charset="0"/>
              </a:rPr>
              <a:t> - </a:t>
            </a:r>
            <a:r>
              <a:rPr lang="en-US" sz="2700" b="1" dirty="0" err="1" smtClean="0">
                <a:solidFill>
                  <a:srgbClr val="FF9933"/>
                </a:solidFill>
                <a:latin typeface="Arial" pitchFamily="34" charset="0"/>
                <a:cs typeface="Arial" pitchFamily="34" charset="0"/>
              </a:rPr>
              <a:t>FIXa</a:t>
            </a:r>
            <a:r>
              <a:rPr lang="en-US" sz="2700" b="1" dirty="0" smtClean="0">
                <a:solidFill>
                  <a:srgbClr val="FF9933"/>
                </a:solidFill>
                <a:latin typeface="Arial" pitchFamily="34" charset="0"/>
                <a:cs typeface="Arial" pitchFamily="34" charset="0"/>
              </a:rPr>
              <a:t> </a:t>
            </a:r>
            <a:r>
              <a:rPr lang="en-US" sz="2700" b="1" dirty="0" smtClean="0">
                <a:solidFill>
                  <a:srgbClr val="FF9933"/>
                </a:solidFill>
                <a:latin typeface="Arial" pitchFamily="34" charset="0"/>
                <a:cs typeface="Arial" pitchFamily="34" charset="0"/>
              </a:rPr>
              <a:t>- </a:t>
            </a:r>
            <a:r>
              <a:rPr lang="en-US" sz="2700" b="1" dirty="0" err="1" smtClean="0">
                <a:solidFill>
                  <a:srgbClr val="FF9933"/>
                </a:solidFill>
                <a:latin typeface="Arial" pitchFamily="34" charset="0"/>
                <a:cs typeface="Arial" pitchFamily="34" charset="0"/>
              </a:rPr>
              <a:t>FXa</a:t>
            </a:r>
            <a:r>
              <a:rPr lang="en-US" sz="2700" b="1" dirty="0" smtClean="0">
                <a:solidFill>
                  <a:srgbClr val="FF9933"/>
                </a:solidFill>
                <a:latin typeface="Arial" pitchFamily="34" charset="0"/>
                <a:cs typeface="Arial" pitchFamily="34" charset="0"/>
              </a:rPr>
              <a:t> - </a:t>
            </a:r>
            <a:r>
              <a:rPr lang="en-US" sz="2700" b="1" dirty="0" err="1" smtClean="0">
                <a:solidFill>
                  <a:srgbClr val="FF9933"/>
                </a:solidFill>
                <a:latin typeface="Arial" pitchFamily="34" charset="0"/>
                <a:cs typeface="Arial" pitchFamily="34" charset="0"/>
              </a:rPr>
              <a:t>FXIa</a:t>
            </a:r>
            <a:r>
              <a:rPr lang="en-US" sz="2700" b="1" dirty="0" smtClean="0">
                <a:solidFill>
                  <a:srgbClr val="FF9933"/>
                </a:solidFill>
                <a:latin typeface="Arial" pitchFamily="34" charset="0"/>
                <a:cs typeface="Arial" pitchFamily="34" charset="0"/>
              </a:rPr>
              <a:t> - </a:t>
            </a:r>
            <a:r>
              <a:rPr lang="en-US" sz="2700" b="1" dirty="0" err="1" smtClean="0">
                <a:solidFill>
                  <a:srgbClr val="FF9933"/>
                </a:solidFill>
                <a:latin typeface="Arial" pitchFamily="34" charset="0"/>
                <a:cs typeface="Arial" pitchFamily="34" charset="0"/>
              </a:rPr>
              <a:t>FXIIa</a:t>
            </a:r>
            <a:r>
              <a:rPr lang="en-US" sz="2000" b="1" dirty="0" smtClean="0">
                <a:solidFill>
                  <a:srgbClr val="FF9933"/>
                </a:solidFill>
                <a:latin typeface="Arial" pitchFamily="34" charset="0"/>
                <a:cs typeface="Arial" pitchFamily="34" charset="0"/>
              </a:rPr>
              <a:t> </a:t>
            </a:r>
            <a:r>
              <a:rPr lang="en-US" sz="2000" dirty="0" smtClean="0">
                <a:solidFill>
                  <a:schemeClr val="tx1"/>
                </a:solidFill>
                <a:latin typeface="Arial" charset="0"/>
                <a:cs typeface="Arial" charset="0"/>
              </a:rPr>
              <a:t/>
            </a:r>
            <a:br>
              <a:rPr lang="en-US" sz="2000" dirty="0" smtClean="0">
                <a:solidFill>
                  <a:schemeClr val="tx1"/>
                </a:solidFill>
                <a:latin typeface="Arial" charset="0"/>
                <a:cs typeface="Arial" charset="0"/>
              </a:rPr>
            </a:br>
            <a:r>
              <a:rPr lang="en-US" sz="2000" dirty="0" smtClean="0">
                <a:solidFill>
                  <a:schemeClr val="tx1"/>
                </a:solidFill>
                <a:latin typeface="Arial" charset="0"/>
                <a:cs typeface="Arial" charset="0"/>
              </a:rPr>
              <a:t/>
            </a:r>
            <a:br>
              <a:rPr lang="en-US" sz="2000" dirty="0" smtClean="0">
                <a:solidFill>
                  <a:schemeClr val="tx1"/>
                </a:solidFill>
                <a:latin typeface="Arial" charset="0"/>
                <a:cs typeface="Arial" charset="0"/>
              </a:rPr>
            </a:br>
            <a:r>
              <a:rPr lang="en-US" sz="2000" dirty="0" smtClean="0">
                <a:solidFill>
                  <a:schemeClr val="tx1"/>
                </a:solidFill>
                <a:latin typeface="Arial" charset="0"/>
                <a:cs typeface="Arial" charset="0"/>
              </a:rPr>
              <a:t>                                                                </a:t>
            </a:r>
            <a:r>
              <a:rPr lang="en-US" sz="2200" b="1" dirty="0" smtClean="0">
                <a:solidFill>
                  <a:srgbClr val="FFFF00"/>
                </a:solidFill>
                <a:latin typeface="Arial" charset="0"/>
                <a:cs typeface="Arial" charset="0"/>
              </a:rPr>
              <a:t>CARATTERISTICHE</a:t>
            </a:r>
          </a:p>
        </p:txBody>
      </p:sp>
      <p:sp>
        <p:nvSpPr>
          <p:cNvPr id="40962" name="Rettangolo 6"/>
          <p:cNvSpPr>
            <a:spLocks noChangeArrowheads="1"/>
          </p:cNvSpPr>
          <p:nvPr/>
        </p:nvSpPr>
        <p:spPr bwMode="auto">
          <a:xfrm>
            <a:off x="298450" y="2124075"/>
            <a:ext cx="5327650" cy="2935288"/>
          </a:xfrm>
          <a:prstGeom prst="rect">
            <a:avLst/>
          </a:prstGeom>
          <a:noFill/>
          <a:ln w="9525">
            <a:noFill/>
            <a:miter lim="800000"/>
            <a:headEnd/>
            <a:tailEnd/>
          </a:ln>
        </p:spPr>
        <p:txBody>
          <a:bodyPr>
            <a:spAutoFit/>
          </a:bodyPr>
          <a:lstStyle/>
          <a:p>
            <a:r>
              <a:rPr lang="it-IT" sz="1600" b="1">
                <a:latin typeface="Arial-BoldMT"/>
              </a:rPr>
              <a:t>                              (Vantaggi)</a:t>
            </a:r>
          </a:p>
          <a:p>
            <a:endParaRPr lang="it-IT" sz="1600" b="1">
              <a:latin typeface="Arial-BoldMT"/>
            </a:endParaRPr>
          </a:p>
          <a:p>
            <a:pPr>
              <a:lnSpc>
                <a:spcPts val="1400"/>
              </a:lnSpc>
              <a:buFont typeface="Wingdings" pitchFamily="2" charset="2"/>
              <a:buChar char="Ø"/>
            </a:pPr>
            <a:r>
              <a:rPr lang="en-US" sz="1600">
                <a:latin typeface="ArialMT"/>
              </a:rPr>
              <a:t> </a:t>
            </a:r>
            <a:r>
              <a:rPr lang="it-IT" sz="1600">
                <a:solidFill>
                  <a:srgbClr val="FFFF00"/>
                </a:solidFill>
                <a:latin typeface="ArialMT"/>
              </a:rPr>
              <a:t>Antidoto:</a:t>
            </a:r>
            <a:r>
              <a:rPr lang="it-IT" sz="1600">
                <a:latin typeface="ArialMT"/>
              </a:rPr>
              <a:t> protamina</a:t>
            </a:r>
          </a:p>
          <a:p>
            <a:pPr>
              <a:lnSpc>
                <a:spcPts val="1400"/>
              </a:lnSpc>
            </a:pPr>
            <a:endParaRPr lang="it-IT" sz="1600">
              <a:latin typeface="ArialMT"/>
            </a:endParaRPr>
          </a:p>
          <a:p>
            <a:pPr>
              <a:buFont typeface="Wingdings" pitchFamily="2" charset="2"/>
              <a:buChar char="Ø"/>
            </a:pPr>
            <a:r>
              <a:rPr lang="en-US" sz="1600">
                <a:latin typeface="SymbolMT"/>
              </a:rPr>
              <a:t> </a:t>
            </a:r>
            <a:r>
              <a:rPr lang="en-US" sz="1600" b="1">
                <a:solidFill>
                  <a:srgbClr val="FFFF00"/>
                </a:solidFill>
                <a:latin typeface="SymbolMT"/>
              </a:rPr>
              <a:t>Più sicura delle EBPM nei</a:t>
            </a:r>
            <a:r>
              <a:rPr lang="en-US" sz="1600" b="1">
                <a:latin typeface="SymbolMT"/>
              </a:rPr>
              <a:t> </a:t>
            </a:r>
            <a:r>
              <a:rPr lang="en-US" sz="1600" b="1">
                <a:solidFill>
                  <a:srgbClr val="FFFF00"/>
                </a:solidFill>
                <a:latin typeface="SymbolMT"/>
              </a:rPr>
              <a:t>pazienti con </a:t>
            </a:r>
          </a:p>
          <a:p>
            <a:r>
              <a:rPr lang="en-US" sz="1600">
                <a:solidFill>
                  <a:srgbClr val="FFFF00"/>
                </a:solidFill>
                <a:latin typeface="SymbolMT"/>
              </a:rPr>
              <a:t>    </a:t>
            </a:r>
            <a:r>
              <a:rPr lang="en-US" sz="1600" b="1" u="sng">
                <a:solidFill>
                  <a:srgbClr val="FFFF00"/>
                </a:solidFill>
                <a:latin typeface="SymbolMT"/>
              </a:rPr>
              <a:t>insufficienza renale</a:t>
            </a:r>
            <a:r>
              <a:rPr lang="en-US" sz="1600" u="sng">
                <a:solidFill>
                  <a:srgbClr val="FFFF00"/>
                </a:solidFill>
                <a:latin typeface="SymbolMT"/>
              </a:rPr>
              <a:t>  VFG &lt; 20 mL/m</a:t>
            </a:r>
          </a:p>
          <a:p>
            <a:endParaRPr lang="it-IT" sz="1600">
              <a:latin typeface="ArialMT"/>
            </a:endParaRPr>
          </a:p>
          <a:p>
            <a:pPr>
              <a:lnSpc>
                <a:spcPts val="1400"/>
              </a:lnSpc>
              <a:buFont typeface="Wingdings" pitchFamily="2" charset="2"/>
              <a:buChar char="Ø"/>
            </a:pPr>
            <a:r>
              <a:rPr lang="it-IT" sz="1600">
                <a:latin typeface="SymbolMT"/>
              </a:rPr>
              <a:t> </a:t>
            </a:r>
            <a:r>
              <a:rPr lang="it-IT" sz="1600">
                <a:latin typeface="ArialMT"/>
              </a:rPr>
              <a:t>Rapido </a:t>
            </a:r>
            <a:r>
              <a:rPr lang="it-IT" sz="1600" i="1">
                <a:latin typeface="ArialMT"/>
              </a:rPr>
              <a:t>offset</a:t>
            </a:r>
            <a:r>
              <a:rPr lang="it-IT" sz="1600">
                <a:latin typeface="ArialMT"/>
              </a:rPr>
              <a:t> </a:t>
            </a:r>
          </a:p>
          <a:p>
            <a:pPr>
              <a:lnSpc>
                <a:spcPts val="1400"/>
              </a:lnSpc>
              <a:buFont typeface="Wingdings" pitchFamily="2" charset="2"/>
              <a:buChar char="Ø"/>
            </a:pPr>
            <a:endParaRPr lang="it-IT" sz="1600">
              <a:latin typeface="ArialMT"/>
            </a:endParaRPr>
          </a:p>
          <a:p>
            <a:pPr>
              <a:buFont typeface="Wingdings" pitchFamily="2" charset="2"/>
              <a:buChar char="Ø"/>
            </a:pPr>
            <a:r>
              <a:rPr lang="it-IT" sz="1600">
                <a:latin typeface="SymbolMT"/>
              </a:rPr>
              <a:t> </a:t>
            </a:r>
            <a:r>
              <a:rPr lang="it-IT" sz="1600">
                <a:latin typeface="ArialMT"/>
              </a:rPr>
              <a:t>Scarse interazioni con cibi e farmaci</a:t>
            </a:r>
          </a:p>
          <a:p>
            <a:pPr>
              <a:buFont typeface="Wingdings" pitchFamily="2" charset="2"/>
              <a:buChar char="Ø"/>
            </a:pPr>
            <a:endParaRPr lang="it-IT" sz="1600">
              <a:latin typeface="ArialMT"/>
            </a:endParaRPr>
          </a:p>
          <a:p>
            <a:pPr>
              <a:buFont typeface="Wingdings" pitchFamily="2" charset="2"/>
              <a:buChar char="Ø"/>
            </a:pPr>
            <a:r>
              <a:rPr lang="it-IT" sz="1600">
                <a:latin typeface="ArialMT"/>
              </a:rPr>
              <a:t> </a:t>
            </a:r>
            <a:r>
              <a:rPr lang="it-IT" sz="1600" b="1">
                <a:solidFill>
                  <a:srgbClr val="FFFF00"/>
                </a:solidFill>
                <a:latin typeface="ArialMT"/>
              </a:rPr>
              <a:t>Pazienti sottopeso</a:t>
            </a:r>
            <a:r>
              <a:rPr lang="it-IT" sz="1600">
                <a:latin typeface="ArialMT"/>
              </a:rPr>
              <a:t> (40 kg)</a:t>
            </a:r>
          </a:p>
          <a:p>
            <a:endParaRPr lang="it-IT" sz="1000"/>
          </a:p>
        </p:txBody>
      </p:sp>
      <p:sp>
        <p:nvSpPr>
          <p:cNvPr id="40963" name="Rettangolo 7"/>
          <p:cNvSpPr>
            <a:spLocks noChangeArrowheads="1"/>
          </p:cNvSpPr>
          <p:nvPr/>
        </p:nvSpPr>
        <p:spPr bwMode="auto">
          <a:xfrm>
            <a:off x="6507163" y="2011363"/>
            <a:ext cx="5108575" cy="4846637"/>
          </a:xfrm>
          <a:prstGeom prst="rect">
            <a:avLst/>
          </a:prstGeom>
          <a:noFill/>
          <a:ln w="9525">
            <a:noFill/>
            <a:miter lim="800000"/>
            <a:headEnd/>
            <a:tailEnd/>
          </a:ln>
        </p:spPr>
        <p:txBody>
          <a:bodyPr>
            <a:spAutoFit/>
          </a:bodyPr>
          <a:lstStyle/>
          <a:p>
            <a:r>
              <a:rPr lang="it-IT" sz="1600" b="1">
                <a:latin typeface="Arial-BoldMT"/>
              </a:rPr>
              <a:t>                                    (Svantaggi)</a:t>
            </a:r>
          </a:p>
          <a:p>
            <a:endParaRPr lang="it-IT" sz="1600" b="1">
              <a:latin typeface="Arial-BoldMT"/>
            </a:endParaRPr>
          </a:p>
          <a:p>
            <a:pPr>
              <a:lnSpc>
                <a:spcPts val="1400"/>
              </a:lnSpc>
              <a:buFont typeface="Wingdings" pitchFamily="2" charset="2"/>
              <a:buChar char="Ø"/>
            </a:pPr>
            <a:r>
              <a:rPr lang="it-IT" sz="1600">
                <a:latin typeface="SymbolMT"/>
              </a:rPr>
              <a:t>           </a:t>
            </a:r>
            <a:r>
              <a:rPr lang="it-IT" sz="1600">
                <a:latin typeface="ArialMT"/>
              </a:rPr>
              <a:t>Somministrazione parenterale</a:t>
            </a:r>
          </a:p>
          <a:p>
            <a:pPr>
              <a:lnSpc>
                <a:spcPts val="1400"/>
              </a:lnSpc>
              <a:buFont typeface="Wingdings" pitchFamily="2" charset="2"/>
              <a:buChar char="Ø"/>
            </a:pPr>
            <a:endParaRPr lang="it-IT" sz="1600">
              <a:latin typeface="ArialMT"/>
            </a:endParaRPr>
          </a:p>
          <a:p>
            <a:pPr>
              <a:lnSpc>
                <a:spcPts val="1400"/>
              </a:lnSpc>
              <a:buFont typeface="Wingdings" pitchFamily="2" charset="2"/>
              <a:buChar char="Ø"/>
            </a:pPr>
            <a:r>
              <a:rPr lang="en-US" sz="1600">
                <a:latin typeface="SymbolMT"/>
              </a:rPr>
              <a:t>           </a:t>
            </a:r>
            <a:r>
              <a:rPr lang="en-US" sz="1600">
                <a:latin typeface="ArialMT"/>
              </a:rPr>
              <a:t>Somministrazioni frequenti  (almeno BID)</a:t>
            </a:r>
          </a:p>
          <a:p>
            <a:pPr>
              <a:lnSpc>
                <a:spcPts val="1400"/>
              </a:lnSpc>
              <a:buFont typeface="Wingdings" pitchFamily="2" charset="2"/>
              <a:buChar char="Ø"/>
            </a:pPr>
            <a:endParaRPr lang="en-US" sz="1600">
              <a:latin typeface="ArialMT"/>
            </a:endParaRPr>
          </a:p>
          <a:p>
            <a:pPr>
              <a:lnSpc>
                <a:spcPts val="1400"/>
              </a:lnSpc>
              <a:buFont typeface="Wingdings" pitchFamily="2" charset="2"/>
              <a:buChar char="Ø"/>
            </a:pPr>
            <a:r>
              <a:rPr lang="en-US" sz="1600">
                <a:latin typeface="SymbolMT"/>
              </a:rPr>
              <a:t>                       </a:t>
            </a:r>
            <a:r>
              <a:rPr lang="en-US" sz="1600">
                <a:solidFill>
                  <a:srgbClr val="FFFF00"/>
                </a:solidFill>
                <a:latin typeface="ArialMT"/>
              </a:rPr>
              <a:t>Rischio  di HIT</a:t>
            </a:r>
          </a:p>
          <a:p>
            <a:pPr>
              <a:lnSpc>
                <a:spcPts val="1400"/>
              </a:lnSpc>
              <a:buFont typeface="Wingdings" pitchFamily="2" charset="2"/>
              <a:buChar char="Ø"/>
            </a:pPr>
            <a:endParaRPr lang="en-US" sz="1600">
              <a:latin typeface="ArialMT"/>
            </a:endParaRPr>
          </a:p>
          <a:p>
            <a:pPr>
              <a:lnSpc>
                <a:spcPts val="1400"/>
              </a:lnSpc>
              <a:buFont typeface="Wingdings" pitchFamily="2" charset="2"/>
              <a:buChar char="Ø"/>
            </a:pPr>
            <a:r>
              <a:rPr lang="it-IT" sz="1600">
                <a:latin typeface="SymbolMT"/>
              </a:rPr>
              <a:t>           </a:t>
            </a:r>
            <a:r>
              <a:rPr lang="it-IT" sz="1600">
                <a:latin typeface="ArialMT"/>
              </a:rPr>
              <a:t>Rischio di osteoporosi</a:t>
            </a:r>
          </a:p>
          <a:p>
            <a:pPr>
              <a:lnSpc>
                <a:spcPts val="1400"/>
              </a:lnSpc>
              <a:buFont typeface="Wingdings" pitchFamily="2" charset="2"/>
              <a:buChar char="Ø"/>
            </a:pPr>
            <a:endParaRPr lang="it-IT" sz="2000">
              <a:latin typeface="ArialMT"/>
            </a:endParaRPr>
          </a:p>
          <a:p>
            <a:pPr>
              <a:lnSpc>
                <a:spcPts val="1400"/>
              </a:lnSpc>
              <a:buFont typeface="Wingdings" pitchFamily="2" charset="2"/>
              <a:buChar char="Ø"/>
            </a:pPr>
            <a:r>
              <a:rPr lang="it-IT" sz="2000">
                <a:solidFill>
                  <a:srgbClr val="FFFF00"/>
                </a:solidFill>
                <a:latin typeface="SymbolMT"/>
              </a:rPr>
              <a:t>                  </a:t>
            </a:r>
            <a:r>
              <a:rPr lang="it-IT" sz="2000" b="1">
                <a:solidFill>
                  <a:srgbClr val="FFFF00"/>
                </a:solidFill>
                <a:latin typeface="ArialMT"/>
              </a:rPr>
              <a:t>Biodisponibilità variabile</a:t>
            </a:r>
          </a:p>
          <a:p>
            <a:pPr>
              <a:lnSpc>
                <a:spcPts val="1400"/>
              </a:lnSpc>
              <a:buFont typeface="Wingdings" pitchFamily="2" charset="2"/>
              <a:buChar char="Ø"/>
            </a:pPr>
            <a:endParaRPr lang="it-IT" sz="1600">
              <a:latin typeface="ArialMT"/>
            </a:endParaRPr>
          </a:p>
          <a:p>
            <a:pPr>
              <a:lnSpc>
                <a:spcPts val="1400"/>
              </a:lnSpc>
              <a:buFont typeface="Wingdings" pitchFamily="2" charset="2"/>
              <a:buChar char="Ø"/>
            </a:pPr>
            <a:r>
              <a:rPr lang="it-IT" sz="1600">
                <a:latin typeface="SymbolMT"/>
              </a:rPr>
              <a:t>                       </a:t>
            </a:r>
            <a:r>
              <a:rPr lang="it-IT" sz="1600">
                <a:solidFill>
                  <a:srgbClr val="FFFF00"/>
                </a:solidFill>
                <a:latin typeface="ArialMT"/>
              </a:rPr>
              <a:t>Effetti anticoagulanti imprevedibili</a:t>
            </a:r>
          </a:p>
          <a:p>
            <a:pPr>
              <a:lnSpc>
                <a:spcPts val="1400"/>
              </a:lnSpc>
              <a:buFont typeface="Wingdings" pitchFamily="2" charset="2"/>
              <a:buChar char="Ø"/>
            </a:pPr>
            <a:endParaRPr lang="it-IT" sz="1600">
              <a:latin typeface="ArialMT"/>
            </a:endParaRPr>
          </a:p>
          <a:p>
            <a:pPr>
              <a:lnSpc>
                <a:spcPts val="1400"/>
              </a:lnSpc>
              <a:buFont typeface="Wingdings" pitchFamily="2" charset="2"/>
              <a:buChar char="Ø"/>
            </a:pPr>
            <a:r>
              <a:rPr lang="it-IT" sz="1600">
                <a:solidFill>
                  <a:srgbClr val="FFFF00"/>
                </a:solidFill>
                <a:latin typeface="ArialMT"/>
              </a:rPr>
              <a:t>           </a:t>
            </a:r>
            <a:r>
              <a:rPr lang="it-IT" sz="2000" b="1">
                <a:solidFill>
                  <a:srgbClr val="FFFF00"/>
                </a:solidFill>
                <a:latin typeface="ArialMT"/>
              </a:rPr>
              <a:t>Monitoraggio</a:t>
            </a:r>
            <a:r>
              <a:rPr lang="it-IT" sz="1600">
                <a:latin typeface="ArialMT"/>
              </a:rPr>
              <a:t>  per alti dosaggi</a:t>
            </a:r>
          </a:p>
          <a:p>
            <a:pPr>
              <a:lnSpc>
                <a:spcPts val="1400"/>
              </a:lnSpc>
              <a:buFont typeface="Wingdings" pitchFamily="2" charset="2"/>
              <a:buChar char="Ø"/>
            </a:pPr>
            <a:endParaRPr lang="it-IT" sz="1600">
              <a:latin typeface="ArialMT"/>
            </a:endParaRPr>
          </a:p>
          <a:p>
            <a:pPr>
              <a:lnSpc>
                <a:spcPts val="1400"/>
              </a:lnSpc>
              <a:buFont typeface="Wingdings" pitchFamily="2" charset="2"/>
              <a:buChar char="Ø"/>
            </a:pPr>
            <a:r>
              <a:rPr lang="it-IT" sz="1600">
                <a:latin typeface="SymbolMT"/>
              </a:rPr>
              <a:t>           </a:t>
            </a:r>
            <a:r>
              <a:rPr lang="it-IT" sz="1600">
                <a:latin typeface="ArialMT"/>
              </a:rPr>
              <a:t>Azione indiretta (via antitrombina)</a:t>
            </a:r>
          </a:p>
          <a:p>
            <a:pPr>
              <a:lnSpc>
                <a:spcPts val="1400"/>
              </a:lnSpc>
              <a:buFont typeface="Wingdings" pitchFamily="2" charset="2"/>
              <a:buChar char="Ø"/>
            </a:pPr>
            <a:endParaRPr lang="it-IT" sz="1600">
              <a:latin typeface="ArialMT"/>
            </a:endParaRPr>
          </a:p>
          <a:p>
            <a:pPr>
              <a:lnSpc>
                <a:spcPts val="1400"/>
              </a:lnSpc>
              <a:buFont typeface="Wingdings" pitchFamily="2" charset="2"/>
              <a:buChar char="Ø"/>
            </a:pPr>
            <a:r>
              <a:rPr lang="it-IT" sz="1600"/>
              <a:t>           Farmacologia  aspecifica</a:t>
            </a:r>
            <a:endParaRPr lang="it-IT" sz="1600">
              <a:latin typeface="ArialMT"/>
            </a:endParaRPr>
          </a:p>
          <a:p>
            <a:pPr>
              <a:lnSpc>
                <a:spcPts val="1400"/>
              </a:lnSpc>
              <a:buFont typeface="Wingdings" pitchFamily="2" charset="2"/>
              <a:buChar char="Ø"/>
            </a:pPr>
            <a:endParaRPr lang="it-IT" sz="1600">
              <a:latin typeface="ArialMT"/>
            </a:endParaRPr>
          </a:p>
          <a:p>
            <a:pPr>
              <a:buFont typeface="Wingdings" pitchFamily="2" charset="2"/>
              <a:buChar char="Ø"/>
            </a:pPr>
            <a:r>
              <a:rPr lang="it-IT" sz="1600">
                <a:latin typeface="SymbolMT"/>
              </a:rPr>
              <a:t>           </a:t>
            </a:r>
            <a:r>
              <a:rPr lang="it-IT" sz="1600"/>
              <a:t>No inibizione dei fattori della coagulazione </a:t>
            </a:r>
          </a:p>
          <a:p>
            <a:r>
              <a:rPr lang="it-IT" sz="1600"/>
              <a:t>              all’interno del trombo</a:t>
            </a:r>
            <a:endParaRPr lang="it-IT" sz="1600">
              <a:latin typeface="ArialMT"/>
            </a:endParaRPr>
          </a:p>
          <a:p>
            <a:pPr>
              <a:lnSpc>
                <a:spcPts val="1400"/>
              </a:lnSpc>
              <a:buFont typeface="Wingdings" pitchFamily="2" charset="2"/>
              <a:buChar char="Ø"/>
            </a:pPr>
            <a:endParaRPr lang="it-IT" sz="1600">
              <a:latin typeface="ArialMT"/>
            </a:endParaRPr>
          </a:p>
          <a:p>
            <a:pPr>
              <a:lnSpc>
                <a:spcPts val="1400"/>
              </a:lnSpc>
              <a:buFont typeface="Wingdings" pitchFamily="2" charset="2"/>
              <a:buChar char="Ø"/>
            </a:pPr>
            <a:r>
              <a:rPr lang="it-IT" sz="1600"/>
              <a:t>            </a:t>
            </a:r>
            <a:r>
              <a:rPr lang="it-IT" sz="1600">
                <a:latin typeface="SymbolMT"/>
              </a:rPr>
              <a:t>Ipersensibilità</a:t>
            </a:r>
          </a:p>
        </p:txBody>
      </p:sp>
      <p:sp>
        <p:nvSpPr>
          <p:cNvPr id="40964" name="CasellaDiTesto 8"/>
          <p:cNvSpPr txBox="1">
            <a:spLocks noChangeArrowheads="1"/>
          </p:cNvSpPr>
          <p:nvPr/>
        </p:nvSpPr>
        <p:spPr bwMode="auto">
          <a:xfrm>
            <a:off x="241300" y="6327775"/>
            <a:ext cx="4595813" cy="230188"/>
          </a:xfrm>
          <a:prstGeom prst="rect">
            <a:avLst/>
          </a:prstGeom>
          <a:noFill/>
          <a:ln w="9525">
            <a:noFill/>
            <a:miter lim="800000"/>
            <a:headEnd/>
            <a:tailEnd/>
          </a:ln>
        </p:spPr>
        <p:txBody>
          <a:bodyPr>
            <a:spAutoFit/>
          </a:bodyPr>
          <a:lstStyle/>
          <a:p>
            <a:r>
              <a:rPr lang="da-DK" sz="900" b="1"/>
              <a:t>Ansell et al. 2008, Budnitz et al. 2007, </a:t>
            </a:r>
            <a:r>
              <a:rPr lang="it-IT" sz="900" b="1"/>
              <a:t>Hirsh et al. 2008, Haas 2009, Heparin SPC.</a:t>
            </a:r>
            <a:endParaRPr lang="it-IT" sz="9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1317" y="189272"/>
            <a:ext cx="11863705" cy="6543123"/>
          </a:xfrm>
        </p:spPr>
        <p:txBody>
          <a:bodyPr>
            <a:normAutofit fontScale="92500" lnSpcReduction="20000"/>
          </a:bodyPr>
          <a:lstStyle/>
          <a:p>
            <a:pPr>
              <a:buFont typeface="Arial" charset="0"/>
              <a:buNone/>
              <a:defRPr/>
            </a:pPr>
            <a:r>
              <a:rPr lang="en-US" sz="2000" b="1" dirty="0" smtClean="0">
                <a:solidFill>
                  <a:srgbClr val="FFFF00"/>
                </a:solidFill>
                <a:latin typeface="Arial" pitchFamily="34" charset="0"/>
                <a:cs typeface="Arial" pitchFamily="34" charset="0"/>
              </a:rPr>
              <a:t>                                                      </a:t>
            </a:r>
            <a:r>
              <a:rPr lang="en-US" sz="3000" b="1" dirty="0" err="1" smtClean="0">
                <a:solidFill>
                  <a:srgbClr val="FFFF00"/>
                </a:solidFill>
                <a:latin typeface="Arial" pitchFamily="34" charset="0"/>
                <a:cs typeface="Arial" pitchFamily="34" charset="0"/>
              </a:rPr>
              <a:t>Eparina</a:t>
            </a:r>
            <a:r>
              <a:rPr lang="en-US" sz="3000" b="1" dirty="0" smtClean="0">
                <a:solidFill>
                  <a:srgbClr val="FFFF00"/>
                </a:solidFill>
                <a:latin typeface="Arial" pitchFamily="34" charset="0"/>
                <a:cs typeface="Arial" pitchFamily="34" charset="0"/>
              </a:rPr>
              <a:t>  Non  </a:t>
            </a:r>
            <a:r>
              <a:rPr lang="en-US" sz="3000" b="1" dirty="0" err="1" smtClean="0">
                <a:solidFill>
                  <a:srgbClr val="FFFF00"/>
                </a:solidFill>
                <a:latin typeface="Arial" pitchFamily="34" charset="0"/>
                <a:cs typeface="Arial" pitchFamily="34" charset="0"/>
              </a:rPr>
              <a:t>Frazionata</a:t>
            </a:r>
            <a:r>
              <a:rPr lang="en-US" sz="2000" dirty="0" smtClean="0">
                <a:solidFill>
                  <a:srgbClr val="FFFF00"/>
                </a:solidFill>
                <a:latin typeface="Arial" pitchFamily="34" charset="0"/>
                <a:cs typeface="Arial" pitchFamily="34" charset="0"/>
              </a:rPr>
              <a:t>  </a:t>
            </a:r>
          </a:p>
          <a:p>
            <a:pPr>
              <a:buFont typeface="Arial" charset="0"/>
              <a:buNone/>
              <a:defRPr/>
            </a:pPr>
            <a:r>
              <a:rPr lang="en-US" sz="2000" dirty="0" smtClean="0">
                <a:solidFill>
                  <a:srgbClr val="FFFF00"/>
                </a:solidFill>
                <a:latin typeface="Arial" pitchFamily="34" charset="0"/>
                <a:cs typeface="Arial" pitchFamily="34" charset="0"/>
              </a:rPr>
              <a:t>                                           </a:t>
            </a:r>
          </a:p>
          <a:p>
            <a:pPr>
              <a:buFont typeface="Arial" charset="0"/>
              <a:buNone/>
              <a:defRPr/>
            </a:pPr>
            <a:r>
              <a:rPr lang="en-US" sz="2000" dirty="0" smtClean="0">
                <a:solidFill>
                  <a:srgbClr val="FFFF00"/>
                </a:solidFill>
                <a:latin typeface="Arial" pitchFamily="34" charset="0"/>
                <a:cs typeface="Arial" pitchFamily="34" charset="0"/>
              </a:rPr>
              <a:t>                                  </a:t>
            </a:r>
            <a:r>
              <a:rPr lang="en-US" sz="2600" b="1" dirty="0" smtClean="0">
                <a:solidFill>
                  <a:schemeClr val="tx1"/>
                </a:solidFill>
                <a:latin typeface="Arial" pitchFamily="34" charset="0"/>
                <a:cs typeface="Arial" pitchFamily="34" charset="0"/>
              </a:rPr>
              <a:t>UTILIZZO E MONITORAGGIO  DI LABORATORIO</a:t>
            </a:r>
          </a:p>
          <a:p>
            <a:pPr>
              <a:buFont typeface="Arial" charset="0"/>
              <a:buNone/>
              <a:defRPr/>
            </a:pPr>
            <a:endParaRPr lang="it-IT" sz="2000" dirty="0" smtClean="0">
              <a:solidFill>
                <a:srgbClr val="FFFF00"/>
              </a:solidFill>
              <a:latin typeface="Arial" pitchFamily="34" charset="0"/>
              <a:cs typeface="Arial" pitchFamily="34" charset="0"/>
            </a:endParaRPr>
          </a:p>
          <a:p>
            <a:pPr>
              <a:buFont typeface="Arial" charset="0"/>
              <a:buNone/>
              <a:defRPr/>
            </a:pPr>
            <a:endParaRPr lang="en-US" sz="2000" dirty="0" smtClean="0">
              <a:solidFill>
                <a:srgbClr val="FFFF00"/>
              </a:solidFill>
              <a:latin typeface="Arial" pitchFamily="34" charset="0"/>
              <a:cs typeface="Arial" pitchFamily="34" charset="0"/>
            </a:endParaRPr>
          </a:p>
          <a:p>
            <a:pPr>
              <a:buFont typeface="Arial" charset="0"/>
              <a:buNone/>
              <a:defRPr/>
            </a:pPr>
            <a:r>
              <a:rPr lang="it-IT" sz="2200" b="1" u="sng" dirty="0" smtClean="0">
                <a:solidFill>
                  <a:srgbClr val="FFFF00"/>
                </a:solidFill>
                <a:latin typeface="Arial" pitchFamily="34" charset="0"/>
                <a:cs typeface="Arial" pitchFamily="34" charset="0"/>
              </a:rPr>
              <a:t>Profilassi</a:t>
            </a:r>
            <a:r>
              <a:rPr lang="it-IT" sz="2200" b="1" dirty="0" smtClean="0">
                <a:solidFill>
                  <a:srgbClr val="FFFF00"/>
                </a:solidFill>
                <a:latin typeface="Arial" pitchFamily="34" charset="0"/>
                <a:cs typeface="Arial" pitchFamily="34" charset="0"/>
              </a:rPr>
              <a:t>:</a:t>
            </a:r>
            <a:r>
              <a:rPr lang="it-IT" sz="2000" dirty="0" smtClean="0">
                <a:solidFill>
                  <a:srgbClr val="FFFF00"/>
                </a:solidFill>
                <a:latin typeface="Arial" pitchFamily="34" charset="0"/>
                <a:cs typeface="Arial" pitchFamily="34" charset="0"/>
              </a:rPr>
              <a:t>   </a:t>
            </a:r>
            <a:r>
              <a:rPr lang="it-IT" sz="1600" dirty="0" smtClean="0">
                <a:solidFill>
                  <a:schemeClr val="tx1"/>
                </a:solidFill>
                <a:latin typeface="Arial" pitchFamily="34" charset="0"/>
                <a:cs typeface="Arial" pitchFamily="34" charset="0"/>
              </a:rPr>
              <a:t>s.c. 5.000 U.I. bis o </a:t>
            </a:r>
            <a:r>
              <a:rPr lang="it-IT" sz="1600" dirty="0" err="1" smtClean="0">
                <a:solidFill>
                  <a:schemeClr val="tx1"/>
                </a:solidFill>
                <a:latin typeface="Arial" pitchFamily="34" charset="0"/>
                <a:cs typeface="Arial" pitchFamily="34" charset="0"/>
              </a:rPr>
              <a:t>ter</a:t>
            </a:r>
            <a:r>
              <a:rPr lang="it-IT" sz="1600" dirty="0" smtClean="0">
                <a:solidFill>
                  <a:schemeClr val="tx1"/>
                </a:solidFill>
                <a:latin typeface="Arial" pitchFamily="34" charset="0"/>
                <a:cs typeface="Arial" pitchFamily="34" charset="0"/>
              </a:rPr>
              <a:t> in </a:t>
            </a:r>
            <a:r>
              <a:rPr lang="it-IT" sz="1600" dirty="0" err="1" smtClean="0">
                <a:solidFill>
                  <a:schemeClr val="tx1"/>
                </a:solidFill>
                <a:latin typeface="Arial" pitchFamily="34" charset="0"/>
                <a:cs typeface="Arial" pitchFamily="34" charset="0"/>
              </a:rPr>
              <a:t>die</a:t>
            </a:r>
            <a:r>
              <a:rPr lang="it-IT" sz="1600" dirty="0" smtClean="0">
                <a:solidFill>
                  <a:schemeClr val="tx1"/>
                </a:solidFill>
                <a:latin typeface="Arial" pitchFamily="34" charset="0"/>
                <a:cs typeface="Arial" pitchFamily="34" charset="0"/>
              </a:rPr>
              <a:t>, non necessita di monitoraggio … </a:t>
            </a:r>
          </a:p>
          <a:p>
            <a:pPr>
              <a:buFont typeface="Arial" charset="0"/>
              <a:buNone/>
              <a:defRPr/>
            </a:pPr>
            <a:endParaRPr lang="it-IT" sz="2000" u="sng" dirty="0" smtClean="0">
              <a:solidFill>
                <a:srgbClr val="FFFF00"/>
              </a:solidFill>
              <a:latin typeface="Arial" pitchFamily="34" charset="0"/>
              <a:cs typeface="Arial" pitchFamily="34" charset="0"/>
            </a:endParaRPr>
          </a:p>
          <a:p>
            <a:pPr>
              <a:buFont typeface="Arial" charset="0"/>
              <a:buNone/>
              <a:defRPr/>
            </a:pPr>
            <a:r>
              <a:rPr lang="it-IT" sz="2200" b="1" u="sng" dirty="0" smtClean="0">
                <a:solidFill>
                  <a:srgbClr val="FFFF00"/>
                </a:solidFill>
                <a:latin typeface="Arial" pitchFamily="34" charset="0"/>
                <a:cs typeface="Arial" pitchFamily="34" charset="0"/>
              </a:rPr>
              <a:t>Terapia</a:t>
            </a:r>
            <a:r>
              <a:rPr lang="it-IT" sz="2200" b="1" dirty="0" smtClean="0">
                <a:solidFill>
                  <a:srgbClr val="FFFF00"/>
                </a:solidFill>
                <a:latin typeface="Arial" pitchFamily="34" charset="0"/>
                <a:cs typeface="Arial" pitchFamily="34" charset="0"/>
              </a:rPr>
              <a:t>:</a:t>
            </a:r>
            <a:r>
              <a:rPr lang="it-IT" sz="2000" dirty="0" smtClean="0">
                <a:solidFill>
                  <a:srgbClr val="FFFF00"/>
                </a:solidFill>
                <a:latin typeface="Arial" pitchFamily="34" charset="0"/>
                <a:cs typeface="Arial" pitchFamily="34" charset="0"/>
              </a:rPr>
              <a:t> </a:t>
            </a:r>
            <a:r>
              <a:rPr lang="it-IT" sz="2000" dirty="0" smtClean="0">
                <a:solidFill>
                  <a:schemeClr val="tx1"/>
                </a:solidFill>
                <a:latin typeface="Arial" pitchFamily="34" charset="0"/>
                <a:cs typeface="Arial" pitchFamily="34" charset="0"/>
              </a:rPr>
              <a:t>  </a:t>
            </a:r>
            <a:r>
              <a:rPr lang="it-IT" sz="1600" dirty="0" smtClean="0">
                <a:solidFill>
                  <a:schemeClr val="tx1"/>
                </a:solidFill>
                <a:latin typeface="Arial" pitchFamily="34" charset="0"/>
                <a:cs typeface="Arial" pitchFamily="34" charset="0"/>
              </a:rPr>
              <a:t>bolo </a:t>
            </a:r>
            <a:r>
              <a:rPr lang="it-IT" sz="1600" dirty="0" err="1" smtClean="0">
                <a:solidFill>
                  <a:schemeClr val="tx1"/>
                </a:solidFill>
                <a:latin typeface="Arial" pitchFamily="34" charset="0"/>
                <a:cs typeface="Arial" pitchFamily="34" charset="0"/>
              </a:rPr>
              <a:t>e.v.</a:t>
            </a:r>
            <a:r>
              <a:rPr lang="it-IT" sz="1600" dirty="0" smtClean="0">
                <a:solidFill>
                  <a:schemeClr val="tx1"/>
                </a:solidFill>
                <a:latin typeface="Arial" pitchFamily="34" charset="0"/>
                <a:cs typeface="Arial" pitchFamily="34" charset="0"/>
              </a:rPr>
              <a:t> 5.000 </a:t>
            </a:r>
            <a:r>
              <a:rPr lang="it-IT" sz="1600" dirty="0" err="1" smtClean="0">
                <a:solidFill>
                  <a:schemeClr val="tx1"/>
                </a:solidFill>
                <a:latin typeface="Arial" pitchFamily="34" charset="0"/>
                <a:cs typeface="Arial" pitchFamily="34" charset="0"/>
              </a:rPr>
              <a:t>U.I</a:t>
            </a:r>
            <a:r>
              <a:rPr lang="it-IT" sz="1600" dirty="0" smtClean="0">
                <a:solidFill>
                  <a:schemeClr val="tx1"/>
                </a:solidFill>
                <a:latin typeface="Arial" pitchFamily="34" charset="0"/>
                <a:cs typeface="Arial" pitchFamily="34" charset="0"/>
              </a:rPr>
              <a:t>. </a:t>
            </a:r>
            <a:r>
              <a:rPr lang="it-IT" sz="1600" dirty="0" smtClean="0">
                <a:solidFill>
                  <a:schemeClr val="tx1"/>
                </a:solidFill>
                <a:latin typeface="Arial" pitchFamily="34" charset="0"/>
                <a:cs typeface="Arial" pitchFamily="34" charset="0"/>
                <a:sym typeface="Wingdings" pitchFamily="2" charset="2"/>
              </a:rPr>
              <a:t> </a:t>
            </a:r>
            <a:r>
              <a:rPr lang="it-IT" sz="1600" dirty="0" smtClean="0">
                <a:solidFill>
                  <a:schemeClr val="tx1"/>
                </a:solidFill>
                <a:latin typeface="Arial" pitchFamily="34" charset="0"/>
                <a:cs typeface="Arial" pitchFamily="34" charset="0"/>
              </a:rPr>
              <a:t>infusione continua 18 U.I./kg/h – </a:t>
            </a:r>
            <a:r>
              <a:rPr lang="it-IT" sz="2600" b="1" dirty="0" smtClean="0">
                <a:solidFill>
                  <a:schemeClr val="tx1"/>
                </a:solidFill>
                <a:latin typeface="Arial" pitchFamily="34" charset="0"/>
                <a:cs typeface="Arial" pitchFamily="34" charset="0"/>
              </a:rPr>
              <a:t>variabile</a:t>
            </a:r>
            <a:r>
              <a:rPr lang="it-IT" sz="1600" dirty="0" smtClean="0">
                <a:solidFill>
                  <a:schemeClr val="tx1"/>
                </a:solidFill>
                <a:latin typeface="Arial" pitchFamily="34" charset="0"/>
                <a:cs typeface="Arial" pitchFamily="34" charset="0"/>
              </a:rPr>
              <a:t> – (10.000 </a:t>
            </a:r>
            <a:r>
              <a:rPr lang="it-IT" sz="1600" dirty="0" err="1" smtClean="0">
                <a:solidFill>
                  <a:schemeClr val="tx1"/>
                </a:solidFill>
                <a:latin typeface="Arial" pitchFamily="34" charset="0"/>
                <a:cs typeface="Arial" pitchFamily="34" charset="0"/>
              </a:rPr>
              <a:t>U.I</a:t>
            </a:r>
            <a:r>
              <a:rPr lang="it-IT" sz="1600" dirty="0" smtClean="0">
                <a:solidFill>
                  <a:schemeClr val="tx1"/>
                </a:solidFill>
                <a:latin typeface="Arial" pitchFamily="34" charset="0"/>
                <a:cs typeface="Arial" pitchFamily="34" charset="0"/>
              </a:rPr>
              <a:t>. in  50 </a:t>
            </a:r>
            <a:r>
              <a:rPr lang="it-IT" sz="1600" dirty="0" err="1" smtClean="0">
                <a:solidFill>
                  <a:schemeClr val="tx1"/>
                </a:solidFill>
                <a:latin typeface="Arial" pitchFamily="34" charset="0"/>
                <a:cs typeface="Arial" pitchFamily="34" charset="0"/>
              </a:rPr>
              <a:t>mL</a:t>
            </a:r>
            <a:r>
              <a:rPr lang="it-IT" sz="1600" dirty="0" smtClean="0">
                <a:solidFill>
                  <a:schemeClr val="tx1"/>
                </a:solidFill>
                <a:latin typeface="Arial" pitchFamily="34" charset="0"/>
                <a:cs typeface="Arial" pitchFamily="34" charset="0"/>
              </a:rPr>
              <a:t>  </a:t>
            </a:r>
            <a:r>
              <a:rPr lang="it-IT" sz="1600" dirty="0" smtClean="0">
                <a:solidFill>
                  <a:schemeClr val="tx1"/>
                </a:solidFill>
                <a:latin typeface="Arial" pitchFamily="34" charset="0"/>
                <a:cs typeface="Arial" pitchFamily="34" charset="0"/>
                <a:sym typeface="Wingdings" pitchFamily="2" charset="2"/>
              </a:rPr>
              <a:t> </a:t>
            </a:r>
            <a:r>
              <a:rPr lang="it-IT" sz="1600" b="1" dirty="0" smtClean="0">
                <a:solidFill>
                  <a:schemeClr val="tx1"/>
                </a:solidFill>
                <a:latin typeface="Arial" pitchFamily="34" charset="0"/>
                <a:cs typeface="Arial" pitchFamily="34" charset="0"/>
              </a:rPr>
              <a:t>1,0 – 1,5 </a:t>
            </a:r>
            <a:r>
              <a:rPr lang="it-IT" sz="1600" b="1" dirty="0" err="1" smtClean="0">
                <a:solidFill>
                  <a:schemeClr val="tx1"/>
                </a:solidFill>
                <a:latin typeface="Arial" pitchFamily="34" charset="0"/>
                <a:cs typeface="Arial" pitchFamily="34" charset="0"/>
              </a:rPr>
              <a:t>mL</a:t>
            </a:r>
            <a:r>
              <a:rPr lang="it-IT" sz="1600" b="1" dirty="0" smtClean="0">
                <a:solidFill>
                  <a:schemeClr val="tx1"/>
                </a:solidFill>
                <a:latin typeface="Arial" pitchFamily="34" charset="0"/>
                <a:cs typeface="Arial" pitchFamily="34" charset="0"/>
              </a:rPr>
              <a:t>/h</a:t>
            </a:r>
            <a:r>
              <a:rPr lang="it-IT" sz="1600" dirty="0" smtClean="0">
                <a:solidFill>
                  <a:schemeClr val="tx1"/>
                </a:solidFill>
                <a:latin typeface="Arial" pitchFamily="34" charset="0"/>
                <a:cs typeface="Arial" pitchFamily="34" charset="0"/>
              </a:rPr>
              <a:t>)</a:t>
            </a:r>
          </a:p>
          <a:p>
            <a:pPr>
              <a:buFont typeface="Arial" charset="0"/>
              <a:buNone/>
              <a:defRPr/>
            </a:pPr>
            <a:endParaRPr lang="it-IT" sz="1600" dirty="0" smtClean="0">
              <a:solidFill>
                <a:srgbClr val="FFFF00"/>
              </a:solidFill>
              <a:latin typeface="Arial" pitchFamily="34" charset="0"/>
              <a:cs typeface="Arial" pitchFamily="34" charset="0"/>
            </a:endParaRPr>
          </a:p>
          <a:p>
            <a:pPr>
              <a:buFont typeface="Arial" charset="0"/>
              <a:buNone/>
              <a:defRPr/>
            </a:pPr>
            <a:r>
              <a:rPr lang="it-IT" sz="2600" b="1" u="sng" dirty="0" smtClean="0">
                <a:solidFill>
                  <a:srgbClr val="FFFF00"/>
                </a:solidFill>
                <a:latin typeface="Arial" pitchFamily="34" charset="0"/>
                <a:cs typeface="Arial" pitchFamily="34" charset="0"/>
              </a:rPr>
              <a:t>Monitoraggio</a:t>
            </a:r>
            <a:r>
              <a:rPr lang="it-IT" sz="2600" b="1" dirty="0" smtClean="0">
                <a:solidFill>
                  <a:srgbClr val="FFFF00"/>
                </a:solidFill>
                <a:latin typeface="Arial" pitchFamily="34" charset="0"/>
                <a:cs typeface="Arial" pitchFamily="34" charset="0"/>
              </a:rPr>
              <a:t>:</a:t>
            </a:r>
            <a:r>
              <a:rPr lang="it-IT" sz="2000" dirty="0" smtClean="0">
                <a:solidFill>
                  <a:srgbClr val="FFFF00"/>
                </a:solidFill>
                <a:latin typeface="Arial" pitchFamily="34" charset="0"/>
                <a:cs typeface="Arial" pitchFamily="34" charset="0"/>
              </a:rPr>
              <a:t>                                  </a:t>
            </a:r>
            <a:r>
              <a:rPr lang="it-IT" sz="2600" b="1" dirty="0" err="1" smtClean="0">
                <a:solidFill>
                  <a:schemeClr val="tx1"/>
                </a:solidFill>
                <a:latin typeface="Arial" pitchFamily="34" charset="0"/>
                <a:cs typeface="Arial" pitchFamily="34" charset="0"/>
              </a:rPr>
              <a:t>aPTTR</a:t>
            </a:r>
            <a:r>
              <a:rPr lang="it-IT" sz="2600" b="1" dirty="0" smtClean="0">
                <a:solidFill>
                  <a:schemeClr val="tx1"/>
                </a:solidFill>
                <a:latin typeface="Arial" pitchFamily="34" charset="0"/>
                <a:cs typeface="Arial" pitchFamily="34" charset="0"/>
              </a:rPr>
              <a:t>   1,5  -  2,5</a:t>
            </a:r>
            <a:r>
              <a:rPr lang="it-IT" sz="2600" dirty="0" smtClean="0">
                <a:solidFill>
                  <a:schemeClr val="tx1"/>
                </a:solidFill>
                <a:latin typeface="Arial" pitchFamily="34" charset="0"/>
                <a:cs typeface="Arial" pitchFamily="34" charset="0"/>
              </a:rPr>
              <a:t> </a:t>
            </a:r>
          </a:p>
          <a:p>
            <a:pPr>
              <a:buFont typeface="Arial" charset="0"/>
              <a:buNone/>
              <a:defRPr/>
            </a:pPr>
            <a:endParaRPr lang="it-IT" sz="2000" dirty="0" smtClean="0">
              <a:solidFill>
                <a:srgbClr val="FFFF00"/>
              </a:solidFill>
              <a:latin typeface="Arial" pitchFamily="34" charset="0"/>
              <a:cs typeface="Arial" pitchFamily="34" charset="0"/>
            </a:endParaRPr>
          </a:p>
          <a:p>
            <a:pPr>
              <a:buFont typeface="Arial" charset="0"/>
              <a:buNone/>
              <a:defRPr/>
            </a:pPr>
            <a:r>
              <a:rPr lang="it-IT" sz="2400" b="1" dirty="0" smtClean="0">
                <a:latin typeface="Arial" pitchFamily="34" charset="0"/>
                <a:cs typeface="Arial" pitchFamily="34" charset="0"/>
              </a:rPr>
              <a:t>Punti di </a:t>
            </a:r>
            <a:r>
              <a:rPr lang="it-IT" sz="2400" b="1" u="sng" dirty="0" smtClean="0">
                <a:latin typeface="Arial" pitchFamily="34" charset="0"/>
                <a:cs typeface="Arial" pitchFamily="34" charset="0"/>
              </a:rPr>
              <a:t>attenzione</a:t>
            </a:r>
            <a:r>
              <a:rPr lang="it-IT" sz="2400" b="1" dirty="0" smtClean="0">
                <a:latin typeface="Arial" pitchFamily="34" charset="0"/>
                <a:cs typeface="Arial" pitchFamily="34" charset="0"/>
              </a:rPr>
              <a:t>:</a:t>
            </a:r>
            <a:r>
              <a:rPr lang="it-IT" sz="2000" dirty="0" smtClean="0">
                <a:latin typeface="Arial" pitchFamily="34" charset="0"/>
                <a:cs typeface="Arial" pitchFamily="34" charset="0"/>
              </a:rPr>
              <a:t>  </a:t>
            </a:r>
          </a:p>
          <a:p>
            <a:pPr>
              <a:buFont typeface="Arial" charset="0"/>
              <a:buNone/>
              <a:defRPr/>
            </a:pPr>
            <a:r>
              <a:rPr lang="it-IT" sz="2000" dirty="0" smtClean="0">
                <a:latin typeface="Arial" pitchFamily="34" charset="0"/>
                <a:cs typeface="Arial" pitchFamily="34" charset="0"/>
              </a:rPr>
              <a:t>                                            - </a:t>
            </a:r>
            <a:r>
              <a:rPr lang="it-IT" sz="2600" b="1" dirty="0" smtClean="0">
                <a:latin typeface="Arial" pitchFamily="34" charset="0"/>
                <a:cs typeface="Arial" pitchFamily="34" charset="0"/>
              </a:rPr>
              <a:t>rapido raggiungimento della </a:t>
            </a:r>
            <a:r>
              <a:rPr lang="it-IT" sz="2600" b="1" dirty="0" smtClean="0">
                <a:solidFill>
                  <a:schemeClr val="tx1"/>
                </a:solidFill>
                <a:latin typeface="Arial" pitchFamily="34" charset="0"/>
                <a:cs typeface="Arial" pitchFamily="34" charset="0"/>
              </a:rPr>
              <a:t>soglia efficace</a:t>
            </a:r>
          </a:p>
          <a:p>
            <a:pPr>
              <a:buFont typeface="Arial" charset="0"/>
              <a:buNone/>
              <a:defRPr/>
            </a:pPr>
            <a:r>
              <a:rPr lang="it-IT" sz="2400" dirty="0" smtClean="0">
                <a:latin typeface="Arial" pitchFamily="34" charset="0"/>
                <a:cs typeface="Arial" pitchFamily="34" charset="0"/>
              </a:rPr>
              <a:t>                                      </a:t>
            </a:r>
            <a:r>
              <a:rPr lang="it-IT" sz="2200" dirty="0" smtClean="0">
                <a:latin typeface="Arial" pitchFamily="34" charset="0"/>
                <a:cs typeface="Arial" pitchFamily="34" charset="0"/>
              </a:rPr>
              <a:t>- </a:t>
            </a:r>
            <a:r>
              <a:rPr lang="it-IT" sz="2600" b="1" dirty="0" smtClean="0">
                <a:latin typeface="Arial" pitchFamily="34" charset="0"/>
                <a:cs typeface="Arial" pitchFamily="34" charset="0"/>
              </a:rPr>
              <a:t>emocromo</a:t>
            </a:r>
            <a:r>
              <a:rPr lang="it-IT" sz="2200" dirty="0" smtClean="0">
                <a:latin typeface="Arial" pitchFamily="34" charset="0"/>
                <a:cs typeface="Arial" pitchFamily="34" charset="0"/>
              </a:rPr>
              <a:t> per tasso piastrinico</a:t>
            </a:r>
            <a:endParaRPr lang="it-IT" sz="2400" b="1" dirty="0" smtClean="0">
              <a:solidFill>
                <a:schemeClr val="tx1"/>
              </a:solidFill>
              <a:latin typeface="Arial" pitchFamily="34" charset="0"/>
              <a:cs typeface="Arial" pitchFamily="34" charset="0"/>
            </a:endParaRPr>
          </a:p>
          <a:p>
            <a:pPr>
              <a:buFont typeface="Arial" charset="0"/>
              <a:buNone/>
              <a:defRPr/>
            </a:pPr>
            <a:r>
              <a:rPr lang="it-IT" sz="2000" dirty="0" smtClean="0">
                <a:latin typeface="Arial" pitchFamily="34" charset="0"/>
                <a:cs typeface="Arial" pitchFamily="34" charset="0"/>
              </a:rPr>
              <a:t>                                            - </a:t>
            </a:r>
            <a:r>
              <a:rPr lang="it-IT" sz="2600" b="1" dirty="0" err="1" smtClean="0">
                <a:latin typeface="Arial" pitchFamily="34" charset="0"/>
                <a:cs typeface="Arial" pitchFamily="34" charset="0"/>
              </a:rPr>
              <a:t>sanguinamento</a:t>
            </a:r>
            <a:r>
              <a:rPr lang="it-IT" sz="2000" dirty="0" smtClean="0">
                <a:latin typeface="Arial" pitchFamily="34" charset="0"/>
                <a:cs typeface="Arial" pitchFamily="34" charset="0"/>
              </a:rPr>
              <a:t> </a:t>
            </a:r>
          </a:p>
          <a:p>
            <a:pPr>
              <a:buFont typeface="Arial" charset="0"/>
              <a:buNone/>
              <a:defRPr/>
            </a:pPr>
            <a:r>
              <a:rPr lang="it-IT" sz="2000" dirty="0" smtClean="0">
                <a:latin typeface="Arial" pitchFamily="34" charset="0"/>
                <a:cs typeface="Arial" pitchFamily="34" charset="0"/>
              </a:rPr>
              <a:t>                                   </a:t>
            </a:r>
            <a:endParaRPr lang="it-IT" sz="2000" dirty="0" smtClean="0">
              <a:solidFill>
                <a:srgbClr val="FFFF00"/>
              </a:solidFill>
              <a:latin typeface="Arial" pitchFamily="34" charset="0"/>
              <a:cs typeface="Arial" pitchFamily="34" charset="0"/>
            </a:endParaRPr>
          </a:p>
          <a:p>
            <a:pPr>
              <a:buFont typeface="Arial" charset="0"/>
              <a:buNone/>
              <a:defRPr/>
            </a:pPr>
            <a:r>
              <a:rPr lang="it-IT" sz="2000" u="sng" dirty="0" smtClean="0">
                <a:solidFill>
                  <a:srgbClr val="FFFF00"/>
                </a:solidFill>
                <a:latin typeface="Arial" pitchFamily="34" charset="0"/>
                <a:cs typeface="Arial" pitchFamily="34" charset="0"/>
              </a:rPr>
              <a:t>Antidoto</a:t>
            </a:r>
            <a:r>
              <a:rPr lang="it-IT" sz="2000" dirty="0" smtClean="0">
                <a:solidFill>
                  <a:srgbClr val="FFFF00"/>
                </a:solidFill>
                <a:latin typeface="Arial" pitchFamily="34" charset="0"/>
                <a:cs typeface="Arial" pitchFamily="34" charset="0"/>
              </a:rPr>
              <a:t>: </a:t>
            </a:r>
            <a:r>
              <a:rPr lang="it-IT" sz="2000" dirty="0" smtClean="0">
                <a:solidFill>
                  <a:schemeClr val="tx1"/>
                </a:solidFill>
                <a:latin typeface="Arial" pitchFamily="34" charset="0"/>
                <a:cs typeface="Arial" pitchFamily="34" charset="0"/>
              </a:rPr>
              <a:t>solfato di </a:t>
            </a:r>
            <a:r>
              <a:rPr lang="it-IT" sz="2000" dirty="0" err="1" smtClean="0">
                <a:solidFill>
                  <a:schemeClr val="tx1"/>
                </a:solidFill>
                <a:latin typeface="Arial" pitchFamily="34" charset="0"/>
                <a:cs typeface="Arial" pitchFamily="34" charset="0"/>
              </a:rPr>
              <a:t>protamina</a:t>
            </a:r>
            <a:r>
              <a:rPr lang="it-IT" sz="2000" dirty="0" smtClean="0">
                <a:solidFill>
                  <a:schemeClr val="tx1"/>
                </a:solidFill>
                <a:latin typeface="Arial" pitchFamily="34" charset="0"/>
                <a:cs typeface="Arial" pitchFamily="34" charset="0"/>
              </a:rPr>
              <a:t>  (50 mg </a:t>
            </a:r>
            <a:r>
              <a:rPr lang="it-IT" sz="3000" b="1" dirty="0" smtClean="0">
                <a:solidFill>
                  <a:schemeClr val="tx1"/>
                </a:solidFill>
                <a:latin typeface="Arial" pitchFamily="34" charset="0"/>
                <a:cs typeface="Arial" pitchFamily="34" charset="0"/>
              </a:rPr>
              <a:t>→ </a:t>
            </a:r>
            <a:r>
              <a:rPr lang="it-IT" sz="2000" dirty="0" smtClean="0">
                <a:solidFill>
                  <a:schemeClr val="tx1"/>
                </a:solidFill>
                <a:latin typeface="Arial" pitchFamily="34" charset="0"/>
                <a:cs typeface="Arial" pitchFamily="34" charset="0"/>
              </a:rPr>
              <a:t>5.000 </a:t>
            </a:r>
            <a:r>
              <a:rPr lang="it-IT" sz="2000" dirty="0" err="1" smtClean="0">
                <a:solidFill>
                  <a:schemeClr val="tx1"/>
                </a:solidFill>
                <a:latin typeface="Arial" pitchFamily="34" charset="0"/>
                <a:cs typeface="Arial" pitchFamily="34" charset="0"/>
              </a:rPr>
              <a:t>U.I</a:t>
            </a:r>
            <a:r>
              <a:rPr lang="it-IT" sz="2000" dirty="0" smtClean="0">
                <a:solidFill>
                  <a:schemeClr val="tx1"/>
                </a:solidFill>
                <a:latin typeface="Arial" pitchFamily="34" charset="0"/>
                <a:cs typeface="Arial" pitchFamily="34" charset="0"/>
              </a:rPr>
              <a:t>. )  -  ha  emivita più breve di quella dell’eparina</a:t>
            </a:r>
          </a:p>
        </p:txBody>
      </p:sp>
      <p:sp>
        <p:nvSpPr>
          <p:cNvPr id="4" name="Freccia in giù 3"/>
          <p:cNvSpPr/>
          <p:nvPr/>
        </p:nvSpPr>
        <p:spPr>
          <a:xfrm>
            <a:off x="728663" y="3048000"/>
            <a:ext cx="176212" cy="298450"/>
          </a:xfrm>
          <a:prstGeom prst="downArrow">
            <a:avLst/>
          </a:prstGeom>
          <a:solidFill>
            <a:srgbClr val="FF0000"/>
          </a:solid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27773" y="693336"/>
            <a:ext cx="6688016" cy="894304"/>
          </a:xfrm>
        </p:spPr>
        <p:txBody>
          <a:bodyPr/>
          <a:lstStyle/>
          <a:p>
            <a:pPr>
              <a:defRPr/>
            </a:pPr>
            <a:r>
              <a:rPr lang="it-IT" sz="2400" b="1" dirty="0" smtClean="0">
                <a:solidFill>
                  <a:srgbClr val="FFFF00"/>
                </a:solidFill>
                <a:latin typeface="Arial" pitchFamily="34" charset="0"/>
                <a:cs typeface="Arial" pitchFamily="34" charset="0"/>
              </a:rPr>
              <a:t>EPARINA A BASSO PESO MOLECOLARE</a:t>
            </a:r>
            <a:br>
              <a:rPr lang="it-IT" sz="2400" b="1" dirty="0" smtClean="0">
                <a:solidFill>
                  <a:srgbClr val="FFFF00"/>
                </a:solidFill>
                <a:latin typeface="Arial" pitchFamily="34" charset="0"/>
                <a:cs typeface="Arial" pitchFamily="34" charset="0"/>
              </a:rPr>
            </a:br>
            <a:r>
              <a:rPr lang="it-IT" sz="2400" b="1" dirty="0" smtClean="0">
                <a:solidFill>
                  <a:srgbClr val="FFFF00"/>
                </a:solidFill>
                <a:latin typeface="Arial" pitchFamily="34" charset="0"/>
                <a:cs typeface="Arial" pitchFamily="34" charset="0"/>
              </a:rPr>
              <a:t>                        (EBPM – LMWH)</a:t>
            </a:r>
            <a:endParaRPr lang="it-IT" sz="2400" dirty="0"/>
          </a:p>
        </p:txBody>
      </p:sp>
      <p:pic>
        <p:nvPicPr>
          <p:cNvPr id="44034" name="Picture 4" descr="M2A_Heparins"/>
          <p:cNvPicPr>
            <a:picLocks noChangeAspect="1" noChangeArrowheads="1"/>
          </p:cNvPicPr>
          <p:nvPr/>
        </p:nvPicPr>
        <p:blipFill>
          <a:blip r:embed="rId2"/>
          <a:srcRect/>
          <a:stretch>
            <a:fillRect/>
          </a:stretch>
        </p:blipFill>
        <p:spPr bwMode="auto">
          <a:xfrm>
            <a:off x="2514600" y="2130425"/>
            <a:ext cx="6719888" cy="3657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2"/>
          <p:cNvSpPr>
            <a:spLocks noChangeArrowheads="1"/>
          </p:cNvSpPr>
          <p:nvPr/>
        </p:nvSpPr>
        <p:spPr bwMode="auto">
          <a:xfrm>
            <a:off x="84138" y="254000"/>
            <a:ext cx="11988800" cy="939800"/>
          </a:xfrm>
          <a:prstGeom prst="roundRect">
            <a:avLst>
              <a:gd name="adj" fmla="val 16667"/>
            </a:avLst>
          </a:prstGeom>
          <a:noFill/>
          <a:ln w="9525">
            <a:noFill/>
            <a:round/>
            <a:headEnd/>
            <a:tailEnd/>
          </a:ln>
        </p:spPr>
        <p:txBody>
          <a:bodyPr wrap="none" anchor="ctr"/>
          <a:lstStyle/>
          <a:p>
            <a:pPr algn="ctr">
              <a:spcBef>
                <a:spcPct val="50000"/>
              </a:spcBef>
            </a:pPr>
            <a:endParaRPr lang="it-IT" sz="2000" b="1">
              <a:solidFill>
                <a:srgbClr val="0065A5"/>
              </a:solidFill>
            </a:endParaRPr>
          </a:p>
        </p:txBody>
      </p:sp>
      <p:sp>
        <p:nvSpPr>
          <p:cNvPr id="45058" name="Rectangle 3"/>
          <p:cNvSpPr>
            <a:spLocks noGrp="1" noChangeArrowheads="1"/>
          </p:cNvSpPr>
          <p:nvPr>
            <p:ph type="title"/>
          </p:nvPr>
        </p:nvSpPr>
        <p:spPr bwMode="auto">
          <a:xfrm>
            <a:off x="1287463" y="304800"/>
            <a:ext cx="9432925" cy="708025"/>
          </a:xfrm>
        </p:spPr>
        <p:txBody>
          <a:bodyPr wrap="square" numCol="1" anchorCtr="0" compatLnSpc="1">
            <a:prstTxWarp prst="textNoShape">
              <a:avLst/>
            </a:prstTxWarp>
          </a:bodyPr>
          <a:lstStyle/>
          <a:p>
            <a:r>
              <a:rPr lang="it-IT" sz="2400" smtClean="0">
                <a:solidFill>
                  <a:srgbClr val="FFFF00"/>
                </a:solidFill>
                <a:latin typeface="Arial" charset="0"/>
                <a:cs typeface="Arial" charset="0"/>
              </a:rPr>
              <a:t>     Meccanismo d’azione dell’Eparina a Basso Peso Molecolare</a:t>
            </a:r>
          </a:p>
        </p:txBody>
      </p:sp>
      <p:pic>
        <p:nvPicPr>
          <p:cNvPr id="45059" name="Picture 4"/>
          <p:cNvPicPr>
            <a:picLocks noChangeAspect="1" noChangeArrowheads="1"/>
          </p:cNvPicPr>
          <p:nvPr/>
        </p:nvPicPr>
        <p:blipFill>
          <a:blip r:embed="rId2"/>
          <a:srcRect t="1341"/>
          <a:stretch>
            <a:fillRect/>
          </a:stretch>
        </p:blipFill>
        <p:spPr bwMode="auto">
          <a:xfrm>
            <a:off x="2447925" y="1200150"/>
            <a:ext cx="6837363" cy="4699000"/>
          </a:xfrm>
          <a:prstGeom prst="rect">
            <a:avLst/>
          </a:prstGeom>
          <a:noFill/>
          <a:ln w="57150">
            <a:noFill/>
            <a:miter lim="800000"/>
            <a:headEnd/>
            <a:tailEnd/>
          </a:ln>
        </p:spPr>
      </p:pic>
      <p:sp>
        <p:nvSpPr>
          <p:cNvPr id="45060" name="Text Box 5"/>
          <p:cNvSpPr txBox="1">
            <a:spLocks noChangeArrowheads="1"/>
          </p:cNvSpPr>
          <p:nvPr/>
        </p:nvSpPr>
        <p:spPr bwMode="auto">
          <a:xfrm>
            <a:off x="9664700" y="6446838"/>
            <a:ext cx="2376488" cy="260350"/>
          </a:xfrm>
          <a:prstGeom prst="rect">
            <a:avLst/>
          </a:prstGeom>
          <a:noFill/>
          <a:ln w="9525">
            <a:noFill/>
            <a:miter lim="800000"/>
            <a:headEnd/>
            <a:tailEnd/>
          </a:ln>
        </p:spPr>
        <p:txBody>
          <a:bodyPr wrap="none">
            <a:spAutoFit/>
          </a:bodyPr>
          <a:lstStyle/>
          <a:p>
            <a:pPr>
              <a:spcBef>
                <a:spcPct val="50000"/>
              </a:spcBef>
            </a:pPr>
            <a:r>
              <a:rPr lang="it-IT" sz="1100" b="1"/>
              <a:t>Weitz JI, NEJM 1997;337:688-698</a:t>
            </a:r>
          </a:p>
        </p:txBody>
      </p:sp>
      <p:sp>
        <p:nvSpPr>
          <p:cNvPr id="45061" name="CasellaDiTesto 5"/>
          <p:cNvSpPr txBox="1">
            <a:spLocks noChangeArrowheads="1"/>
          </p:cNvSpPr>
          <p:nvPr/>
        </p:nvSpPr>
        <p:spPr bwMode="auto">
          <a:xfrm>
            <a:off x="2763838" y="6108700"/>
            <a:ext cx="6224587" cy="461963"/>
          </a:xfrm>
          <a:prstGeom prst="rect">
            <a:avLst/>
          </a:prstGeom>
          <a:noFill/>
          <a:ln w="9525">
            <a:noFill/>
            <a:miter lim="800000"/>
            <a:headEnd/>
            <a:tailEnd/>
          </a:ln>
        </p:spPr>
        <p:txBody>
          <a:bodyPr wrap="none">
            <a:spAutoFit/>
          </a:bodyPr>
          <a:lstStyle/>
          <a:p>
            <a:r>
              <a:rPr lang="en-US" sz="2400" b="1">
                <a:solidFill>
                  <a:srgbClr val="FFFF00"/>
                </a:solidFill>
              </a:rPr>
              <a:t>-  è attiva su  FXa:FIIa    (1,9:1,0 -  8,0-1,0)</a:t>
            </a:r>
            <a:endParaRPr lang="it-IT">
              <a:solidFill>
                <a:srgbClr val="FFFF00"/>
              </a:solidFill>
            </a:endParaRPr>
          </a:p>
        </p:txBody>
      </p:sp>
      <p:sp>
        <p:nvSpPr>
          <p:cNvPr id="7" name="Rettangolo arrotondato 6"/>
          <p:cNvSpPr/>
          <p:nvPr/>
        </p:nvSpPr>
        <p:spPr>
          <a:xfrm>
            <a:off x="633413" y="331788"/>
            <a:ext cx="10529887" cy="66357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bwMode="auto">
          <a:xfrm>
            <a:off x="171450" y="304800"/>
            <a:ext cx="11785600" cy="1846263"/>
          </a:xfrm>
        </p:spPr>
        <p:txBody>
          <a:bodyPr wrap="square" numCol="1" anchorCtr="0" compatLnSpc="1">
            <a:prstTxWarp prst="textNoShape">
              <a:avLst/>
            </a:prstTxWarp>
          </a:bodyPr>
          <a:lstStyle/>
          <a:p>
            <a:r>
              <a:rPr lang="en-US" sz="2800" b="1" smtClean="0">
                <a:solidFill>
                  <a:srgbClr val="FFFF00"/>
                </a:solidFill>
                <a:latin typeface="Arial" charset="0"/>
                <a:cs typeface="Arial" charset="0"/>
              </a:rPr>
              <a:t>            Eparine a Basso Peso Molecolare</a:t>
            </a:r>
            <a:r>
              <a:rPr lang="en-US" sz="2400" smtClean="0">
                <a:solidFill>
                  <a:srgbClr val="FFFF00"/>
                </a:solidFill>
                <a:latin typeface="Arial" charset="0"/>
                <a:cs typeface="Arial" charset="0"/>
              </a:rPr>
              <a:t>  </a:t>
            </a:r>
            <a:r>
              <a:rPr lang="en-US" sz="1800" smtClean="0">
                <a:solidFill>
                  <a:schemeClr val="tx1"/>
                </a:solidFill>
                <a:latin typeface="Arial" charset="0"/>
                <a:cs typeface="Arial" charset="0"/>
              </a:rPr>
              <a:t>p.m.m. 3.600 – 6.500   Dalton    </a:t>
            </a:r>
            <a:br>
              <a:rPr lang="en-US" sz="1800" smtClean="0">
                <a:solidFill>
                  <a:schemeClr val="tx1"/>
                </a:solidFill>
                <a:latin typeface="Arial" charset="0"/>
                <a:cs typeface="Arial" charset="0"/>
              </a:rPr>
            </a:br>
            <a:r>
              <a:rPr lang="en-US" sz="1800" smtClean="0">
                <a:solidFill>
                  <a:schemeClr val="tx1"/>
                </a:solidFill>
                <a:latin typeface="Arial" charset="0"/>
                <a:cs typeface="Arial" charset="0"/>
              </a:rPr>
              <a:t>  </a:t>
            </a:r>
            <a:br>
              <a:rPr lang="en-US" sz="1800" smtClean="0">
                <a:solidFill>
                  <a:schemeClr val="tx1"/>
                </a:solidFill>
                <a:latin typeface="Arial" charset="0"/>
                <a:cs typeface="Arial" charset="0"/>
              </a:rPr>
            </a:br>
            <a:r>
              <a:rPr lang="en-US" sz="1800" smtClean="0">
                <a:solidFill>
                  <a:schemeClr val="tx1"/>
                </a:solidFill>
                <a:latin typeface="Arial" charset="0"/>
                <a:cs typeface="Arial" charset="0"/>
              </a:rPr>
              <a:t>                                   </a:t>
            </a:r>
            <a:r>
              <a:rPr lang="en-US" sz="2400" b="1" smtClean="0">
                <a:solidFill>
                  <a:srgbClr val="FF9933"/>
                </a:solidFill>
                <a:latin typeface="Arial" charset="0"/>
                <a:cs typeface="Arial" charset="0"/>
              </a:rPr>
              <a:t>sono  attive  su   FXa:FIIa   1,9:1,0  -  8,0-1,0 </a:t>
            </a:r>
            <a:r>
              <a:rPr lang="en-US" sz="1800" b="1" smtClean="0">
                <a:solidFill>
                  <a:srgbClr val="FF9933"/>
                </a:solidFill>
                <a:latin typeface="Arial" charset="0"/>
                <a:cs typeface="Arial" charset="0"/>
              </a:rPr>
              <a:t/>
            </a:r>
            <a:br>
              <a:rPr lang="en-US" sz="1800" b="1" smtClean="0">
                <a:solidFill>
                  <a:srgbClr val="FF9933"/>
                </a:solidFill>
                <a:latin typeface="Arial" charset="0"/>
                <a:cs typeface="Arial" charset="0"/>
              </a:rPr>
            </a:br>
            <a:r>
              <a:rPr lang="en-US" sz="1800" smtClean="0">
                <a:solidFill>
                  <a:schemeClr val="tx1"/>
                </a:solidFill>
                <a:latin typeface="Arial" charset="0"/>
                <a:cs typeface="Arial" charset="0"/>
              </a:rPr>
              <a:t/>
            </a:r>
            <a:br>
              <a:rPr lang="en-US" sz="1800" smtClean="0">
                <a:solidFill>
                  <a:schemeClr val="tx1"/>
                </a:solidFill>
                <a:latin typeface="Arial" charset="0"/>
                <a:cs typeface="Arial" charset="0"/>
              </a:rPr>
            </a:br>
            <a:r>
              <a:rPr lang="en-US" sz="1800" smtClean="0">
                <a:solidFill>
                  <a:schemeClr val="tx1"/>
                </a:solidFill>
                <a:latin typeface="Arial" charset="0"/>
                <a:cs typeface="Arial" charset="0"/>
              </a:rPr>
              <a:t/>
            </a:r>
            <a:br>
              <a:rPr lang="en-US" sz="1800" smtClean="0">
                <a:solidFill>
                  <a:schemeClr val="tx1"/>
                </a:solidFill>
                <a:latin typeface="Arial" charset="0"/>
                <a:cs typeface="Arial" charset="0"/>
              </a:rPr>
            </a:br>
            <a:r>
              <a:rPr lang="en-US" sz="1800" smtClean="0">
                <a:solidFill>
                  <a:schemeClr val="tx1"/>
                </a:solidFill>
                <a:latin typeface="Arial" charset="0"/>
                <a:cs typeface="Arial" charset="0"/>
              </a:rPr>
              <a:t>                                                            </a:t>
            </a:r>
            <a:r>
              <a:rPr lang="en-US" sz="2000" b="1" smtClean="0">
                <a:solidFill>
                  <a:srgbClr val="FFFF00"/>
                </a:solidFill>
                <a:latin typeface="Arial" charset="0"/>
                <a:cs typeface="Arial" charset="0"/>
              </a:rPr>
              <a:t>CARATTERISTICHE</a:t>
            </a:r>
            <a:endParaRPr lang="en-US" sz="2000" b="1" smtClean="0">
              <a:solidFill>
                <a:schemeClr val="tx1"/>
              </a:solidFill>
              <a:latin typeface="Arial" charset="0"/>
              <a:cs typeface="Arial" charset="0"/>
            </a:endParaRPr>
          </a:p>
        </p:txBody>
      </p:sp>
      <p:sp>
        <p:nvSpPr>
          <p:cNvPr id="46082" name="CasellaDiTesto 7"/>
          <p:cNvSpPr txBox="1">
            <a:spLocks noChangeArrowheads="1"/>
          </p:cNvSpPr>
          <p:nvPr/>
        </p:nvSpPr>
        <p:spPr bwMode="auto">
          <a:xfrm>
            <a:off x="300038" y="6097588"/>
            <a:ext cx="5340350" cy="230187"/>
          </a:xfrm>
          <a:prstGeom prst="rect">
            <a:avLst/>
          </a:prstGeom>
          <a:noFill/>
          <a:ln w="9525">
            <a:noFill/>
            <a:miter lim="800000"/>
            <a:headEnd/>
            <a:tailEnd/>
          </a:ln>
        </p:spPr>
        <p:txBody>
          <a:bodyPr>
            <a:spAutoFit/>
          </a:bodyPr>
          <a:lstStyle/>
          <a:p>
            <a:r>
              <a:rPr lang="da-DK" sz="900" b="1" dirty="0">
                <a:solidFill>
                  <a:srgbClr val="0065A5"/>
                </a:solidFill>
              </a:rPr>
              <a:t> </a:t>
            </a:r>
            <a:r>
              <a:rPr lang="da-DK" sz="900" b="1" dirty="0"/>
              <a:t>Ansell et al. 2008, Budnitz et al. 2007, </a:t>
            </a:r>
            <a:r>
              <a:rPr lang="it-IT" sz="900" b="1" dirty="0" err="1"/>
              <a:t>Hirsh</a:t>
            </a:r>
            <a:r>
              <a:rPr lang="it-IT" sz="900" b="1" dirty="0"/>
              <a:t> </a:t>
            </a:r>
            <a:r>
              <a:rPr lang="it-IT" sz="900" b="1" dirty="0" err="1"/>
              <a:t>et</a:t>
            </a:r>
            <a:r>
              <a:rPr lang="it-IT" sz="900" b="1" dirty="0"/>
              <a:t> al. 2008, </a:t>
            </a:r>
            <a:r>
              <a:rPr lang="it-IT" sz="900" b="1" dirty="0" err="1"/>
              <a:t>Haas</a:t>
            </a:r>
            <a:r>
              <a:rPr lang="it-IT" sz="900" b="1" dirty="0"/>
              <a:t> </a:t>
            </a:r>
            <a:r>
              <a:rPr lang="it-IT" sz="900" b="1" dirty="0" smtClean="0"/>
              <a:t>2009</a:t>
            </a:r>
            <a:endParaRPr lang="it-IT" sz="900" dirty="0"/>
          </a:p>
        </p:txBody>
      </p:sp>
      <p:sp>
        <p:nvSpPr>
          <p:cNvPr id="46083" name="Rettangolo 8"/>
          <p:cNvSpPr>
            <a:spLocks noChangeArrowheads="1"/>
          </p:cNvSpPr>
          <p:nvPr/>
        </p:nvSpPr>
        <p:spPr bwMode="auto">
          <a:xfrm>
            <a:off x="246063" y="2430463"/>
            <a:ext cx="4997450" cy="1692275"/>
          </a:xfrm>
          <a:prstGeom prst="rect">
            <a:avLst/>
          </a:prstGeom>
          <a:noFill/>
          <a:ln w="9525">
            <a:noFill/>
            <a:miter lim="800000"/>
            <a:headEnd/>
            <a:tailEnd/>
          </a:ln>
        </p:spPr>
        <p:txBody>
          <a:bodyPr>
            <a:spAutoFit/>
          </a:bodyPr>
          <a:lstStyle/>
          <a:p>
            <a:r>
              <a:rPr lang="it-IT" sz="1600" b="1">
                <a:latin typeface="Arial-BoldMT"/>
              </a:rPr>
              <a:t>                         (Vantaggi)</a:t>
            </a:r>
          </a:p>
          <a:p>
            <a:endParaRPr lang="it-IT" sz="1600" b="1">
              <a:latin typeface="Arial-BoldMT"/>
            </a:endParaRPr>
          </a:p>
          <a:p>
            <a:pPr>
              <a:lnSpc>
                <a:spcPct val="150000"/>
              </a:lnSpc>
              <a:buFont typeface="Wingdings" pitchFamily="2" charset="2"/>
              <a:buChar char="Ø"/>
            </a:pPr>
            <a:r>
              <a:rPr lang="en-US" sz="1600">
                <a:latin typeface="ArialMT"/>
              </a:rPr>
              <a:t> </a:t>
            </a:r>
            <a:r>
              <a:rPr lang="it-IT" sz="1600"/>
              <a:t>Somministrazione </a:t>
            </a:r>
            <a:r>
              <a:rPr lang="it-IT" sz="1600">
                <a:solidFill>
                  <a:srgbClr val="FFFF00"/>
                </a:solidFill>
              </a:rPr>
              <a:t>OD/BID</a:t>
            </a:r>
          </a:p>
          <a:p>
            <a:pPr>
              <a:lnSpc>
                <a:spcPct val="150000"/>
              </a:lnSpc>
              <a:buFont typeface="Wingdings" pitchFamily="2" charset="2"/>
              <a:buChar char="Ø"/>
            </a:pPr>
            <a:r>
              <a:rPr lang="it-IT" sz="1600"/>
              <a:t> </a:t>
            </a:r>
            <a:r>
              <a:rPr lang="it-IT" sz="1600" b="1">
                <a:solidFill>
                  <a:srgbClr val="FFFF00"/>
                </a:solidFill>
              </a:rPr>
              <a:t>No monitoraggio</a:t>
            </a:r>
            <a:r>
              <a:rPr lang="it-IT" sz="1600" b="1"/>
              <a:t> </a:t>
            </a:r>
            <a:r>
              <a:rPr lang="it-IT" sz="1600"/>
              <a:t>di laboratorio</a:t>
            </a:r>
          </a:p>
          <a:p>
            <a:pPr>
              <a:lnSpc>
                <a:spcPct val="150000"/>
              </a:lnSpc>
              <a:buFont typeface="Wingdings" pitchFamily="2" charset="2"/>
              <a:buChar char="Ø"/>
            </a:pPr>
            <a:r>
              <a:rPr lang="it-IT" sz="1600"/>
              <a:t> Farmacologia specifica</a:t>
            </a:r>
          </a:p>
        </p:txBody>
      </p:sp>
      <p:sp>
        <p:nvSpPr>
          <p:cNvPr id="46084" name="Rettangolo 9"/>
          <p:cNvSpPr>
            <a:spLocks noChangeArrowheads="1"/>
          </p:cNvSpPr>
          <p:nvPr/>
        </p:nvSpPr>
        <p:spPr bwMode="auto">
          <a:xfrm>
            <a:off x="5894388" y="2447925"/>
            <a:ext cx="6096000" cy="3448050"/>
          </a:xfrm>
          <a:prstGeom prst="rect">
            <a:avLst/>
          </a:prstGeom>
          <a:noFill/>
          <a:ln w="9525">
            <a:noFill/>
            <a:miter lim="800000"/>
            <a:headEnd/>
            <a:tailEnd/>
          </a:ln>
        </p:spPr>
        <p:txBody>
          <a:bodyPr>
            <a:spAutoFit/>
          </a:bodyPr>
          <a:lstStyle/>
          <a:p>
            <a:r>
              <a:rPr lang="it-IT" sz="1600" b="1">
                <a:latin typeface="Arial-BoldMT"/>
              </a:rPr>
              <a:t>                                     (Svantaggi)</a:t>
            </a:r>
          </a:p>
          <a:p>
            <a:endParaRPr lang="it-IT" sz="1600" b="1">
              <a:latin typeface="Arial-BoldMT"/>
            </a:endParaRPr>
          </a:p>
          <a:p>
            <a:pPr>
              <a:lnSpc>
                <a:spcPct val="150000"/>
              </a:lnSpc>
              <a:buFont typeface="Wingdings" pitchFamily="2" charset="2"/>
              <a:buChar char="Ø"/>
            </a:pPr>
            <a:r>
              <a:rPr lang="it-IT" sz="1600"/>
              <a:t> Somministrazione </a:t>
            </a:r>
            <a:r>
              <a:rPr lang="it-IT" sz="1600">
                <a:solidFill>
                  <a:srgbClr val="FFFF00"/>
                </a:solidFill>
              </a:rPr>
              <a:t>parenterale</a:t>
            </a:r>
          </a:p>
          <a:p>
            <a:pPr>
              <a:lnSpc>
                <a:spcPct val="150000"/>
              </a:lnSpc>
              <a:buFont typeface="Wingdings" pitchFamily="2" charset="2"/>
              <a:buChar char="Ø"/>
            </a:pPr>
            <a:r>
              <a:rPr lang="en-US" sz="1600"/>
              <a:t> Variazione della dose nei pz con </a:t>
            </a:r>
            <a:r>
              <a:rPr lang="en-US" sz="2000" b="1">
                <a:solidFill>
                  <a:srgbClr val="FFFF00"/>
                </a:solidFill>
              </a:rPr>
              <a:t>insufficienza </a:t>
            </a:r>
            <a:br>
              <a:rPr lang="en-US" sz="2000" b="1">
                <a:solidFill>
                  <a:srgbClr val="FFFF00"/>
                </a:solidFill>
              </a:rPr>
            </a:br>
            <a:r>
              <a:rPr lang="en-US" sz="2000" b="1">
                <a:solidFill>
                  <a:srgbClr val="FFFF00"/>
                </a:solidFill>
              </a:rPr>
              <a:t>    renale e con sovrappeso o sottopeso</a:t>
            </a:r>
          </a:p>
          <a:p>
            <a:pPr>
              <a:lnSpc>
                <a:spcPct val="150000"/>
              </a:lnSpc>
              <a:buFont typeface="Wingdings" pitchFamily="2" charset="2"/>
              <a:buChar char="Ø"/>
            </a:pPr>
            <a:r>
              <a:rPr lang="it-IT" sz="1600"/>
              <a:t> Azione indiretta (via antitrombina)</a:t>
            </a:r>
          </a:p>
          <a:p>
            <a:pPr>
              <a:lnSpc>
                <a:spcPct val="150000"/>
              </a:lnSpc>
              <a:buFont typeface="Wingdings" pitchFamily="2" charset="2"/>
              <a:buChar char="Ø"/>
            </a:pPr>
            <a:r>
              <a:rPr lang="it-IT" sz="1600"/>
              <a:t> No inibizione dei fattori della coagulazione </a:t>
            </a:r>
          </a:p>
          <a:p>
            <a:pPr>
              <a:lnSpc>
                <a:spcPct val="150000"/>
              </a:lnSpc>
            </a:pPr>
            <a:r>
              <a:rPr lang="it-IT" sz="1600"/>
              <a:t>    all’interno del trombo</a:t>
            </a:r>
          </a:p>
          <a:p>
            <a:pPr>
              <a:lnSpc>
                <a:spcPct val="150000"/>
              </a:lnSpc>
              <a:buFont typeface="Wingdings" pitchFamily="2" charset="2"/>
              <a:buChar char="Ø"/>
            </a:pPr>
            <a:r>
              <a:rPr lang="it-IT" sz="1600"/>
              <a:t> </a:t>
            </a:r>
            <a:r>
              <a:rPr lang="it-IT" sz="2000" b="1">
                <a:solidFill>
                  <a:srgbClr val="FFFF00"/>
                </a:solidFill>
              </a:rPr>
              <a:t>Elevata eliminazione renale  (65-75%)</a:t>
            </a:r>
          </a:p>
        </p:txBody>
      </p:sp>
      <p:sp>
        <p:nvSpPr>
          <p:cNvPr id="46085" name="Footer Placeholder 2"/>
          <p:cNvSpPr>
            <a:spLocks noGrp="1"/>
          </p:cNvSpPr>
          <p:nvPr>
            <p:ph type="ftr" sz="quarter" idx="11"/>
          </p:nvPr>
        </p:nvSpPr>
        <p:spPr bwMode="auto">
          <a:xfrm>
            <a:off x="101600" y="6510338"/>
            <a:ext cx="6400800" cy="347662"/>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smtClean="0">
                <a:solidFill>
                  <a:srgbClr val="899FC1"/>
                </a:solidFill>
                <a:latin typeface="Eras Medium ITC" pitchFamily="34" charset="0"/>
                <a:cs typeface="Arial" charset="0"/>
              </a:rPr>
              <a:t>.</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ttangolo 3"/>
          <p:cNvSpPr>
            <a:spLocks noChangeArrowheads="1"/>
          </p:cNvSpPr>
          <p:nvPr/>
        </p:nvSpPr>
        <p:spPr bwMode="auto">
          <a:xfrm>
            <a:off x="182563" y="182563"/>
            <a:ext cx="11801475" cy="6648450"/>
          </a:xfrm>
          <a:prstGeom prst="rect">
            <a:avLst/>
          </a:prstGeom>
          <a:noFill/>
          <a:ln w="9525">
            <a:noFill/>
            <a:miter lim="800000"/>
            <a:headEnd/>
            <a:tailEnd/>
          </a:ln>
        </p:spPr>
        <p:txBody>
          <a:bodyPr>
            <a:spAutoFit/>
          </a:bodyPr>
          <a:lstStyle/>
          <a:p>
            <a:r>
              <a:rPr lang="en-US" sz="2800" b="1">
                <a:solidFill>
                  <a:srgbClr val="FFFF00"/>
                </a:solidFill>
              </a:rPr>
              <a:t>                           Eparina  a Basso Peso Molecolare </a:t>
            </a:r>
          </a:p>
          <a:p>
            <a:r>
              <a:rPr lang="en-US">
                <a:solidFill>
                  <a:srgbClr val="FFFF00"/>
                </a:solidFill>
              </a:rPr>
              <a:t>     </a:t>
            </a:r>
          </a:p>
          <a:p>
            <a:r>
              <a:rPr lang="en-US">
                <a:solidFill>
                  <a:srgbClr val="FFFF00"/>
                </a:solidFill>
              </a:rPr>
              <a:t>                                </a:t>
            </a:r>
            <a:r>
              <a:rPr lang="en-US" sz="2400" b="1"/>
              <a:t>UTILIZZO E MONITORAGGIO  DI  LABORATORIO</a:t>
            </a:r>
            <a:endParaRPr lang="it-IT" sz="2400" b="1">
              <a:solidFill>
                <a:srgbClr val="FFFF00"/>
              </a:solidFill>
            </a:endParaRPr>
          </a:p>
          <a:p>
            <a:endParaRPr lang="en-US">
              <a:solidFill>
                <a:srgbClr val="FFFF00"/>
              </a:solidFill>
            </a:endParaRPr>
          </a:p>
          <a:p>
            <a:r>
              <a:rPr lang="it-IT" u="sng">
                <a:solidFill>
                  <a:srgbClr val="FFFF00"/>
                </a:solidFill>
              </a:rPr>
              <a:t>Profilassi</a:t>
            </a:r>
            <a:r>
              <a:rPr lang="it-IT">
                <a:solidFill>
                  <a:srgbClr val="FFFF00"/>
                </a:solidFill>
              </a:rPr>
              <a:t>: </a:t>
            </a:r>
            <a:r>
              <a:rPr lang="it-IT" sz="1600"/>
              <a:t>1.750 U. </a:t>
            </a:r>
            <a:r>
              <a:rPr lang="it-IT" sz="1600">
                <a:sym typeface="Wingdings" pitchFamily="2" charset="2"/>
              </a:rPr>
              <a:t> 5.700 U./kg OD s.c</a:t>
            </a:r>
            <a:r>
              <a:rPr lang="it-IT" sz="1600">
                <a:solidFill>
                  <a:srgbClr val="FFFF00"/>
                </a:solidFill>
                <a:sym typeface="Wingdings" pitchFamily="2" charset="2"/>
              </a:rPr>
              <a:t>.  </a:t>
            </a:r>
            <a:r>
              <a:rPr lang="it-IT" b="1" u="sng">
                <a:solidFill>
                  <a:srgbClr val="FF9933"/>
                </a:solidFill>
                <a:sym typeface="Wingdings" pitchFamily="2" charset="2"/>
              </a:rPr>
              <a:t>secondo</a:t>
            </a:r>
            <a:r>
              <a:rPr lang="it-IT">
                <a:solidFill>
                  <a:srgbClr val="FFFF00"/>
                </a:solidFill>
                <a:sym typeface="Wingdings" pitchFamily="2" charset="2"/>
              </a:rPr>
              <a:t> il tipo di eparina, il peso del paziente e il  livello di rischio di TEV</a:t>
            </a:r>
          </a:p>
          <a:p>
            <a:endParaRPr lang="it-IT" u="sng"/>
          </a:p>
          <a:p>
            <a:r>
              <a:rPr lang="it-IT" u="sng">
                <a:solidFill>
                  <a:srgbClr val="FFFF00"/>
                </a:solidFill>
              </a:rPr>
              <a:t>Terapia</a:t>
            </a:r>
            <a:r>
              <a:rPr lang="it-IT">
                <a:solidFill>
                  <a:srgbClr val="FFFF00"/>
                </a:solidFill>
              </a:rPr>
              <a:t>: </a:t>
            </a:r>
            <a:r>
              <a:rPr lang="it-IT" sz="1600"/>
              <a:t>  85 U. </a:t>
            </a:r>
            <a:r>
              <a:rPr lang="it-IT" sz="1600">
                <a:sym typeface="Wingdings" pitchFamily="2" charset="2"/>
              </a:rPr>
              <a:t> 100 U./kg BD s.c. </a:t>
            </a:r>
            <a:r>
              <a:rPr lang="it-IT" b="1" u="sng">
                <a:solidFill>
                  <a:srgbClr val="FF9933"/>
                </a:solidFill>
                <a:sym typeface="Wingdings" pitchFamily="2" charset="2"/>
              </a:rPr>
              <a:t>secondo</a:t>
            </a:r>
            <a:r>
              <a:rPr lang="it-IT" sz="1600">
                <a:sym typeface="Wingdings" pitchFamily="2" charset="2"/>
              </a:rPr>
              <a:t> il tipo di eparina; possibile OD s.c. a dose raddoppiata; </a:t>
            </a:r>
            <a:r>
              <a:rPr lang="it-IT" sz="1600" b="1">
                <a:solidFill>
                  <a:srgbClr val="FF9933"/>
                </a:solidFill>
                <a:sym typeface="Wingdings" pitchFamily="2" charset="2"/>
              </a:rPr>
              <a:t></a:t>
            </a:r>
            <a:r>
              <a:rPr lang="it-IT" sz="1600">
                <a:sym typeface="Wingdings" pitchFamily="2" charset="2"/>
              </a:rPr>
              <a:t> </a:t>
            </a:r>
            <a:r>
              <a:rPr lang="it-IT" sz="1600" b="1" u="sng">
                <a:solidFill>
                  <a:srgbClr val="FF9933"/>
                </a:solidFill>
                <a:sym typeface="Wingdings" pitchFamily="2" charset="2"/>
              </a:rPr>
              <a:t>SEMPRE RCP</a:t>
            </a:r>
            <a:r>
              <a:rPr lang="it-IT" sz="1600" b="1">
                <a:solidFill>
                  <a:srgbClr val="FF9933"/>
                </a:solidFill>
                <a:sym typeface="Wingdings" pitchFamily="2" charset="2"/>
              </a:rPr>
              <a:t> !</a:t>
            </a:r>
          </a:p>
          <a:p>
            <a:r>
              <a:rPr lang="it-IT" sz="1600">
                <a:sym typeface="Wingdings" pitchFamily="2" charset="2"/>
              </a:rPr>
              <a:t> </a:t>
            </a:r>
          </a:p>
          <a:p>
            <a:r>
              <a:rPr lang="it-IT" sz="1600" b="1" u="sng">
                <a:solidFill>
                  <a:srgbClr val="FF9933"/>
                </a:solidFill>
              </a:rPr>
              <a:t>Note</a:t>
            </a:r>
            <a:r>
              <a:rPr lang="it-IT" sz="1600" b="1">
                <a:solidFill>
                  <a:srgbClr val="FF9933"/>
                </a:solidFill>
              </a:rPr>
              <a:t>:</a:t>
            </a:r>
            <a:r>
              <a:rPr lang="it-IT" sz="1600">
                <a:solidFill>
                  <a:srgbClr val="FFFF00"/>
                </a:solidFill>
              </a:rPr>
              <a:t>     </a:t>
            </a:r>
            <a:r>
              <a:rPr lang="it-IT" sz="1600"/>
              <a:t>profilassi in Chirurgia Generale, Chirurgia Ortopedica e trattamento TEV </a:t>
            </a:r>
            <a:r>
              <a:rPr lang="it-IT" sz="1600">
                <a:sym typeface="Wingdings" pitchFamily="2" charset="2"/>
              </a:rPr>
              <a:t>  tutte 7/7 registrate </a:t>
            </a:r>
            <a:r>
              <a:rPr lang="it-IT" sz="1600" b="1">
                <a:solidFill>
                  <a:srgbClr val="FF9933"/>
                </a:solidFill>
                <a:sym typeface="Wingdings" pitchFamily="2" charset="2"/>
              </a:rPr>
              <a:t>AIFA</a:t>
            </a:r>
          </a:p>
          <a:p>
            <a:r>
              <a:rPr lang="it-IT" sz="1600">
                <a:sym typeface="Wingdings" pitchFamily="2" charset="2"/>
              </a:rPr>
              <a:t>              profilassi in Medicina                  3/7</a:t>
            </a:r>
          </a:p>
          <a:p>
            <a:r>
              <a:rPr lang="it-IT" sz="1600">
                <a:sym typeface="Wingdings" pitchFamily="2" charset="2"/>
              </a:rPr>
              <a:t>              utilizzo in Cardiologia SCA/UA       4/7</a:t>
            </a:r>
          </a:p>
          <a:p>
            <a:r>
              <a:rPr lang="it-IT" sz="1600">
                <a:sym typeface="Wingdings" pitchFamily="2" charset="2"/>
              </a:rPr>
              <a:t>              utilizzo in Emodialisi                          4/7</a:t>
            </a:r>
          </a:p>
          <a:p>
            <a:r>
              <a:rPr lang="it-IT" sz="1600">
                <a:sym typeface="Wingdings" pitchFamily="2" charset="2"/>
              </a:rPr>
              <a:t>              utilizzo in Gravidanza                           3/7  </a:t>
            </a:r>
            <a:r>
              <a:rPr lang="it-IT" sz="1400">
                <a:solidFill>
                  <a:srgbClr val="FF9933"/>
                </a:solidFill>
                <a:sym typeface="Wingdings" pitchFamily="2" charset="2"/>
              </a:rPr>
              <a:t>(AIFA pre - determina Agosto 2016)</a:t>
            </a:r>
          </a:p>
          <a:p>
            <a:r>
              <a:rPr lang="it-IT" sz="1600">
                <a:solidFill>
                  <a:srgbClr val="FFFF00"/>
                </a:solidFill>
                <a:sym typeface="Wingdings" pitchFamily="2" charset="2"/>
              </a:rPr>
              <a:t>          </a:t>
            </a:r>
          </a:p>
          <a:p>
            <a:r>
              <a:rPr lang="it-IT" sz="3200" u="sng">
                <a:solidFill>
                  <a:srgbClr val="FFFF00"/>
                </a:solidFill>
              </a:rPr>
              <a:t>Monitoraggio</a:t>
            </a:r>
            <a:r>
              <a:rPr lang="it-IT" sz="3200">
                <a:solidFill>
                  <a:srgbClr val="FFFF00"/>
                </a:solidFill>
              </a:rPr>
              <a:t>:  </a:t>
            </a:r>
            <a:r>
              <a:rPr lang="it-IT" sz="3200" b="1"/>
              <a:t>NO</a:t>
            </a:r>
          </a:p>
          <a:p>
            <a:endParaRPr lang="it-IT">
              <a:solidFill>
                <a:srgbClr val="FFFF00"/>
              </a:solidFill>
            </a:endParaRPr>
          </a:p>
          <a:p>
            <a:r>
              <a:rPr lang="it-IT" sz="2400" b="1"/>
              <a:t>Punti di </a:t>
            </a:r>
            <a:r>
              <a:rPr lang="it-IT" sz="2400" b="1" u="sng"/>
              <a:t>attenzione</a:t>
            </a:r>
            <a:r>
              <a:rPr lang="it-IT" sz="2400" b="1"/>
              <a:t>:</a:t>
            </a:r>
            <a:r>
              <a:rPr lang="it-IT"/>
              <a:t>  </a:t>
            </a:r>
          </a:p>
          <a:p>
            <a:endParaRPr lang="it-IT"/>
          </a:p>
          <a:p>
            <a:r>
              <a:rPr lang="it-IT"/>
              <a:t>                                   -  </a:t>
            </a:r>
            <a:r>
              <a:rPr lang="it-IT" sz="2400" b="1"/>
              <a:t>“cautela” nei pazienti sotto i 40 kg</a:t>
            </a:r>
          </a:p>
          <a:p>
            <a:r>
              <a:rPr lang="it-IT"/>
              <a:t>                                   -   </a:t>
            </a:r>
            <a:r>
              <a:rPr lang="it-IT" sz="2000" b="1"/>
              <a:t>sanguinamento</a:t>
            </a:r>
            <a:r>
              <a:rPr lang="it-IT"/>
              <a:t> </a:t>
            </a:r>
          </a:p>
          <a:p>
            <a:endParaRPr lang="it-IT">
              <a:solidFill>
                <a:srgbClr val="FFFF00"/>
              </a:solidFill>
            </a:endParaRPr>
          </a:p>
          <a:p>
            <a:r>
              <a:rPr lang="it-IT" u="sng">
                <a:solidFill>
                  <a:srgbClr val="FFFF00"/>
                </a:solidFill>
              </a:rPr>
              <a:t>Antidoto</a:t>
            </a:r>
            <a:r>
              <a:rPr lang="it-IT">
                <a:solidFill>
                  <a:srgbClr val="FFFF00"/>
                </a:solidFill>
              </a:rPr>
              <a:t>:  </a:t>
            </a:r>
            <a:r>
              <a:rPr lang="it-IT" sz="1600"/>
              <a:t>(solfato di protamina – NON neutralizza la quota legata al FX)</a:t>
            </a: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74628" y="803867"/>
            <a:ext cx="8255559" cy="894304"/>
          </a:xfrm>
        </p:spPr>
        <p:txBody>
          <a:bodyPr/>
          <a:lstStyle/>
          <a:p>
            <a:pPr>
              <a:defRPr/>
            </a:pPr>
            <a:r>
              <a:rPr lang="it-IT" sz="2400" b="1" dirty="0" smtClean="0">
                <a:solidFill>
                  <a:srgbClr val="FFFF00"/>
                </a:solidFill>
                <a:latin typeface="Arial" pitchFamily="34" charset="0"/>
                <a:cs typeface="Arial" pitchFamily="34" charset="0"/>
              </a:rPr>
              <a:t>PENTASACCARIDE SINTETICO - FONDAPARINUX</a:t>
            </a:r>
            <a:br>
              <a:rPr lang="it-IT" sz="2400" b="1" dirty="0" smtClean="0">
                <a:solidFill>
                  <a:srgbClr val="FFFF00"/>
                </a:solidFill>
                <a:latin typeface="Arial" pitchFamily="34" charset="0"/>
                <a:cs typeface="Arial" pitchFamily="34" charset="0"/>
              </a:rPr>
            </a:br>
            <a:r>
              <a:rPr lang="it-IT" sz="2400" b="1" dirty="0" smtClean="0">
                <a:solidFill>
                  <a:srgbClr val="FFFF00"/>
                </a:solidFill>
                <a:latin typeface="Arial" pitchFamily="34" charset="0"/>
                <a:cs typeface="Arial" pitchFamily="34" charset="0"/>
              </a:rPr>
              <a:t>                                      (FPX)</a:t>
            </a:r>
            <a:endParaRPr lang="it-IT" sz="2400" dirty="0"/>
          </a:p>
        </p:txBody>
      </p:sp>
      <p:pic>
        <p:nvPicPr>
          <p:cNvPr id="49154" name="Picture 4" descr="M2A_Heparins"/>
          <p:cNvPicPr>
            <a:picLocks noChangeAspect="1" noChangeArrowheads="1"/>
          </p:cNvPicPr>
          <p:nvPr/>
        </p:nvPicPr>
        <p:blipFill>
          <a:blip r:embed="rId2"/>
          <a:srcRect/>
          <a:stretch>
            <a:fillRect/>
          </a:stretch>
        </p:blipFill>
        <p:spPr bwMode="auto">
          <a:xfrm>
            <a:off x="2433638" y="2081213"/>
            <a:ext cx="6719887" cy="36560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ttp://www.ashp.org/s_ashp/docs/files/bookstore/figure11-1.gif"/>
          <p:cNvPicPr>
            <a:picLocks noChangeAspect="1" noChangeArrowheads="1"/>
          </p:cNvPicPr>
          <p:nvPr/>
        </p:nvPicPr>
        <p:blipFill>
          <a:blip r:embed="rId2"/>
          <a:srcRect/>
          <a:stretch>
            <a:fillRect/>
          </a:stretch>
        </p:blipFill>
        <p:spPr bwMode="auto">
          <a:xfrm>
            <a:off x="2332038" y="1101725"/>
            <a:ext cx="7354887" cy="4741863"/>
          </a:xfrm>
          <a:prstGeom prst="rect">
            <a:avLst/>
          </a:prstGeom>
          <a:noFill/>
          <a:ln w="9525">
            <a:noFill/>
            <a:miter lim="800000"/>
            <a:headEnd/>
            <a:tailEnd/>
          </a:ln>
        </p:spPr>
      </p:pic>
      <p:sp>
        <p:nvSpPr>
          <p:cNvPr id="50178" name="Rectangle 2"/>
          <p:cNvSpPr>
            <a:spLocks noGrp="1"/>
          </p:cNvSpPr>
          <p:nvPr>
            <p:ph type="title"/>
          </p:nvPr>
        </p:nvSpPr>
        <p:spPr bwMode="auto">
          <a:xfrm>
            <a:off x="1597025" y="296863"/>
            <a:ext cx="8491538" cy="563562"/>
          </a:xfrm>
        </p:spPr>
        <p:txBody>
          <a:bodyPr wrap="square" numCol="1" anchorCtr="0" compatLnSpc="1">
            <a:prstTxWarp prst="textNoShape">
              <a:avLst/>
            </a:prstTxWarp>
          </a:bodyPr>
          <a:lstStyle/>
          <a:p>
            <a:pPr algn="ctr"/>
            <a:r>
              <a:rPr lang="it-IT" sz="2400" smtClean="0">
                <a:solidFill>
                  <a:srgbClr val="FFFF00"/>
                </a:solidFill>
                <a:latin typeface="Arial" charset="0"/>
                <a:cs typeface="Arial" charset="0"/>
              </a:rPr>
              <a:t>Meccanismo d’azione del </a:t>
            </a:r>
            <a:r>
              <a:rPr lang="en-US" sz="2400" smtClean="0">
                <a:solidFill>
                  <a:srgbClr val="FFFF00"/>
                </a:solidFill>
                <a:latin typeface="Arial" charset="0"/>
                <a:cs typeface="Arial" charset="0"/>
              </a:rPr>
              <a:t>Fondaparinux</a:t>
            </a:r>
          </a:p>
        </p:txBody>
      </p:sp>
      <p:sp>
        <p:nvSpPr>
          <p:cNvPr id="50179" name="CasellaDiTesto 3"/>
          <p:cNvSpPr txBox="1">
            <a:spLocks noChangeArrowheads="1"/>
          </p:cNvSpPr>
          <p:nvPr/>
        </p:nvSpPr>
        <p:spPr bwMode="auto">
          <a:xfrm>
            <a:off x="4079875" y="5957888"/>
            <a:ext cx="3513138" cy="461962"/>
          </a:xfrm>
          <a:prstGeom prst="rect">
            <a:avLst/>
          </a:prstGeom>
          <a:noFill/>
          <a:ln w="9525">
            <a:noFill/>
            <a:miter lim="800000"/>
            <a:headEnd/>
            <a:tailEnd/>
          </a:ln>
        </p:spPr>
        <p:txBody>
          <a:bodyPr wrap="none">
            <a:spAutoFit/>
          </a:bodyPr>
          <a:lstStyle/>
          <a:p>
            <a:r>
              <a:rPr lang="en-US" sz="2400" b="1">
                <a:solidFill>
                  <a:srgbClr val="FFFF00"/>
                </a:solidFill>
              </a:rPr>
              <a:t>-  è attivo solo su  FXa</a:t>
            </a:r>
            <a:endParaRPr lang="it-IT" sz="2400" b="1">
              <a:solidFill>
                <a:srgbClr val="FFFF00"/>
              </a:solidFill>
            </a:endParaRPr>
          </a:p>
        </p:txBody>
      </p:sp>
      <p:sp>
        <p:nvSpPr>
          <p:cNvPr id="5" name="Rettangolo arrotondato 4"/>
          <p:cNvSpPr/>
          <p:nvPr/>
        </p:nvSpPr>
        <p:spPr>
          <a:xfrm>
            <a:off x="471488" y="241300"/>
            <a:ext cx="11304587" cy="633413"/>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0181" name="CasellaDiTesto 5"/>
          <p:cNvSpPr txBox="1">
            <a:spLocks noChangeArrowheads="1"/>
          </p:cNvSpPr>
          <p:nvPr/>
        </p:nvSpPr>
        <p:spPr bwMode="auto">
          <a:xfrm>
            <a:off x="9445625" y="6319838"/>
            <a:ext cx="2570163" cy="538162"/>
          </a:xfrm>
          <a:prstGeom prst="rect">
            <a:avLst/>
          </a:prstGeom>
          <a:noFill/>
          <a:ln w="9525">
            <a:noFill/>
            <a:miter lim="800000"/>
            <a:headEnd/>
            <a:tailEnd/>
          </a:ln>
        </p:spPr>
        <p:txBody>
          <a:bodyPr>
            <a:spAutoFit/>
          </a:bodyPr>
          <a:lstStyle/>
          <a:p>
            <a:r>
              <a:rPr lang="it-IT" sz="1100" b="1"/>
              <a:t>Weitz JI, NEJM 1997;337:688-698</a:t>
            </a:r>
          </a:p>
          <a:p>
            <a:endParaRPr lang="it-IT"/>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1"/>
          </p:nvPr>
        </p:nvSpPr>
        <p:spPr bwMode="auto"/>
        <p:txBody>
          <a:bodyPr wrap="square" numCol="1" anchor="t" anchorCtr="0" compatLnSpc="1">
            <a:prstTxWarp prst="textNoShape">
              <a:avLst/>
            </a:prstTxWarp>
          </a:bodyPr>
          <a:lstStyle/>
          <a:p>
            <a:pPr>
              <a:buFont typeface="Arial" charset="0"/>
              <a:buNone/>
            </a:pPr>
            <a:r>
              <a:rPr lang="it-IT" sz="3200" b="1" smtClean="0">
                <a:solidFill>
                  <a:schemeClr val="tx1"/>
                </a:solidFill>
                <a:latin typeface="Arial" charset="0"/>
                <a:cs typeface="Arial" charset="0"/>
              </a:rPr>
              <a:t>LE EPARINE:</a:t>
            </a:r>
          </a:p>
          <a:p>
            <a:endParaRPr lang="it-IT" sz="3200" b="1" smtClean="0">
              <a:solidFill>
                <a:schemeClr val="tx1"/>
              </a:solidFill>
              <a:latin typeface="Arial" charset="0"/>
              <a:cs typeface="Arial" charset="0"/>
            </a:endParaRPr>
          </a:p>
          <a:p>
            <a:pPr>
              <a:buFontTx/>
              <a:buChar char="•"/>
            </a:pPr>
            <a:r>
              <a:rPr lang="it-IT" sz="3200" b="1" smtClean="0">
                <a:solidFill>
                  <a:schemeClr val="tx1"/>
                </a:solidFill>
                <a:latin typeface="Arial" charset="0"/>
                <a:cs typeface="Arial" charset="0"/>
              </a:rPr>
              <a:t>   meccanismo d’azione</a:t>
            </a:r>
          </a:p>
          <a:p>
            <a:pPr>
              <a:buFontTx/>
              <a:buChar char="•"/>
            </a:pPr>
            <a:r>
              <a:rPr lang="it-IT" sz="3200" b="1" smtClean="0">
                <a:solidFill>
                  <a:schemeClr val="tx1"/>
                </a:solidFill>
                <a:latin typeface="Arial" charset="0"/>
                <a:cs typeface="Arial" charset="0"/>
              </a:rPr>
              <a:t>   impiego clinico</a:t>
            </a:r>
          </a:p>
          <a:p>
            <a:pPr>
              <a:buFontTx/>
              <a:buChar char="•"/>
            </a:pPr>
            <a:r>
              <a:rPr lang="it-IT" sz="3200" b="1" smtClean="0">
                <a:solidFill>
                  <a:schemeClr val="tx1"/>
                </a:solidFill>
                <a:latin typeface="Arial" charset="0"/>
                <a:cs typeface="Arial" charset="0"/>
              </a:rPr>
              <a:t>   RCP, AIFA e attività regolatoria</a:t>
            </a:r>
          </a:p>
          <a:p>
            <a:pPr>
              <a:buFont typeface="Arial" charset="0"/>
              <a:buNone/>
            </a:pPr>
            <a:endParaRPr lang="it-IT" sz="3200" b="1"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bwMode="auto">
          <a:xfrm>
            <a:off x="638175" y="455613"/>
            <a:ext cx="10566400" cy="1744662"/>
          </a:xfrm>
        </p:spPr>
        <p:txBody>
          <a:bodyPr wrap="square" numCol="1" anchorCtr="0" compatLnSpc="1">
            <a:prstTxWarp prst="textNoShape">
              <a:avLst/>
            </a:prstTxWarp>
            <a:normAutofit fontScale="90000"/>
          </a:bodyPr>
          <a:lstStyle/>
          <a:p>
            <a:pPr>
              <a:defRPr/>
            </a:pPr>
            <a:r>
              <a:rPr lang="en-US" sz="3100" b="1" dirty="0" err="1" smtClean="0">
                <a:solidFill>
                  <a:srgbClr val="FFFF00"/>
                </a:solidFill>
                <a:latin typeface="Arial" charset="0"/>
                <a:cs typeface="Arial" charset="0"/>
              </a:rPr>
              <a:t>Fondaparinux</a:t>
            </a:r>
            <a:r>
              <a:rPr lang="en-US" sz="2200" dirty="0" smtClean="0">
                <a:solidFill>
                  <a:srgbClr val="FFFF00"/>
                </a:solidFill>
                <a:latin typeface="Arial" charset="0"/>
                <a:cs typeface="Arial" charset="0"/>
              </a:rPr>
              <a:t>         </a:t>
            </a:r>
            <a:r>
              <a:rPr lang="en-US" sz="2000" dirty="0" smtClean="0">
                <a:solidFill>
                  <a:schemeClr val="tx1"/>
                </a:solidFill>
                <a:latin typeface="Arial" charset="0"/>
                <a:cs typeface="Arial" charset="0"/>
              </a:rPr>
              <a:t>p.m. 1.728  Dalton   per </a:t>
            </a:r>
            <a:r>
              <a:rPr lang="en-US" sz="2000" dirty="0" err="1" smtClean="0">
                <a:solidFill>
                  <a:schemeClr val="tx1"/>
                </a:solidFill>
                <a:latin typeface="Arial" charset="0"/>
                <a:cs typeface="Arial" charset="0"/>
              </a:rPr>
              <a:t>singola</a:t>
            </a:r>
            <a:r>
              <a:rPr lang="en-US" sz="2000" dirty="0" smtClean="0">
                <a:solidFill>
                  <a:schemeClr val="tx1"/>
                </a:solidFill>
                <a:latin typeface="Arial" charset="0"/>
                <a:cs typeface="Arial" charset="0"/>
              </a:rPr>
              <a:t>  </a:t>
            </a:r>
            <a:r>
              <a:rPr lang="en-US" sz="2000" dirty="0" err="1" smtClean="0">
                <a:solidFill>
                  <a:schemeClr val="tx1"/>
                </a:solidFill>
                <a:latin typeface="Arial" charset="0"/>
                <a:cs typeface="Arial" charset="0"/>
              </a:rPr>
              <a:t>molecola</a:t>
            </a:r>
            <a:r>
              <a:rPr lang="en-US" sz="1800" dirty="0" smtClean="0">
                <a:solidFill>
                  <a:schemeClr val="tx1"/>
                </a:solidFill>
                <a:latin typeface="Arial" charset="0"/>
                <a:cs typeface="Arial" charset="0"/>
              </a:rPr>
              <a:t/>
            </a:r>
            <a:br>
              <a:rPr lang="en-US" sz="1800" dirty="0" smtClean="0">
                <a:solidFill>
                  <a:schemeClr val="tx1"/>
                </a:solidFill>
                <a:latin typeface="Arial" charset="0"/>
                <a:cs typeface="Arial" charset="0"/>
              </a:rPr>
            </a:br>
            <a:r>
              <a:rPr lang="en-US" sz="1800" b="1" dirty="0" smtClean="0">
                <a:solidFill>
                  <a:schemeClr val="tx1"/>
                </a:solidFill>
                <a:latin typeface="Arial" charset="0"/>
                <a:cs typeface="Arial" charset="0"/>
              </a:rPr>
              <a:t/>
            </a:r>
            <a:br>
              <a:rPr lang="en-US" sz="1800" b="1" dirty="0" smtClean="0">
                <a:solidFill>
                  <a:schemeClr val="tx1"/>
                </a:solidFill>
                <a:latin typeface="Arial" charset="0"/>
                <a:cs typeface="Arial" charset="0"/>
              </a:rPr>
            </a:br>
            <a:r>
              <a:rPr lang="en-US" sz="1800" b="1" dirty="0" smtClean="0">
                <a:solidFill>
                  <a:schemeClr val="tx1"/>
                </a:solidFill>
                <a:latin typeface="Arial" charset="0"/>
                <a:cs typeface="Arial" charset="0"/>
              </a:rPr>
              <a:t>                                                                 </a:t>
            </a:r>
            <a:r>
              <a:rPr lang="en-US" sz="2700" b="1" dirty="0" smtClean="0">
                <a:solidFill>
                  <a:srgbClr val="FF9933"/>
                </a:solidFill>
                <a:latin typeface="Arial" charset="0"/>
                <a:cs typeface="Arial" charset="0"/>
              </a:rPr>
              <a:t>è </a:t>
            </a:r>
            <a:r>
              <a:rPr lang="en-US" sz="2700" b="1" dirty="0" err="1" smtClean="0">
                <a:solidFill>
                  <a:srgbClr val="FF9933"/>
                </a:solidFill>
                <a:latin typeface="Arial" charset="0"/>
                <a:cs typeface="Arial" charset="0"/>
              </a:rPr>
              <a:t>attivo</a:t>
            </a:r>
            <a:r>
              <a:rPr lang="en-US" sz="2700" b="1" dirty="0" smtClean="0">
                <a:solidFill>
                  <a:srgbClr val="FF9933"/>
                </a:solidFill>
                <a:latin typeface="Arial" charset="0"/>
                <a:cs typeface="Arial" charset="0"/>
              </a:rPr>
              <a:t> solo </a:t>
            </a:r>
            <a:r>
              <a:rPr lang="en-US" sz="2700" b="1" dirty="0" err="1" smtClean="0">
                <a:solidFill>
                  <a:srgbClr val="FF9933"/>
                </a:solidFill>
                <a:latin typeface="Arial" charset="0"/>
                <a:cs typeface="Arial" charset="0"/>
              </a:rPr>
              <a:t>su</a:t>
            </a:r>
            <a:r>
              <a:rPr lang="en-US" sz="2700" b="1" dirty="0" smtClean="0">
                <a:solidFill>
                  <a:srgbClr val="FF9933"/>
                </a:solidFill>
                <a:latin typeface="Arial" charset="0"/>
                <a:cs typeface="Arial" charset="0"/>
              </a:rPr>
              <a:t> </a:t>
            </a:r>
            <a:r>
              <a:rPr lang="en-US" sz="2700" b="1" dirty="0" err="1" smtClean="0">
                <a:solidFill>
                  <a:srgbClr val="FF9933"/>
                </a:solidFill>
                <a:latin typeface="Arial" charset="0"/>
                <a:cs typeface="Arial" charset="0"/>
              </a:rPr>
              <a:t>FXa</a:t>
            </a:r>
            <a:r>
              <a:rPr lang="en-US" sz="2700" b="1" dirty="0" smtClean="0">
                <a:solidFill>
                  <a:srgbClr val="FF9933"/>
                </a:solidFill>
                <a:latin typeface="Arial" charset="0"/>
                <a:cs typeface="Arial" charset="0"/>
              </a:rPr>
              <a:t/>
            </a:r>
            <a:br>
              <a:rPr lang="en-US" sz="2700" b="1" dirty="0" smtClean="0">
                <a:solidFill>
                  <a:srgbClr val="FF9933"/>
                </a:solidFill>
                <a:latin typeface="Arial" charset="0"/>
                <a:cs typeface="Arial" charset="0"/>
              </a:rPr>
            </a:br>
            <a:r>
              <a:rPr lang="en-US" sz="2700" b="1" dirty="0" smtClean="0">
                <a:solidFill>
                  <a:srgbClr val="FF9933"/>
                </a:solidFill>
                <a:latin typeface="Arial" charset="0"/>
                <a:cs typeface="Arial" charset="0"/>
              </a:rPr>
              <a:t> </a:t>
            </a:r>
            <a:r>
              <a:rPr lang="en-US" sz="2000" b="1" dirty="0" smtClean="0">
                <a:solidFill>
                  <a:srgbClr val="FFFF00"/>
                </a:solidFill>
                <a:latin typeface="Arial" charset="0"/>
                <a:cs typeface="Arial" charset="0"/>
              </a:rPr>
              <a:t/>
            </a:r>
            <a:br>
              <a:rPr lang="en-US" sz="2000" b="1" dirty="0" smtClean="0">
                <a:solidFill>
                  <a:srgbClr val="FFFF00"/>
                </a:solidFill>
                <a:latin typeface="Arial" charset="0"/>
                <a:cs typeface="Arial" charset="0"/>
              </a:rPr>
            </a:br>
            <a:r>
              <a:rPr lang="en-US" sz="2000" b="1" dirty="0" smtClean="0">
                <a:solidFill>
                  <a:srgbClr val="FFFF00"/>
                </a:solidFill>
                <a:latin typeface="Arial" charset="0"/>
                <a:cs typeface="Arial" charset="0"/>
              </a:rPr>
              <a:t>                                                           </a:t>
            </a:r>
            <a:br>
              <a:rPr lang="en-US" sz="2000" b="1" dirty="0" smtClean="0">
                <a:solidFill>
                  <a:srgbClr val="FFFF00"/>
                </a:solidFill>
                <a:latin typeface="Arial" charset="0"/>
                <a:cs typeface="Arial" charset="0"/>
              </a:rPr>
            </a:br>
            <a:r>
              <a:rPr lang="en-US" sz="2000" b="1" dirty="0" smtClean="0">
                <a:solidFill>
                  <a:srgbClr val="FFFF00"/>
                </a:solidFill>
                <a:latin typeface="Arial" charset="0"/>
                <a:cs typeface="Arial" charset="0"/>
              </a:rPr>
              <a:t>                                                               CARATTERISTICHE </a:t>
            </a:r>
            <a:r>
              <a:rPr lang="en-US" sz="2000" b="1" dirty="0" smtClean="0">
                <a:solidFill>
                  <a:schemeClr val="tx1"/>
                </a:solidFill>
                <a:latin typeface="Arial" charset="0"/>
                <a:cs typeface="Arial" charset="0"/>
              </a:rPr>
              <a:t/>
            </a:r>
            <a:br>
              <a:rPr lang="en-US" sz="2000" b="1" dirty="0" smtClean="0">
                <a:solidFill>
                  <a:schemeClr val="tx1"/>
                </a:solidFill>
                <a:latin typeface="Arial" charset="0"/>
                <a:cs typeface="Arial" charset="0"/>
              </a:rPr>
            </a:br>
            <a:endParaRPr lang="en-US" sz="2000" b="1" dirty="0" smtClean="0">
              <a:solidFill>
                <a:schemeClr val="tx1"/>
              </a:solidFill>
              <a:latin typeface="Arial" charset="0"/>
              <a:cs typeface="Arial" charset="0"/>
            </a:endParaRPr>
          </a:p>
        </p:txBody>
      </p:sp>
      <p:sp>
        <p:nvSpPr>
          <p:cNvPr id="51202" name="CasellaDiTesto 7"/>
          <p:cNvSpPr txBox="1">
            <a:spLocks noChangeArrowheads="1"/>
          </p:cNvSpPr>
          <p:nvPr/>
        </p:nvSpPr>
        <p:spPr bwMode="auto">
          <a:xfrm>
            <a:off x="7034213" y="6324600"/>
            <a:ext cx="4926012" cy="230188"/>
          </a:xfrm>
          <a:prstGeom prst="rect">
            <a:avLst/>
          </a:prstGeom>
          <a:noFill/>
          <a:ln w="9525">
            <a:noFill/>
            <a:miter lim="800000"/>
            <a:headEnd/>
            <a:tailEnd/>
          </a:ln>
        </p:spPr>
        <p:txBody>
          <a:bodyPr>
            <a:spAutoFit/>
          </a:bodyPr>
          <a:lstStyle/>
          <a:p>
            <a:r>
              <a:rPr lang="da-DK" sz="900" b="1">
                <a:solidFill>
                  <a:srgbClr val="0065A5"/>
                </a:solidFill>
              </a:rPr>
              <a:t> </a:t>
            </a:r>
            <a:r>
              <a:rPr lang="da-DK" sz="900" b="1"/>
              <a:t>Ansell et al. 2008, Budnitz et al. 2007, </a:t>
            </a:r>
            <a:r>
              <a:rPr lang="it-IT" sz="900" b="1"/>
              <a:t>Hirsh et al. 2008, Haas 2009, Arixtra SPC</a:t>
            </a:r>
            <a:endParaRPr lang="it-IT" sz="900"/>
          </a:p>
        </p:txBody>
      </p:sp>
      <p:sp>
        <p:nvSpPr>
          <p:cNvPr id="51203" name="Rettangolo 8"/>
          <p:cNvSpPr>
            <a:spLocks noChangeArrowheads="1"/>
          </p:cNvSpPr>
          <p:nvPr/>
        </p:nvSpPr>
        <p:spPr bwMode="auto">
          <a:xfrm>
            <a:off x="311150" y="2312988"/>
            <a:ext cx="4997450" cy="2570162"/>
          </a:xfrm>
          <a:prstGeom prst="rect">
            <a:avLst/>
          </a:prstGeom>
          <a:noFill/>
          <a:ln w="9525">
            <a:noFill/>
            <a:miter lim="800000"/>
            <a:headEnd/>
            <a:tailEnd/>
          </a:ln>
        </p:spPr>
        <p:txBody>
          <a:bodyPr>
            <a:spAutoFit/>
          </a:bodyPr>
          <a:lstStyle/>
          <a:p>
            <a:r>
              <a:rPr lang="it-IT" sz="1600" b="1">
                <a:latin typeface="Arial-BoldMT"/>
              </a:rPr>
              <a:t>                             (Vantaggi)</a:t>
            </a:r>
          </a:p>
          <a:p>
            <a:endParaRPr lang="it-IT" sz="1600" b="1">
              <a:latin typeface="Arial-BoldMT"/>
            </a:endParaRPr>
          </a:p>
          <a:p>
            <a:pPr>
              <a:lnSpc>
                <a:spcPct val="150000"/>
              </a:lnSpc>
              <a:buFont typeface="Wingdings" pitchFamily="2" charset="2"/>
              <a:buChar char="Ø"/>
            </a:pPr>
            <a:r>
              <a:rPr lang="en-US" sz="1600">
                <a:latin typeface="ArialMT"/>
              </a:rPr>
              <a:t> </a:t>
            </a:r>
            <a:r>
              <a:rPr lang="it-IT" sz="1600"/>
              <a:t>Somministrazione </a:t>
            </a:r>
            <a:r>
              <a:rPr lang="it-IT" b="1">
                <a:solidFill>
                  <a:srgbClr val="FFFF00"/>
                </a:solidFill>
              </a:rPr>
              <a:t>OD</a:t>
            </a:r>
          </a:p>
          <a:p>
            <a:pPr>
              <a:lnSpc>
                <a:spcPct val="150000"/>
              </a:lnSpc>
              <a:buFont typeface="Wingdings" pitchFamily="2" charset="2"/>
              <a:buChar char="Ø"/>
            </a:pPr>
            <a:r>
              <a:rPr lang="it-IT" sz="1600"/>
              <a:t> </a:t>
            </a:r>
            <a:r>
              <a:rPr lang="it-IT" sz="2000">
                <a:solidFill>
                  <a:srgbClr val="FFFF00"/>
                </a:solidFill>
              </a:rPr>
              <a:t>No monitoraggio</a:t>
            </a:r>
            <a:r>
              <a:rPr lang="it-IT" sz="1600"/>
              <a:t> di laboratorio</a:t>
            </a:r>
          </a:p>
          <a:p>
            <a:pPr>
              <a:lnSpc>
                <a:spcPct val="150000"/>
              </a:lnSpc>
              <a:buFont typeface="Wingdings" pitchFamily="2" charset="2"/>
              <a:buChar char="Ø"/>
            </a:pPr>
            <a:r>
              <a:rPr lang="it-IT" sz="1600"/>
              <a:t> No interazioni con cibo e farmaci</a:t>
            </a:r>
          </a:p>
          <a:p>
            <a:pPr>
              <a:lnSpc>
                <a:spcPct val="150000"/>
              </a:lnSpc>
              <a:buFont typeface="Wingdings" pitchFamily="2" charset="2"/>
              <a:buChar char="Ø"/>
            </a:pPr>
            <a:r>
              <a:rPr lang="it-IT" sz="1600"/>
              <a:t> Farmacologia specifica</a:t>
            </a:r>
          </a:p>
          <a:p>
            <a:pPr>
              <a:lnSpc>
                <a:spcPct val="150000"/>
              </a:lnSpc>
              <a:buFont typeface="Wingdings" pitchFamily="2" charset="2"/>
              <a:buChar char="Ø"/>
            </a:pPr>
            <a:r>
              <a:rPr lang="it-IT" sz="1600"/>
              <a:t> No monitoraggio per HIT</a:t>
            </a:r>
            <a:endParaRPr lang="it-IT"/>
          </a:p>
        </p:txBody>
      </p:sp>
      <p:sp>
        <p:nvSpPr>
          <p:cNvPr id="51204" name="Rettangolo 9"/>
          <p:cNvSpPr>
            <a:spLocks noChangeArrowheads="1"/>
          </p:cNvSpPr>
          <p:nvPr/>
        </p:nvSpPr>
        <p:spPr bwMode="auto">
          <a:xfrm>
            <a:off x="5834063" y="2359025"/>
            <a:ext cx="6096000" cy="3816350"/>
          </a:xfrm>
          <a:prstGeom prst="rect">
            <a:avLst/>
          </a:prstGeom>
          <a:noFill/>
          <a:ln w="9525">
            <a:noFill/>
            <a:miter lim="800000"/>
            <a:headEnd/>
            <a:tailEnd/>
          </a:ln>
        </p:spPr>
        <p:txBody>
          <a:bodyPr>
            <a:spAutoFit/>
          </a:bodyPr>
          <a:lstStyle/>
          <a:p>
            <a:r>
              <a:rPr lang="it-IT" sz="1600" b="1">
                <a:latin typeface="Arial-BoldMT"/>
              </a:rPr>
              <a:t>                                   (Svantaggi)</a:t>
            </a:r>
          </a:p>
          <a:p>
            <a:endParaRPr lang="it-IT" sz="1600" b="1">
              <a:latin typeface="Arial-BoldMT"/>
            </a:endParaRPr>
          </a:p>
          <a:p>
            <a:pPr>
              <a:lnSpc>
                <a:spcPct val="150000"/>
              </a:lnSpc>
              <a:buFont typeface="Wingdings" pitchFamily="2" charset="2"/>
              <a:buChar char="Ø"/>
            </a:pPr>
            <a:r>
              <a:rPr lang="it-IT" sz="1600"/>
              <a:t> Somministrazione </a:t>
            </a:r>
            <a:r>
              <a:rPr lang="it-IT" sz="1600">
                <a:solidFill>
                  <a:srgbClr val="FFFF00"/>
                </a:solidFill>
              </a:rPr>
              <a:t>parenterale</a:t>
            </a:r>
          </a:p>
          <a:p>
            <a:pPr>
              <a:lnSpc>
                <a:spcPct val="150000"/>
              </a:lnSpc>
              <a:buFont typeface="Wingdings" pitchFamily="2" charset="2"/>
              <a:buChar char="Ø"/>
            </a:pPr>
            <a:r>
              <a:rPr lang="en-US" sz="1600"/>
              <a:t> Variazione della dose nei pz con </a:t>
            </a:r>
          </a:p>
          <a:p>
            <a:pPr>
              <a:lnSpc>
                <a:spcPct val="150000"/>
              </a:lnSpc>
            </a:pPr>
            <a:r>
              <a:rPr lang="en-US" sz="1600" b="1">
                <a:solidFill>
                  <a:srgbClr val="FFFF00"/>
                </a:solidFill>
              </a:rPr>
              <a:t>         - </a:t>
            </a:r>
            <a:r>
              <a:rPr lang="en-US" sz="2000" b="1">
                <a:solidFill>
                  <a:srgbClr val="FFFF00"/>
                </a:solidFill>
              </a:rPr>
              <a:t>insufficienza renale</a:t>
            </a:r>
          </a:p>
          <a:p>
            <a:pPr>
              <a:lnSpc>
                <a:spcPct val="150000"/>
              </a:lnSpc>
            </a:pPr>
            <a:r>
              <a:rPr lang="en-US" sz="2000" b="1">
                <a:solidFill>
                  <a:srgbClr val="FFFF00"/>
                </a:solidFill>
              </a:rPr>
              <a:t>       - sovrappeso o sottopeso</a:t>
            </a:r>
          </a:p>
          <a:p>
            <a:pPr>
              <a:lnSpc>
                <a:spcPct val="150000"/>
              </a:lnSpc>
              <a:buFont typeface="Wingdings" pitchFamily="2" charset="2"/>
              <a:buChar char="Ø"/>
            </a:pPr>
            <a:r>
              <a:rPr lang="it-IT" sz="1600"/>
              <a:t> Azione indiretta (via antitrombina)</a:t>
            </a:r>
          </a:p>
          <a:p>
            <a:pPr>
              <a:lnSpc>
                <a:spcPct val="150000"/>
              </a:lnSpc>
              <a:buFont typeface="Wingdings" pitchFamily="2" charset="2"/>
              <a:buChar char="Ø"/>
            </a:pPr>
            <a:r>
              <a:rPr lang="it-IT" sz="1600"/>
              <a:t> No inibizione dei fattori della coagulazione </a:t>
            </a:r>
          </a:p>
          <a:p>
            <a:pPr>
              <a:lnSpc>
                <a:spcPct val="150000"/>
              </a:lnSpc>
            </a:pPr>
            <a:r>
              <a:rPr lang="it-IT" sz="1600"/>
              <a:t>    all’interno del trombo</a:t>
            </a:r>
          </a:p>
          <a:p>
            <a:pPr>
              <a:lnSpc>
                <a:spcPct val="150000"/>
              </a:lnSpc>
              <a:buFont typeface="Wingdings" pitchFamily="2" charset="2"/>
              <a:buChar char="Ø"/>
            </a:pPr>
            <a:r>
              <a:rPr lang="it-IT" sz="1600"/>
              <a:t> </a:t>
            </a:r>
            <a:r>
              <a:rPr lang="it-IT" sz="2000" b="1">
                <a:solidFill>
                  <a:srgbClr val="FFFF00"/>
                </a:solidFill>
              </a:rPr>
              <a:t>Elevata eliminazione renale  (65-75%)</a:t>
            </a:r>
          </a:p>
        </p:txBody>
      </p:sp>
      <p:sp>
        <p:nvSpPr>
          <p:cNvPr id="51205" name="Footer Placeholder 2"/>
          <p:cNvSpPr>
            <a:spLocks noGrp="1"/>
          </p:cNvSpPr>
          <p:nvPr>
            <p:ph type="ftr" sz="quarter" idx="11"/>
          </p:nvPr>
        </p:nvSpPr>
        <p:spPr bwMode="auto">
          <a:xfrm>
            <a:off x="101600" y="6510338"/>
            <a:ext cx="6400800" cy="347662"/>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smtClean="0">
                <a:solidFill>
                  <a:srgbClr val="899FC1"/>
                </a:solidFill>
                <a:latin typeface="Eras Medium ITC" pitchFamily="34" charset="0"/>
                <a:cs typeface="Arial" charset="0"/>
              </a:rPr>
              <a:t>.</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0215" y="330530"/>
            <a:ext cx="11741785" cy="6391784"/>
          </a:xfrm>
        </p:spPr>
        <p:txBody>
          <a:bodyPr>
            <a:noAutofit/>
          </a:bodyPr>
          <a:lstStyle/>
          <a:p>
            <a:pPr>
              <a:buFont typeface="Arial" charset="0"/>
              <a:buNone/>
              <a:defRPr/>
            </a:pP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Fondaparinux</a:t>
            </a:r>
            <a:endParaRPr lang="en-US" b="1" dirty="0" smtClean="0">
              <a:solidFill>
                <a:srgbClr val="FFFF00"/>
              </a:solidFill>
              <a:latin typeface="Arial" pitchFamily="34" charset="0"/>
              <a:cs typeface="Arial" pitchFamily="34" charset="0"/>
            </a:endParaRPr>
          </a:p>
          <a:p>
            <a:pPr>
              <a:buFont typeface="Arial" charset="0"/>
              <a:buNone/>
              <a:defRPr/>
            </a:pPr>
            <a:r>
              <a:rPr lang="en-US" sz="1600" dirty="0" smtClean="0">
                <a:latin typeface="Arial" pitchFamily="34" charset="0"/>
                <a:cs typeface="Arial" pitchFamily="34" charset="0"/>
              </a:rPr>
              <a:t>                                </a:t>
            </a:r>
            <a:r>
              <a:rPr lang="en-US" sz="2400" b="1" dirty="0" smtClean="0">
                <a:latin typeface="Arial" pitchFamily="34" charset="0"/>
                <a:cs typeface="Arial" pitchFamily="34" charset="0"/>
              </a:rPr>
              <a:t>UTILIZZO E MONITORAGGIO  DI  LABORATORIO</a:t>
            </a:r>
          </a:p>
          <a:p>
            <a:pPr>
              <a:buFont typeface="Arial" charset="0"/>
              <a:buNone/>
              <a:defRPr/>
            </a:pPr>
            <a:endParaRPr lang="en-US" sz="1600" dirty="0" smtClean="0">
              <a:solidFill>
                <a:srgbClr val="FFFF00"/>
              </a:solidFill>
              <a:latin typeface="Arial" pitchFamily="34" charset="0"/>
              <a:cs typeface="Arial" pitchFamily="34" charset="0"/>
            </a:endParaRPr>
          </a:p>
          <a:p>
            <a:pPr>
              <a:buFont typeface="Arial" charset="0"/>
              <a:buNone/>
              <a:defRPr/>
            </a:pPr>
            <a:r>
              <a:rPr lang="it-IT" sz="1800" u="sng" dirty="0" smtClean="0">
                <a:solidFill>
                  <a:srgbClr val="FFFF00"/>
                </a:solidFill>
                <a:latin typeface="Arial" pitchFamily="34" charset="0"/>
                <a:cs typeface="Arial" pitchFamily="34" charset="0"/>
              </a:rPr>
              <a:t>Profilassi</a:t>
            </a:r>
            <a:r>
              <a:rPr lang="it-IT" sz="1800" dirty="0" smtClean="0">
                <a:solidFill>
                  <a:srgbClr val="FFFF00"/>
                </a:solidFill>
                <a:latin typeface="Arial" pitchFamily="34" charset="0"/>
                <a:cs typeface="Arial" pitchFamily="34" charset="0"/>
              </a:rPr>
              <a:t>:  </a:t>
            </a:r>
            <a:r>
              <a:rPr lang="it-IT" sz="1800" dirty="0" smtClean="0">
                <a:latin typeface="Arial" pitchFamily="34" charset="0"/>
                <a:cs typeface="Arial" pitchFamily="34" charset="0"/>
              </a:rPr>
              <a:t>2,5  mg </a:t>
            </a:r>
            <a:r>
              <a:rPr lang="it-IT" sz="1800" dirty="0" smtClean="0">
                <a:latin typeface="Arial" pitchFamily="34" charset="0"/>
                <a:cs typeface="Arial" pitchFamily="34" charset="0"/>
                <a:sym typeface="Wingdings" pitchFamily="2" charset="2"/>
              </a:rPr>
              <a:t> OD s.c. – VFG  &gt; 50 </a:t>
            </a:r>
            <a:r>
              <a:rPr lang="it-IT" sz="1800" dirty="0" err="1" smtClean="0">
                <a:latin typeface="Arial" pitchFamily="34" charset="0"/>
                <a:cs typeface="Arial" pitchFamily="34" charset="0"/>
                <a:sym typeface="Wingdings" pitchFamily="2" charset="2"/>
              </a:rPr>
              <a:t>mL</a:t>
            </a:r>
            <a:r>
              <a:rPr lang="it-IT" sz="1800" dirty="0" smtClean="0">
                <a:latin typeface="Arial" pitchFamily="34" charset="0"/>
                <a:cs typeface="Arial" pitchFamily="34" charset="0"/>
                <a:sym typeface="Wingdings" pitchFamily="2" charset="2"/>
              </a:rPr>
              <a:t>/m;    1,5 mg  OD s.c. - VFG 20-50 </a:t>
            </a:r>
            <a:r>
              <a:rPr lang="it-IT" sz="1800" dirty="0" err="1" smtClean="0">
                <a:latin typeface="Arial" pitchFamily="34" charset="0"/>
                <a:cs typeface="Arial" pitchFamily="34" charset="0"/>
                <a:sym typeface="Wingdings" pitchFamily="2" charset="2"/>
              </a:rPr>
              <a:t>mL</a:t>
            </a:r>
            <a:r>
              <a:rPr lang="it-IT" sz="1800" dirty="0" smtClean="0">
                <a:latin typeface="Arial" pitchFamily="34" charset="0"/>
                <a:cs typeface="Arial" pitchFamily="34" charset="0"/>
                <a:sym typeface="Wingdings" pitchFamily="2" charset="2"/>
              </a:rPr>
              <a:t>/m;  </a:t>
            </a:r>
          </a:p>
          <a:p>
            <a:pPr>
              <a:buFont typeface="Arial" charset="0"/>
              <a:buNone/>
              <a:defRPr/>
            </a:pPr>
            <a:r>
              <a:rPr lang="it-IT" sz="1800" b="1" dirty="0" smtClean="0">
                <a:latin typeface="Arial" pitchFamily="34" charset="0"/>
                <a:cs typeface="Arial" pitchFamily="34" charset="0"/>
                <a:sym typeface="Wingdings" pitchFamily="2" charset="2"/>
              </a:rPr>
              <a:t>                                             </a:t>
            </a:r>
            <a:r>
              <a:rPr lang="it-IT" sz="2400" b="1" u="sng" dirty="0" smtClean="0">
                <a:latin typeface="Arial" pitchFamily="34" charset="0"/>
                <a:cs typeface="Arial" pitchFamily="34" charset="0"/>
                <a:sym typeface="Wingdings" pitchFamily="2" charset="2"/>
              </a:rPr>
              <a:t>non utilizzare  se VFG sotto 20 </a:t>
            </a:r>
            <a:r>
              <a:rPr lang="it-IT" sz="2400" b="1" u="sng" dirty="0" err="1" smtClean="0">
                <a:latin typeface="Arial" pitchFamily="34" charset="0"/>
                <a:cs typeface="Arial" pitchFamily="34" charset="0"/>
                <a:sym typeface="Wingdings" pitchFamily="2" charset="2"/>
              </a:rPr>
              <a:t>mL</a:t>
            </a:r>
            <a:r>
              <a:rPr lang="it-IT" sz="2400" b="1" u="sng" dirty="0" smtClean="0">
                <a:latin typeface="Arial" pitchFamily="34" charset="0"/>
                <a:cs typeface="Arial" pitchFamily="34" charset="0"/>
                <a:sym typeface="Wingdings" pitchFamily="2" charset="2"/>
              </a:rPr>
              <a:t>/m</a:t>
            </a:r>
          </a:p>
          <a:p>
            <a:pPr>
              <a:buFont typeface="Arial" charset="0"/>
              <a:buNone/>
              <a:defRPr/>
            </a:pPr>
            <a:endParaRPr lang="it-IT" sz="1800" b="1" u="sng" dirty="0" smtClean="0">
              <a:latin typeface="Arial" pitchFamily="34" charset="0"/>
              <a:cs typeface="Arial" pitchFamily="34" charset="0"/>
            </a:endParaRPr>
          </a:p>
          <a:p>
            <a:pPr>
              <a:buFont typeface="Arial" charset="0"/>
              <a:buNone/>
              <a:defRPr/>
            </a:pPr>
            <a:r>
              <a:rPr lang="it-IT" sz="1800" u="sng" dirty="0" smtClean="0">
                <a:solidFill>
                  <a:srgbClr val="FFFF00"/>
                </a:solidFill>
                <a:latin typeface="Arial" pitchFamily="34" charset="0"/>
                <a:cs typeface="Arial" pitchFamily="34" charset="0"/>
              </a:rPr>
              <a:t>Terapia</a:t>
            </a:r>
            <a:r>
              <a:rPr lang="it-IT" sz="1800" dirty="0" smtClean="0">
                <a:solidFill>
                  <a:srgbClr val="FFFF00"/>
                </a:solidFill>
                <a:latin typeface="Arial" pitchFamily="34" charset="0"/>
                <a:cs typeface="Arial" pitchFamily="34" charset="0"/>
              </a:rPr>
              <a:t>: </a:t>
            </a:r>
            <a:r>
              <a:rPr lang="it-IT" sz="1800" dirty="0" smtClean="0">
                <a:latin typeface="Arial" pitchFamily="34" charset="0"/>
                <a:cs typeface="Arial" pitchFamily="34" charset="0"/>
              </a:rPr>
              <a:t>  5 mg OD s.c.  peso &lt; 50 kg;  7,5 mg OD s.c.  peso 50-100 kg;  10 mg OD s.c.  peso  </a:t>
            </a:r>
            <a:r>
              <a:rPr lang="it-IT" sz="1600" dirty="0" smtClean="0">
                <a:latin typeface="Arial" pitchFamily="34" charset="0"/>
                <a:cs typeface="Arial" pitchFamily="34" charset="0"/>
              </a:rPr>
              <a:t>&gt;</a:t>
            </a:r>
            <a:r>
              <a:rPr lang="it-IT" sz="1800" dirty="0" smtClean="0">
                <a:latin typeface="Arial" pitchFamily="34" charset="0"/>
                <a:cs typeface="Arial" pitchFamily="34" charset="0"/>
              </a:rPr>
              <a:t>100 kg</a:t>
            </a:r>
          </a:p>
          <a:p>
            <a:pPr>
              <a:buFont typeface="Arial" charset="0"/>
              <a:buNone/>
              <a:defRPr/>
            </a:pPr>
            <a:endParaRPr lang="it-IT" sz="1800" dirty="0" smtClean="0">
              <a:latin typeface="Arial" pitchFamily="34" charset="0"/>
              <a:cs typeface="Arial" pitchFamily="34" charset="0"/>
            </a:endParaRPr>
          </a:p>
          <a:p>
            <a:pPr>
              <a:buFont typeface="Arial" charset="0"/>
              <a:buNone/>
              <a:defRPr/>
            </a:pPr>
            <a:r>
              <a:rPr lang="it-IT" sz="1800" u="sng" dirty="0" smtClean="0">
                <a:solidFill>
                  <a:srgbClr val="FFFF00"/>
                </a:solidFill>
                <a:latin typeface="Arial" pitchFamily="34" charset="0"/>
                <a:cs typeface="Arial" pitchFamily="34" charset="0"/>
              </a:rPr>
              <a:t>Note</a:t>
            </a:r>
            <a:r>
              <a:rPr lang="it-IT" sz="1800" dirty="0" smtClean="0">
                <a:solidFill>
                  <a:srgbClr val="FFFF00"/>
                </a:solidFill>
                <a:latin typeface="Arial" pitchFamily="34" charset="0"/>
                <a:cs typeface="Arial" pitchFamily="34" charset="0"/>
              </a:rPr>
              <a:t>:     </a:t>
            </a:r>
            <a:r>
              <a:rPr lang="it-IT" sz="1600" dirty="0" smtClean="0">
                <a:latin typeface="Arial" pitchFamily="34" charset="0"/>
                <a:cs typeface="Arial" pitchFamily="34" charset="0"/>
              </a:rPr>
              <a:t>profilassi in Chirurgia Generale, Chirurgia Ortopedica e trattamento TEV  </a:t>
            </a:r>
            <a:r>
              <a:rPr lang="it-IT" sz="1600" dirty="0" smtClean="0">
                <a:latin typeface="Arial" pitchFamily="34" charset="0"/>
                <a:cs typeface="Arial" pitchFamily="34" charset="0"/>
                <a:sym typeface="Wingdings" pitchFamily="2" charset="2"/>
              </a:rPr>
              <a:t> SI’</a:t>
            </a:r>
          </a:p>
          <a:p>
            <a:pPr>
              <a:buFont typeface="Arial" charset="0"/>
              <a:buNone/>
              <a:defRPr/>
            </a:pPr>
            <a:r>
              <a:rPr lang="it-IT" sz="1600" dirty="0" smtClean="0">
                <a:latin typeface="Arial" pitchFamily="34" charset="0"/>
                <a:cs typeface="Arial" pitchFamily="34" charset="0"/>
                <a:sym typeface="Wingdings" pitchFamily="2" charset="2"/>
              </a:rPr>
              <a:t>               profilassi in Medicina    SI’</a:t>
            </a:r>
          </a:p>
          <a:p>
            <a:pPr>
              <a:buFont typeface="Arial" charset="0"/>
              <a:buNone/>
              <a:defRPr/>
            </a:pPr>
            <a:r>
              <a:rPr lang="it-IT" sz="1600" dirty="0" smtClean="0">
                <a:latin typeface="Arial" pitchFamily="34" charset="0"/>
                <a:cs typeface="Arial" pitchFamily="34" charset="0"/>
                <a:sym typeface="Wingdings" pitchFamily="2" charset="2"/>
              </a:rPr>
              <a:t>               utilizzo in Cardiologia SCA   SI’</a:t>
            </a:r>
          </a:p>
          <a:p>
            <a:pPr>
              <a:buFont typeface="Arial" charset="0"/>
              <a:buNone/>
              <a:defRPr/>
            </a:pPr>
            <a:r>
              <a:rPr lang="it-IT" sz="1600" dirty="0" smtClean="0">
                <a:latin typeface="Arial" pitchFamily="34" charset="0"/>
                <a:cs typeface="Arial" pitchFamily="34" charset="0"/>
                <a:sym typeface="Wingdings" pitchFamily="2" charset="2"/>
              </a:rPr>
              <a:t>               utilizzo in Emodialisi      NO</a:t>
            </a:r>
          </a:p>
          <a:p>
            <a:pPr>
              <a:buFont typeface="Arial" charset="0"/>
              <a:buNone/>
              <a:defRPr/>
            </a:pPr>
            <a:r>
              <a:rPr lang="it-IT" sz="1600" dirty="0" smtClean="0">
                <a:latin typeface="Arial" pitchFamily="34" charset="0"/>
                <a:cs typeface="Arial" pitchFamily="34" charset="0"/>
                <a:sym typeface="Wingdings" pitchFamily="2" charset="2"/>
              </a:rPr>
              <a:t>               utilizzo in Gravidanza    NO</a:t>
            </a:r>
            <a:endParaRPr lang="it-IT" sz="1600" dirty="0" smtClean="0">
              <a:solidFill>
                <a:srgbClr val="FFFF00"/>
              </a:solidFill>
              <a:latin typeface="Arial" pitchFamily="34" charset="0"/>
              <a:cs typeface="Arial" pitchFamily="34" charset="0"/>
              <a:sym typeface="Wingdings" pitchFamily="2" charset="2"/>
            </a:endParaRPr>
          </a:p>
          <a:p>
            <a:pPr>
              <a:buFont typeface="Arial" charset="0"/>
              <a:buNone/>
              <a:defRPr/>
            </a:pPr>
            <a:r>
              <a:rPr lang="it-IT" sz="1800" u="sng" dirty="0" smtClean="0">
                <a:solidFill>
                  <a:srgbClr val="FFFF00"/>
                </a:solidFill>
                <a:latin typeface="Arial" pitchFamily="34" charset="0"/>
                <a:cs typeface="Arial" pitchFamily="34" charset="0"/>
              </a:rPr>
              <a:t>Monitoraggio</a:t>
            </a:r>
            <a:r>
              <a:rPr lang="it-IT" sz="1800" dirty="0" smtClean="0">
                <a:solidFill>
                  <a:srgbClr val="FFFF00"/>
                </a:solidFill>
                <a:latin typeface="Arial" pitchFamily="34" charset="0"/>
                <a:cs typeface="Arial" pitchFamily="34" charset="0"/>
              </a:rPr>
              <a:t>:  </a:t>
            </a:r>
            <a:r>
              <a:rPr lang="it-IT" sz="1800" b="1" dirty="0" smtClean="0">
                <a:latin typeface="Arial" pitchFamily="34" charset="0"/>
                <a:cs typeface="Arial" pitchFamily="34" charset="0"/>
              </a:rPr>
              <a:t>NO</a:t>
            </a:r>
            <a:endParaRPr lang="it-IT" sz="1800" dirty="0" smtClean="0">
              <a:solidFill>
                <a:srgbClr val="FFFF00"/>
              </a:solidFill>
              <a:latin typeface="Arial" pitchFamily="34" charset="0"/>
              <a:cs typeface="Arial" pitchFamily="34" charset="0"/>
            </a:endParaRPr>
          </a:p>
          <a:p>
            <a:pPr>
              <a:buFont typeface="Arial" charset="0"/>
              <a:buNone/>
              <a:defRPr/>
            </a:pPr>
            <a:r>
              <a:rPr lang="it-IT" sz="1800" b="1" dirty="0" smtClean="0">
                <a:latin typeface="Arial" pitchFamily="34" charset="0"/>
                <a:cs typeface="Arial" pitchFamily="34" charset="0"/>
              </a:rPr>
              <a:t>Punti di </a:t>
            </a:r>
            <a:r>
              <a:rPr lang="it-IT" sz="1800" b="1" u="sng" dirty="0" smtClean="0">
                <a:latin typeface="Arial" pitchFamily="34" charset="0"/>
                <a:cs typeface="Arial" pitchFamily="34" charset="0"/>
              </a:rPr>
              <a:t>attenzione</a:t>
            </a:r>
            <a:r>
              <a:rPr lang="it-IT" sz="1800" b="1" dirty="0" smtClean="0">
                <a:latin typeface="Arial" pitchFamily="34" charset="0"/>
                <a:cs typeface="Arial" pitchFamily="34" charset="0"/>
              </a:rPr>
              <a:t>:</a:t>
            </a:r>
            <a:r>
              <a:rPr lang="it-IT" sz="1800" dirty="0" smtClean="0">
                <a:latin typeface="Arial" pitchFamily="34" charset="0"/>
                <a:cs typeface="Arial" pitchFamily="34" charset="0"/>
              </a:rPr>
              <a:t>                       - “cautela” nei pazienti sotto i </a:t>
            </a:r>
            <a:r>
              <a:rPr lang="it-IT" sz="1800" b="1" dirty="0" smtClean="0">
                <a:latin typeface="Arial" pitchFamily="34" charset="0"/>
                <a:cs typeface="Arial" pitchFamily="34" charset="0"/>
              </a:rPr>
              <a:t>40 kg</a:t>
            </a:r>
          </a:p>
          <a:p>
            <a:pPr>
              <a:buFont typeface="Arial" charset="0"/>
              <a:buNone/>
              <a:defRPr/>
            </a:pPr>
            <a:r>
              <a:rPr lang="it-IT" sz="1800" dirty="0" smtClean="0">
                <a:latin typeface="Arial" pitchFamily="34" charset="0"/>
                <a:cs typeface="Arial" pitchFamily="34" charset="0"/>
              </a:rPr>
              <a:t>                                                        -  </a:t>
            </a:r>
            <a:r>
              <a:rPr lang="it-IT" sz="1800" b="1" dirty="0" err="1" smtClean="0">
                <a:latin typeface="Arial" pitchFamily="34" charset="0"/>
                <a:cs typeface="Arial" pitchFamily="34" charset="0"/>
              </a:rPr>
              <a:t>sanguinamento</a:t>
            </a:r>
            <a:r>
              <a:rPr lang="it-IT" sz="1800" dirty="0" smtClean="0">
                <a:latin typeface="Arial" pitchFamily="34" charset="0"/>
                <a:cs typeface="Arial" pitchFamily="34" charset="0"/>
              </a:rPr>
              <a:t> </a:t>
            </a:r>
            <a:endParaRPr lang="it-IT" sz="1800" dirty="0" smtClean="0">
              <a:solidFill>
                <a:srgbClr val="FFFF00"/>
              </a:solidFill>
              <a:latin typeface="Arial" pitchFamily="34" charset="0"/>
              <a:cs typeface="Arial" pitchFamily="34" charset="0"/>
            </a:endParaRPr>
          </a:p>
          <a:p>
            <a:pPr>
              <a:buFont typeface="Arial" charset="0"/>
              <a:buNone/>
              <a:defRPr/>
            </a:pPr>
            <a:r>
              <a:rPr lang="it-IT" sz="1800" u="sng" dirty="0" smtClean="0">
                <a:solidFill>
                  <a:srgbClr val="FFFF00"/>
                </a:solidFill>
                <a:latin typeface="Arial" pitchFamily="34" charset="0"/>
                <a:cs typeface="Arial" pitchFamily="34" charset="0"/>
              </a:rPr>
              <a:t>Antidoto</a:t>
            </a:r>
            <a:r>
              <a:rPr lang="it-IT" sz="1800" dirty="0" smtClean="0">
                <a:solidFill>
                  <a:srgbClr val="FFFF00"/>
                </a:solidFill>
                <a:latin typeface="Arial" pitchFamily="34" charset="0"/>
                <a:cs typeface="Arial" pitchFamily="34" charset="0"/>
              </a:rPr>
              <a:t>: </a:t>
            </a:r>
            <a:r>
              <a:rPr lang="it-IT" sz="1800" dirty="0" err="1" smtClean="0">
                <a:latin typeface="Arial" pitchFamily="34" charset="0"/>
                <a:cs typeface="Arial" pitchFamily="34" charset="0"/>
              </a:rPr>
              <a:t>FVIIr</a:t>
            </a:r>
            <a:r>
              <a:rPr lang="it-IT" sz="1800" dirty="0" smtClean="0">
                <a:latin typeface="Arial" pitchFamily="34" charset="0"/>
                <a:cs typeface="Arial" pitchFamily="34" charset="0"/>
              </a:rPr>
              <a:t>  off </a:t>
            </a:r>
            <a:r>
              <a:rPr lang="it-IT" sz="1800" dirty="0" err="1" smtClean="0">
                <a:latin typeface="Arial" pitchFamily="34" charset="0"/>
                <a:cs typeface="Arial" pitchFamily="34" charset="0"/>
              </a:rPr>
              <a:t>label</a:t>
            </a:r>
            <a:r>
              <a:rPr lang="it-IT" sz="1800" dirty="0" smtClean="0">
                <a:latin typeface="Arial" pitchFamily="34" charset="0"/>
                <a:cs typeface="Arial" pitchFamily="34" charset="0"/>
              </a:rPr>
              <a:t> … rischio/beneficio</a:t>
            </a:r>
          </a:p>
          <a:p>
            <a:pPr>
              <a:buFont typeface="Arial" charset="0"/>
              <a:buNone/>
              <a:defRPr/>
            </a:pPr>
            <a:r>
              <a:rPr lang="it-IT" sz="1400" dirty="0" smtClean="0">
                <a:solidFill>
                  <a:srgbClr val="FFFF00"/>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asellaDiTesto 1"/>
          <p:cNvSpPr txBox="1">
            <a:spLocks noChangeArrowheads="1"/>
          </p:cNvSpPr>
          <p:nvPr/>
        </p:nvSpPr>
        <p:spPr bwMode="auto">
          <a:xfrm>
            <a:off x="784225" y="285750"/>
            <a:ext cx="10671175" cy="6186488"/>
          </a:xfrm>
          <a:prstGeom prst="rect">
            <a:avLst/>
          </a:prstGeom>
          <a:noFill/>
          <a:ln w="9525">
            <a:noFill/>
            <a:miter lim="800000"/>
            <a:headEnd/>
            <a:tailEnd/>
          </a:ln>
        </p:spPr>
        <p:txBody>
          <a:bodyPr>
            <a:spAutoFit/>
          </a:bodyPr>
          <a:lstStyle/>
          <a:p>
            <a:r>
              <a:rPr lang="it-IT" sz="3600" dirty="0"/>
              <a:t>      </a:t>
            </a:r>
          </a:p>
          <a:p>
            <a:r>
              <a:rPr lang="it-IT" sz="3600" b="1" dirty="0">
                <a:solidFill>
                  <a:srgbClr val="FFFF00"/>
                </a:solidFill>
              </a:rPr>
              <a:t>   PROFILASSI E TERAPIA ANTICOAGULANTE</a:t>
            </a:r>
          </a:p>
          <a:p>
            <a:endParaRPr lang="it-IT" sz="1600" dirty="0"/>
          </a:p>
          <a:p>
            <a:endParaRPr lang="it-IT" sz="1600" dirty="0"/>
          </a:p>
          <a:p>
            <a:endParaRPr lang="it-IT" sz="1600" dirty="0"/>
          </a:p>
          <a:p>
            <a:r>
              <a:rPr lang="it-IT" sz="1600" dirty="0"/>
              <a:t>  </a:t>
            </a:r>
          </a:p>
          <a:p>
            <a:r>
              <a:rPr lang="it-IT" sz="3600" dirty="0"/>
              <a:t>     </a:t>
            </a:r>
            <a:r>
              <a:rPr lang="it-IT" sz="3600" b="1" dirty="0"/>
              <a:t>via via più efficace, “relativamente” sicura,</a:t>
            </a:r>
          </a:p>
          <a:p>
            <a:endParaRPr lang="it-IT" sz="2000" dirty="0"/>
          </a:p>
          <a:p>
            <a:r>
              <a:rPr lang="it-IT" sz="2000" dirty="0"/>
              <a:t> </a:t>
            </a:r>
          </a:p>
          <a:p>
            <a:endParaRPr lang="it-IT" sz="2000" dirty="0"/>
          </a:p>
          <a:p>
            <a:endParaRPr lang="it-IT" sz="2000" dirty="0"/>
          </a:p>
          <a:p>
            <a:r>
              <a:rPr lang="it-IT" sz="3600" dirty="0"/>
              <a:t>                              semplificata</a:t>
            </a:r>
          </a:p>
          <a:p>
            <a:endParaRPr lang="it-IT" dirty="0"/>
          </a:p>
          <a:p>
            <a:endParaRPr lang="it-IT" dirty="0"/>
          </a:p>
          <a:p>
            <a:endParaRPr lang="it-IT" dirty="0"/>
          </a:p>
          <a:p>
            <a:endParaRPr lang="it-IT" dirty="0"/>
          </a:p>
          <a:p>
            <a:r>
              <a:rPr lang="it-IT" dirty="0"/>
              <a:t>        </a:t>
            </a:r>
          </a:p>
          <a:p>
            <a:r>
              <a:rPr lang="it-IT"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bwMode="auto">
          <a:xfrm>
            <a:off x="838200" y="365125"/>
            <a:ext cx="10515600" cy="673100"/>
          </a:xfrm>
        </p:spPr>
        <p:txBody>
          <a:bodyPr wrap="square" numCol="1" anchorCtr="0" compatLnSpc="1">
            <a:prstTxWarp prst="textNoShape">
              <a:avLst/>
            </a:prstTxWarp>
          </a:bodyPr>
          <a:lstStyle/>
          <a:p>
            <a:r>
              <a:rPr lang="it-IT" sz="3200" b="1" smtClean="0">
                <a:solidFill>
                  <a:srgbClr val="FFFF00"/>
                </a:solidFill>
                <a:latin typeface="Arial" charset="0"/>
                <a:cs typeface="Arial" charset="0"/>
              </a:rPr>
              <a:t>                    ENF, EBPM, FPX   … e RCP</a:t>
            </a:r>
          </a:p>
        </p:txBody>
      </p:sp>
      <p:sp>
        <p:nvSpPr>
          <p:cNvPr id="55298" name="Rectangle 3"/>
          <p:cNvSpPr>
            <a:spLocks noGrp="1"/>
          </p:cNvSpPr>
          <p:nvPr>
            <p:ph type="body" idx="1"/>
          </p:nvPr>
        </p:nvSpPr>
        <p:spPr bwMode="auto"/>
        <p:txBody>
          <a:bodyPr wrap="square" numCol="1" anchor="t" anchorCtr="0" compatLnSpc="1">
            <a:prstTxWarp prst="textNoShape">
              <a:avLst/>
            </a:prstTxWarp>
          </a:bodyPr>
          <a:lstStyle/>
          <a:p>
            <a:pPr eaLnBrk="1" hangingPunct="1">
              <a:lnSpc>
                <a:spcPct val="100000"/>
              </a:lnSpc>
              <a:spcBef>
                <a:spcPct val="0"/>
              </a:spcBef>
              <a:buFontTx/>
              <a:buNone/>
            </a:pPr>
            <a:r>
              <a:rPr lang="it-IT" b="1" smtClean="0">
                <a:solidFill>
                  <a:schemeClr val="tx1"/>
                </a:solidFill>
                <a:latin typeface="Arial" charset="0"/>
                <a:cs typeface="Arial" charset="0"/>
              </a:rPr>
              <a:t>Le </a:t>
            </a:r>
            <a:r>
              <a:rPr lang="it-IT" b="1" u="sng" smtClean="0">
                <a:solidFill>
                  <a:schemeClr val="tx1"/>
                </a:solidFill>
                <a:latin typeface="Arial" charset="0"/>
                <a:cs typeface="Arial" charset="0"/>
              </a:rPr>
              <a:t>schede tecniche dei prodotti in commercio</a:t>
            </a:r>
            <a:r>
              <a:rPr lang="it-IT" b="1" smtClean="0">
                <a:solidFill>
                  <a:schemeClr val="tx1"/>
                </a:solidFill>
                <a:latin typeface="Arial" charset="0"/>
                <a:cs typeface="Arial" charset="0"/>
              </a:rPr>
              <a:t>:</a:t>
            </a:r>
          </a:p>
          <a:p>
            <a:pPr eaLnBrk="1" hangingPunct="1">
              <a:lnSpc>
                <a:spcPct val="100000"/>
              </a:lnSpc>
              <a:spcBef>
                <a:spcPct val="0"/>
              </a:spcBef>
              <a:buFontTx/>
              <a:buNone/>
            </a:pPr>
            <a:endParaRPr lang="it-IT" smtClean="0">
              <a:solidFill>
                <a:schemeClr val="tx1"/>
              </a:solidFill>
              <a:latin typeface="Arial" charset="0"/>
              <a:cs typeface="Arial" charset="0"/>
            </a:endParaRPr>
          </a:p>
          <a:p>
            <a:pPr eaLnBrk="1" hangingPunct="1">
              <a:lnSpc>
                <a:spcPct val="100000"/>
              </a:lnSpc>
              <a:spcBef>
                <a:spcPct val="0"/>
              </a:spcBef>
              <a:buFontTx/>
              <a:buChar char="-"/>
            </a:pPr>
            <a:r>
              <a:rPr lang="it-IT" smtClean="0">
                <a:solidFill>
                  <a:schemeClr val="tx1"/>
                </a:solidFill>
                <a:latin typeface="Arial" charset="0"/>
                <a:cs typeface="Arial" charset="0"/>
              </a:rPr>
              <a:t>differiscono fra di loro </a:t>
            </a:r>
          </a:p>
          <a:p>
            <a:pPr eaLnBrk="1" hangingPunct="1">
              <a:lnSpc>
                <a:spcPct val="100000"/>
              </a:lnSpc>
              <a:spcBef>
                <a:spcPct val="0"/>
              </a:spcBef>
              <a:buFontTx/>
              <a:buChar char="-"/>
            </a:pPr>
            <a:endParaRPr lang="it-IT" smtClean="0">
              <a:solidFill>
                <a:schemeClr val="tx1"/>
              </a:solidFill>
              <a:latin typeface="Arial" charset="0"/>
              <a:cs typeface="Arial" charset="0"/>
            </a:endParaRPr>
          </a:p>
          <a:p>
            <a:pPr eaLnBrk="1" hangingPunct="1">
              <a:lnSpc>
                <a:spcPct val="100000"/>
              </a:lnSpc>
              <a:spcBef>
                <a:spcPct val="0"/>
              </a:spcBef>
              <a:buFontTx/>
              <a:buChar char="-"/>
            </a:pPr>
            <a:r>
              <a:rPr lang="it-IT" smtClean="0">
                <a:solidFill>
                  <a:schemeClr val="tx1"/>
                </a:solidFill>
                <a:latin typeface="Arial" charset="0"/>
                <a:cs typeface="Arial" charset="0"/>
              </a:rPr>
              <a:t>NON SEMPRE sono in linea con quanto riportato nelle Linee Guida internazionali riguardo il loro campo di impiego</a:t>
            </a:r>
          </a:p>
          <a:p>
            <a:pPr eaLnBrk="1" hangingPunct="1">
              <a:lnSpc>
                <a:spcPct val="100000"/>
              </a:lnSpc>
              <a:spcBef>
                <a:spcPct val="0"/>
              </a:spcBef>
              <a:buFontTx/>
              <a:buChar char="-"/>
            </a:pPr>
            <a:endParaRPr lang="it-IT" smtClean="0">
              <a:solidFill>
                <a:schemeClr val="tx1"/>
              </a:solidFill>
              <a:latin typeface="Arial" charset="0"/>
              <a:cs typeface="Arial" charset="0"/>
            </a:endParaRPr>
          </a:p>
          <a:p>
            <a:pPr eaLnBrk="1" hangingPunct="1">
              <a:lnSpc>
                <a:spcPct val="100000"/>
              </a:lnSpc>
              <a:spcBef>
                <a:spcPct val="0"/>
              </a:spcBef>
              <a:buFontTx/>
              <a:buNone/>
            </a:pPr>
            <a:r>
              <a:rPr lang="it-IT" smtClean="0">
                <a:solidFill>
                  <a:schemeClr val="tx1"/>
                </a:solidFill>
              </a:rPr>
              <a:t>- </a:t>
            </a:r>
            <a:r>
              <a:rPr lang="it-IT" smtClean="0">
                <a:solidFill>
                  <a:schemeClr val="tx1"/>
                </a:solidFill>
                <a:latin typeface="Arial" charset="0"/>
                <a:cs typeface="Arial" charset="0"/>
              </a:rPr>
              <a:t>Tutte concordano e sono autorizzate per il trattamento e la profilassi del tromboembolismo venoso </a:t>
            </a:r>
          </a:p>
          <a:p>
            <a:endParaRPr lang="it-IT"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noChangeArrowheads="1"/>
          </p:cNvPicPr>
          <p:nvPr/>
        </p:nvPicPr>
        <p:blipFill>
          <a:blip r:embed="rId2"/>
          <a:srcRect/>
          <a:stretch>
            <a:fillRect/>
          </a:stretch>
        </p:blipFill>
        <p:spPr bwMode="auto">
          <a:xfrm>
            <a:off x="1668463" y="131763"/>
            <a:ext cx="9053512" cy="6578600"/>
          </a:xfrm>
          <a:prstGeom prst="rect">
            <a:avLst/>
          </a:prstGeom>
          <a:noFill/>
          <a:ln w="9525">
            <a:noFill/>
            <a:miter lim="800000"/>
            <a:headEnd/>
            <a:tailEnd/>
          </a:ln>
        </p:spPr>
      </p:pic>
      <p:sp>
        <p:nvSpPr>
          <p:cNvPr id="5" name="Rettangolo 4"/>
          <p:cNvSpPr/>
          <p:nvPr/>
        </p:nvSpPr>
        <p:spPr>
          <a:xfrm>
            <a:off x="8893175" y="6180138"/>
            <a:ext cx="1536700" cy="5127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Ovale 5"/>
          <p:cNvSpPr/>
          <p:nvPr/>
        </p:nvSpPr>
        <p:spPr>
          <a:xfrm>
            <a:off x="6360607" y="4541855"/>
            <a:ext cx="4230356" cy="17685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xfrm>
            <a:off x="838200" y="365125"/>
            <a:ext cx="10587038" cy="1785938"/>
          </a:xfrm>
        </p:spPr>
        <p:txBody>
          <a:bodyPr wrap="square" numCol="1" anchorCtr="0" compatLnSpc="1">
            <a:prstTxWarp prst="textNoShape">
              <a:avLst/>
            </a:prstTxWarp>
            <a:normAutofit fontScale="90000"/>
          </a:bodyPr>
          <a:lstStyle/>
          <a:p>
            <a:pPr>
              <a:defRPr/>
            </a:pPr>
            <a:r>
              <a:rPr lang="it-IT" sz="2800" b="1" dirty="0" smtClean="0">
                <a:solidFill>
                  <a:srgbClr val="FFFF00"/>
                </a:solidFill>
                <a:latin typeface="Arial" charset="0"/>
                <a:cs typeface="Arial" charset="0"/>
              </a:rPr>
              <a:t>L 648/96:</a:t>
            </a:r>
            <a:r>
              <a:rPr lang="it-IT" sz="2800" dirty="0" smtClean="0">
                <a:solidFill>
                  <a:schemeClr val="tx1"/>
                </a:solidFill>
                <a:latin typeface="Arial" charset="0"/>
                <a:cs typeface="Arial" charset="0"/>
              </a:rPr>
              <a:t>            </a:t>
            </a:r>
            <a:r>
              <a:rPr lang="it-IT" sz="2800" dirty="0" smtClean="0">
                <a:solidFill>
                  <a:srgbClr val="FFFF00"/>
                </a:solidFill>
                <a:latin typeface="Arial" charset="0"/>
                <a:cs typeface="Arial" charset="0"/>
              </a:rPr>
              <a:t>“</a:t>
            </a:r>
            <a:r>
              <a:rPr lang="it-IT" sz="2000" dirty="0" err="1" smtClean="0">
                <a:solidFill>
                  <a:srgbClr val="FFFF00"/>
                </a:solidFill>
                <a:latin typeface="Arial" charset="0"/>
                <a:cs typeface="Arial" charset="0"/>
              </a:rPr>
              <a:t>…sono</a:t>
            </a:r>
            <a:r>
              <a:rPr lang="it-IT" sz="2000" dirty="0" smtClean="0">
                <a:solidFill>
                  <a:srgbClr val="FFFF00"/>
                </a:solidFill>
                <a:latin typeface="Arial" charset="0"/>
                <a:cs typeface="Arial" charset="0"/>
              </a:rPr>
              <a:t> prescrivibili a totale carico del </a:t>
            </a:r>
            <a:r>
              <a:rPr lang="it-IT" sz="2000" dirty="0" err="1" smtClean="0">
                <a:solidFill>
                  <a:srgbClr val="FFFF00"/>
                </a:solidFill>
                <a:latin typeface="Arial" charset="0"/>
                <a:cs typeface="Arial" charset="0"/>
              </a:rPr>
              <a:t>SSN…</a:t>
            </a:r>
            <a:r>
              <a:rPr lang="it-IT" sz="2800" dirty="0" smtClean="0">
                <a:solidFill>
                  <a:schemeClr val="tx1"/>
                </a:solidFill>
                <a:latin typeface="Arial" charset="0"/>
                <a:cs typeface="Arial" charset="0"/>
              </a:rPr>
              <a:t> </a:t>
            </a:r>
            <a:br>
              <a:rPr lang="it-IT" sz="2800" dirty="0" smtClean="0">
                <a:solidFill>
                  <a:schemeClr val="tx1"/>
                </a:solidFill>
                <a:latin typeface="Arial" charset="0"/>
                <a:cs typeface="Arial" charset="0"/>
              </a:rPr>
            </a:br>
            <a:r>
              <a:rPr lang="it-IT" sz="2800" dirty="0" smtClean="0">
                <a:solidFill>
                  <a:schemeClr val="tx1"/>
                </a:solidFill>
                <a:latin typeface="Arial" charset="0"/>
                <a:cs typeface="Arial" charset="0"/>
              </a:rPr>
              <a:t>              </a:t>
            </a:r>
            <a:r>
              <a:rPr lang="it-IT" sz="2000" dirty="0" err="1" smtClean="0">
                <a:solidFill>
                  <a:schemeClr val="tx1"/>
                </a:solidFill>
                <a:latin typeface="Arial" charset="0"/>
                <a:cs typeface="Arial" charset="0"/>
              </a:rPr>
              <a:t>…previa</a:t>
            </a:r>
            <a:r>
              <a:rPr lang="it-IT" sz="2000" dirty="0" smtClean="0">
                <a:solidFill>
                  <a:schemeClr val="tx1"/>
                </a:solidFill>
                <a:latin typeface="Arial" charset="0"/>
                <a:cs typeface="Arial" charset="0"/>
              </a:rPr>
              <a:t> delibera della commissione Consultiva Tecnico Specifica dell’</a:t>
            </a:r>
            <a:r>
              <a:rPr lang="it-IT" sz="2000" dirty="0" err="1" smtClean="0">
                <a:solidFill>
                  <a:schemeClr val="tx1"/>
                </a:solidFill>
                <a:latin typeface="Arial" charset="0"/>
                <a:cs typeface="Arial" charset="0"/>
              </a:rPr>
              <a:t>AIFA…</a:t>
            </a:r>
            <a:r>
              <a:rPr lang="it-IT" sz="2000" dirty="0" smtClean="0">
                <a:solidFill>
                  <a:schemeClr val="tx1"/>
                </a:solidFill>
                <a:latin typeface="Arial" charset="0"/>
                <a:cs typeface="Arial" charset="0"/>
              </a:rPr>
              <a:t> </a:t>
            </a:r>
            <a:br>
              <a:rPr lang="it-IT" sz="2000" dirty="0" smtClean="0">
                <a:solidFill>
                  <a:schemeClr val="tx1"/>
                </a:solidFill>
                <a:latin typeface="Arial" charset="0"/>
                <a:cs typeface="Arial" charset="0"/>
              </a:rPr>
            </a:br>
            <a:r>
              <a:rPr lang="it-IT" sz="2000" dirty="0" smtClean="0">
                <a:solidFill>
                  <a:schemeClr val="tx1"/>
                </a:solidFill>
                <a:latin typeface="Arial" charset="0"/>
                <a:cs typeface="Arial" charset="0"/>
              </a:rPr>
              <a:t>                                                  </a:t>
            </a:r>
            <a:r>
              <a:rPr lang="it-IT" sz="2000" dirty="0" smtClean="0">
                <a:solidFill>
                  <a:srgbClr val="FFFF00"/>
                </a:solidFill>
                <a:latin typeface="Arial" charset="0"/>
                <a:cs typeface="Arial" charset="0"/>
              </a:rPr>
              <a:t>medicinali da impiegare con   </a:t>
            </a:r>
            <a:br>
              <a:rPr lang="it-IT" sz="2000" dirty="0" smtClean="0">
                <a:solidFill>
                  <a:srgbClr val="FFFF00"/>
                </a:solidFill>
                <a:latin typeface="Arial" charset="0"/>
                <a:cs typeface="Arial" charset="0"/>
              </a:rPr>
            </a:br>
            <a:r>
              <a:rPr lang="it-IT" sz="2000" dirty="0" smtClean="0">
                <a:solidFill>
                  <a:srgbClr val="FFFF00"/>
                </a:solidFill>
                <a:latin typeface="Arial" charset="0"/>
                <a:cs typeface="Arial" charset="0"/>
              </a:rPr>
              <a:t>     </a:t>
            </a:r>
            <a:r>
              <a:rPr lang="it-IT" sz="2400" b="1" dirty="0" smtClean="0">
                <a:solidFill>
                  <a:srgbClr val="FFFF00"/>
                </a:solidFill>
                <a:latin typeface="Arial" charset="0"/>
                <a:cs typeface="Arial" charset="0"/>
              </a:rPr>
              <a:t>indicazione terapeutica differente da quella con cui sono stati registrati</a:t>
            </a:r>
            <a:r>
              <a:rPr lang="it-IT" sz="2400" b="1" dirty="0" smtClean="0">
                <a:solidFill>
                  <a:srgbClr val="FF9933"/>
                </a:solidFill>
                <a:latin typeface="Arial" charset="0"/>
                <a:cs typeface="Arial" charset="0"/>
              </a:rPr>
              <a:t> </a:t>
            </a:r>
            <a:r>
              <a:rPr lang="it-IT" sz="2000" dirty="0" smtClean="0">
                <a:solidFill>
                  <a:srgbClr val="FFFF00"/>
                </a:solidFill>
                <a:latin typeface="Arial" charset="0"/>
                <a:cs typeface="Arial" charset="0"/>
              </a:rPr>
              <a:t>…”</a:t>
            </a:r>
            <a:r>
              <a:rPr lang="it-IT" sz="2000" dirty="0" smtClean="0">
                <a:solidFill>
                  <a:schemeClr val="tx1"/>
                </a:solidFill>
                <a:latin typeface="Arial" charset="0"/>
                <a:cs typeface="Arial" charset="0"/>
              </a:rPr>
              <a:t> </a:t>
            </a:r>
            <a:br>
              <a:rPr lang="it-IT" sz="2000" dirty="0" smtClean="0">
                <a:solidFill>
                  <a:schemeClr val="tx1"/>
                </a:solidFill>
                <a:latin typeface="Arial" charset="0"/>
                <a:cs typeface="Arial" charset="0"/>
              </a:rPr>
            </a:br>
            <a:r>
              <a:rPr lang="it-IT" sz="2000" dirty="0" smtClean="0">
                <a:solidFill>
                  <a:schemeClr val="tx1"/>
                </a:solidFill>
                <a:latin typeface="Arial" charset="0"/>
                <a:cs typeface="Arial" charset="0"/>
              </a:rPr>
              <a:t>      </a:t>
            </a:r>
            <a:br>
              <a:rPr lang="it-IT" sz="2000" dirty="0" smtClean="0">
                <a:solidFill>
                  <a:schemeClr val="tx1"/>
                </a:solidFill>
                <a:latin typeface="Arial" charset="0"/>
                <a:cs typeface="Arial" charset="0"/>
              </a:rPr>
            </a:br>
            <a:r>
              <a:rPr lang="it-IT" sz="2000" dirty="0" smtClean="0">
                <a:solidFill>
                  <a:schemeClr val="tx1"/>
                </a:solidFill>
                <a:latin typeface="Arial" charset="0"/>
                <a:cs typeface="Arial" charset="0"/>
              </a:rPr>
              <a:t>                               (OFF LABEL - la lista è costantemente aggiornata da AIFA)</a:t>
            </a:r>
          </a:p>
        </p:txBody>
      </p:sp>
      <p:sp>
        <p:nvSpPr>
          <p:cNvPr id="57346" name="Rectangle 3"/>
          <p:cNvSpPr>
            <a:spLocks noGrp="1"/>
          </p:cNvSpPr>
          <p:nvPr>
            <p:ph type="body" idx="1"/>
          </p:nvPr>
        </p:nvSpPr>
        <p:spPr bwMode="auto">
          <a:xfrm>
            <a:off x="965200" y="2647950"/>
            <a:ext cx="10233025" cy="3894138"/>
          </a:xfrm>
        </p:spPr>
        <p:txBody>
          <a:bodyPr wrap="square" numCol="1" anchor="t" anchorCtr="0" compatLnSpc="1">
            <a:prstTxWarp prst="textNoShape">
              <a:avLst/>
            </a:prstTxWarp>
          </a:bodyPr>
          <a:lstStyle/>
          <a:p>
            <a:pPr>
              <a:buFont typeface="Arial" charset="0"/>
              <a:buNone/>
            </a:pPr>
            <a:r>
              <a:rPr lang="it-IT" smtClean="0">
                <a:solidFill>
                  <a:schemeClr val="tx1"/>
                </a:solidFill>
                <a:latin typeface="Arial" charset="0"/>
                <a:cs typeface="Arial" charset="0"/>
              </a:rPr>
              <a:t>               Segue un protocollo definito che prevede</a:t>
            </a:r>
          </a:p>
          <a:p>
            <a:endParaRPr lang="it-IT" smtClean="0">
              <a:solidFill>
                <a:schemeClr val="tx1"/>
              </a:solidFill>
              <a:latin typeface="Arial" charset="0"/>
              <a:cs typeface="Arial" charset="0"/>
            </a:endParaRPr>
          </a:p>
          <a:p>
            <a:pPr>
              <a:buFont typeface="Arial" charset="0"/>
              <a:buNone/>
            </a:pPr>
            <a:r>
              <a:rPr lang="it-IT" smtClean="0">
                <a:solidFill>
                  <a:schemeClr val="tx1"/>
                </a:solidFill>
                <a:latin typeface="Arial" charset="0"/>
                <a:cs typeface="Arial" charset="0"/>
              </a:rPr>
              <a:t>  - la registrazione del consenso informato </a:t>
            </a:r>
          </a:p>
          <a:p>
            <a:pPr>
              <a:buFont typeface="Arial" charset="0"/>
              <a:buNone/>
            </a:pPr>
            <a:r>
              <a:rPr lang="it-IT" smtClean="0">
                <a:solidFill>
                  <a:schemeClr val="tx1"/>
                </a:solidFill>
                <a:latin typeface="Arial" charset="0"/>
                <a:cs typeface="Arial" charset="0"/>
              </a:rPr>
              <a:t>  - la tenuta di un registro</a:t>
            </a:r>
          </a:p>
          <a:p>
            <a:pPr>
              <a:buFont typeface="Arial" charset="0"/>
              <a:buNone/>
            </a:pPr>
            <a:r>
              <a:rPr lang="it-IT" smtClean="0">
                <a:solidFill>
                  <a:schemeClr val="tx1"/>
                </a:solidFill>
                <a:latin typeface="Arial" charset="0"/>
                <a:cs typeface="Arial" charset="0"/>
              </a:rPr>
              <a:t>  - l’emissione di un piano/protocollo di cura</a:t>
            </a:r>
          </a:p>
          <a:p>
            <a:pPr>
              <a:buFont typeface="Arial" charset="0"/>
              <a:buNone/>
            </a:pPr>
            <a:endParaRPr lang="it-IT" smtClean="0">
              <a:solidFill>
                <a:schemeClr val="tx1"/>
              </a:solidFill>
              <a:latin typeface="Arial" charset="0"/>
              <a:cs typeface="Arial" charset="0"/>
            </a:endParaRPr>
          </a:p>
          <a:p>
            <a:pPr>
              <a:buFont typeface="Arial" charset="0"/>
              <a:buNone/>
            </a:pPr>
            <a:r>
              <a:rPr lang="it-IT" smtClean="0">
                <a:solidFill>
                  <a:schemeClr val="tx1"/>
                </a:solidFill>
                <a:latin typeface="Arial" charset="0"/>
                <a:cs typeface="Arial" charset="0"/>
              </a:rPr>
              <a:t>SOLO da personale ospedaliero, universitario e di IRCCS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bwMode="auto"/>
        <p:txBody>
          <a:bodyPr wrap="square" numCol="1" anchorCtr="0" compatLnSpc="1">
            <a:prstTxWarp prst="textNoShape">
              <a:avLst/>
            </a:prstTxWarp>
          </a:bodyPr>
          <a:lstStyle/>
          <a:p>
            <a:r>
              <a:rPr lang="it-IT" sz="2400" b="1" smtClean="0">
                <a:solidFill>
                  <a:srgbClr val="FFFF00"/>
                </a:solidFill>
                <a:latin typeface="Arial" charset="0"/>
                <a:cs typeface="Arial" charset="0"/>
              </a:rPr>
              <a:t>          Determina AIFA  G.U. 6 Agosto 2016: utilizzo EBPM</a:t>
            </a:r>
          </a:p>
        </p:txBody>
      </p:sp>
      <p:sp>
        <p:nvSpPr>
          <p:cNvPr id="66563" name="Rectangle 3"/>
          <p:cNvSpPr>
            <a:spLocks noGrp="1"/>
          </p:cNvSpPr>
          <p:nvPr>
            <p:ph type="body" idx="1"/>
          </p:nvPr>
        </p:nvSpPr>
        <p:spPr bwMode="auto">
          <a:xfrm>
            <a:off x="180975" y="1825625"/>
            <a:ext cx="11172825" cy="4351338"/>
          </a:xfrm>
        </p:spPr>
        <p:txBody>
          <a:bodyPr wrap="square" numCol="1" anchor="t" anchorCtr="0" compatLnSpc="1">
            <a:prstTxWarp prst="textNoShape">
              <a:avLst/>
            </a:prstTxWarp>
            <a:normAutofit lnSpcReduction="10000"/>
          </a:bodyPr>
          <a:lstStyle/>
          <a:p>
            <a:pPr>
              <a:buFont typeface="Arial" charset="0"/>
              <a:buNone/>
              <a:defRPr/>
            </a:pPr>
            <a:r>
              <a:rPr lang="it-IT" sz="2400" dirty="0" smtClean="0">
                <a:solidFill>
                  <a:schemeClr val="tx1"/>
                </a:solidFill>
                <a:latin typeface="Arial" charset="0"/>
                <a:cs typeface="Arial" charset="0"/>
              </a:rPr>
              <a:t> </a:t>
            </a:r>
            <a:r>
              <a:rPr lang="it-IT" sz="2400" b="1" dirty="0" smtClean="0">
                <a:solidFill>
                  <a:srgbClr val="FFFF00"/>
                </a:solidFill>
                <a:latin typeface="Arial" charset="0"/>
                <a:cs typeface="Arial" charset="0"/>
              </a:rPr>
              <a:t>1) donne in gravidanza</a:t>
            </a:r>
            <a:r>
              <a:rPr lang="it-IT" sz="2400" dirty="0" smtClean="0">
                <a:solidFill>
                  <a:schemeClr val="tx1"/>
                </a:solidFill>
                <a:latin typeface="Arial" charset="0"/>
                <a:cs typeface="Arial" charset="0"/>
              </a:rPr>
              <a:t> </a:t>
            </a:r>
            <a:r>
              <a:rPr lang="it-IT" sz="2400" b="1" i="1" dirty="0" smtClean="0">
                <a:solidFill>
                  <a:schemeClr val="tx1"/>
                </a:solidFill>
                <a:latin typeface="Arial" charset="0"/>
                <a:cs typeface="Arial" charset="0"/>
              </a:rPr>
              <a:t>“a rischio </a:t>
            </a:r>
            <a:r>
              <a:rPr lang="it-IT" sz="2400" b="1" i="1" dirty="0" err="1" smtClean="0">
                <a:solidFill>
                  <a:schemeClr val="tx1"/>
                </a:solidFill>
                <a:latin typeface="Arial" charset="0"/>
                <a:cs typeface="Arial" charset="0"/>
              </a:rPr>
              <a:t>tromboembolico</a:t>
            </a:r>
            <a:r>
              <a:rPr lang="it-IT" sz="2400" b="1" i="1" dirty="0" smtClean="0">
                <a:solidFill>
                  <a:schemeClr val="tx1"/>
                </a:solidFill>
                <a:latin typeface="Arial" charset="0"/>
                <a:cs typeface="Arial" charset="0"/>
              </a:rPr>
              <a:t>”:</a:t>
            </a:r>
          </a:p>
          <a:p>
            <a:pPr>
              <a:buFont typeface="Arial" charset="0"/>
              <a:buNone/>
              <a:defRPr/>
            </a:pPr>
            <a:r>
              <a:rPr lang="it-IT" sz="2400" b="1" i="1" dirty="0" smtClean="0">
                <a:solidFill>
                  <a:schemeClr val="tx1"/>
                </a:solidFill>
                <a:latin typeface="Arial" charset="0"/>
                <a:cs typeface="Arial" charset="0"/>
              </a:rPr>
              <a:t>            </a:t>
            </a:r>
            <a:r>
              <a:rPr lang="it-IT" sz="2400" b="1" dirty="0" smtClean="0">
                <a:solidFill>
                  <a:schemeClr val="tx1"/>
                </a:solidFill>
                <a:latin typeface="Arial" charset="0"/>
                <a:cs typeface="Arial" charset="0"/>
              </a:rPr>
              <a:t>-  pregressi eventi TEV non provocati o in corso di assunzione di  </a:t>
            </a:r>
          </a:p>
          <a:p>
            <a:pPr>
              <a:buFont typeface="Arial" charset="0"/>
              <a:buNone/>
              <a:defRPr/>
            </a:pPr>
            <a:r>
              <a:rPr lang="it-IT" sz="2400" b="1" dirty="0" smtClean="0">
                <a:solidFill>
                  <a:schemeClr val="tx1"/>
                </a:solidFill>
                <a:latin typeface="Arial" charset="0"/>
                <a:cs typeface="Arial" charset="0"/>
              </a:rPr>
              <a:t>               E-P o con  storia di </a:t>
            </a:r>
            <a:r>
              <a:rPr lang="it-IT" sz="2400" b="1" dirty="0" err="1" smtClean="0">
                <a:solidFill>
                  <a:schemeClr val="tx1"/>
                </a:solidFill>
                <a:latin typeface="Arial" charset="0"/>
                <a:cs typeface="Arial" charset="0"/>
              </a:rPr>
              <a:t>poliabortività</a:t>
            </a:r>
            <a:r>
              <a:rPr lang="it-IT" sz="2400" b="1" dirty="0" smtClean="0">
                <a:solidFill>
                  <a:schemeClr val="tx1"/>
                </a:solidFill>
                <a:latin typeface="Arial" charset="0"/>
                <a:cs typeface="Arial" charset="0"/>
              </a:rPr>
              <a:t>;</a:t>
            </a:r>
          </a:p>
          <a:p>
            <a:pPr>
              <a:buFont typeface="Arial" charset="0"/>
              <a:buNone/>
              <a:defRPr/>
            </a:pPr>
            <a:r>
              <a:rPr lang="it-IT" sz="2400" b="1" dirty="0" smtClean="0">
                <a:solidFill>
                  <a:schemeClr val="tx1"/>
                </a:solidFill>
                <a:latin typeface="Arial" charset="0"/>
                <a:cs typeface="Arial" charset="0"/>
              </a:rPr>
              <a:t>            -  morte fetale endouterina;</a:t>
            </a:r>
          </a:p>
          <a:p>
            <a:pPr>
              <a:buFont typeface="Arial" charset="0"/>
              <a:buNone/>
              <a:defRPr/>
            </a:pPr>
            <a:r>
              <a:rPr lang="it-IT" sz="2400" b="1" dirty="0" smtClean="0">
                <a:solidFill>
                  <a:schemeClr val="tx1"/>
                </a:solidFill>
                <a:latin typeface="Arial" charset="0"/>
                <a:cs typeface="Arial" charset="0"/>
              </a:rPr>
              <a:t>            -  pregressa severa </a:t>
            </a:r>
            <a:r>
              <a:rPr lang="it-IT" sz="2400" b="1" dirty="0" err="1" smtClean="0">
                <a:solidFill>
                  <a:schemeClr val="tx1"/>
                </a:solidFill>
                <a:latin typeface="Arial" charset="0"/>
                <a:cs typeface="Arial" charset="0"/>
              </a:rPr>
              <a:t>pre-eclampsia</a:t>
            </a:r>
            <a:r>
              <a:rPr lang="it-IT" sz="2400" b="1" dirty="0" smtClean="0">
                <a:solidFill>
                  <a:schemeClr val="tx1"/>
                </a:solidFill>
                <a:latin typeface="Arial" charset="0"/>
                <a:cs typeface="Arial" charset="0"/>
              </a:rPr>
              <a:t>/eclampsia;</a:t>
            </a:r>
          </a:p>
          <a:p>
            <a:pPr>
              <a:buFont typeface="Arial" charset="0"/>
              <a:buNone/>
              <a:defRPr/>
            </a:pPr>
            <a:r>
              <a:rPr lang="it-IT" sz="2400" b="1" dirty="0" smtClean="0">
                <a:solidFill>
                  <a:schemeClr val="tx1"/>
                </a:solidFill>
                <a:latin typeface="Arial" charset="0"/>
                <a:cs typeface="Arial" charset="0"/>
              </a:rPr>
              <a:t>            -  s. da Antifosfolipidi</a:t>
            </a:r>
          </a:p>
          <a:p>
            <a:pPr>
              <a:buFont typeface="Arial" charset="0"/>
              <a:buNone/>
              <a:defRPr/>
            </a:pPr>
            <a:r>
              <a:rPr lang="it-IT" sz="2400" b="1" dirty="0" smtClean="0">
                <a:solidFill>
                  <a:schemeClr val="tx1"/>
                </a:solidFill>
                <a:latin typeface="Arial" charset="0"/>
                <a:cs typeface="Arial" charset="0"/>
              </a:rPr>
              <a:t>            -  valvole cardiache meccaniche.</a:t>
            </a:r>
          </a:p>
          <a:p>
            <a:pPr>
              <a:buFont typeface="Arial" charset="0"/>
              <a:buNone/>
              <a:defRPr/>
            </a:pPr>
            <a:r>
              <a:rPr lang="it-IT" sz="2400" b="1" dirty="0" smtClean="0">
                <a:solidFill>
                  <a:schemeClr val="tx1"/>
                </a:solidFill>
                <a:latin typeface="Arial" charset="0"/>
                <a:cs typeface="Arial" charset="0"/>
              </a:rPr>
              <a:t>                  </a:t>
            </a:r>
            <a:r>
              <a:rPr lang="it-IT" sz="2400" b="1" dirty="0" smtClean="0">
                <a:solidFill>
                  <a:srgbClr val="FF9933"/>
                </a:solidFill>
                <a:latin typeface="Arial" charset="0"/>
                <a:cs typeface="Arial" charset="0"/>
              </a:rPr>
              <a:t>… </a:t>
            </a:r>
            <a:r>
              <a:rPr lang="it-IT" sz="1800" b="1" i="1" u="sng" dirty="0" smtClean="0">
                <a:solidFill>
                  <a:srgbClr val="FF9933"/>
                </a:solidFill>
                <a:latin typeface="Arial" charset="0"/>
                <a:cs typeface="Arial" charset="0"/>
              </a:rPr>
              <a:t>e le donne asintomatiche ma con conosciuto e importante difetto </a:t>
            </a:r>
            <a:r>
              <a:rPr lang="it-IT" sz="1800" b="1" i="1" u="sng" dirty="0" err="1" smtClean="0">
                <a:solidFill>
                  <a:srgbClr val="FF9933"/>
                </a:solidFill>
                <a:latin typeface="Arial" charset="0"/>
                <a:cs typeface="Arial" charset="0"/>
              </a:rPr>
              <a:t>trombofilico</a:t>
            </a:r>
            <a:r>
              <a:rPr lang="it-IT" sz="1800" b="1" i="1" dirty="0" smtClean="0">
                <a:solidFill>
                  <a:srgbClr val="FF9933"/>
                </a:solidFill>
                <a:latin typeface="Arial" charset="0"/>
                <a:cs typeface="Arial" charset="0"/>
              </a:rPr>
              <a:t>?</a:t>
            </a:r>
          </a:p>
          <a:p>
            <a:pPr>
              <a:buFont typeface="Arial" charset="0"/>
              <a:buNone/>
              <a:defRPr/>
            </a:pPr>
            <a:endParaRPr lang="it-IT" sz="2400" b="1" dirty="0" smtClean="0">
              <a:solidFill>
                <a:schemeClr val="tx1"/>
              </a:solidFill>
              <a:latin typeface="Arial" charset="0"/>
              <a:cs typeface="Arial" charset="0"/>
            </a:endParaRPr>
          </a:p>
          <a:p>
            <a:pPr>
              <a:buFont typeface="Arial" charset="0"/>
              <a:buNone/>
              <a:defRPr/>
            </a:pPr>
            <a:r>
              <a:rPr lang="it-IT" sz="2400" b="1" dirty="0" smtClean="0">
                <a:solidFill>
                  <a:schemeClr val="tx1"/>
                </a:solidFill>
                <a:latin typeface="Arial" charset="0"/>
                <a:cs typeface="Arial" charset="0"/>
              </a:rPr>
              <a:t>  </a:t>
            </a:r>
            <a:r>
              <a:rPr lang="it-IT" sz="2400" b="1" dirty="0" smtClean="0">
                <a:solidFill>
                  <a:srgbClr val="FFFF00"/>
                </a:solidFill>
                <a:latin typeface="Arial" charset="0"/>
                <a:cs typeface="Arial" charset="0"/>
              </a:rPr>
              <a:t>2)  “</a:t>
            </a:r>
            <a:r>
              <a:rPr lang="it-IT" sz="2400" b="1" dirty="0" err="1" smtClean="0">
                <a:solidFill>
                  <a:srgbClr val="FFFF00"/>
                </a:solidFill>
                <a:latin typeface="Arial" charset="0"/>
                <a:cs typeface="Arial" charset="0"/>
              </a:rPr>
              <a:t>bridging</a:t>
            </a:r>
            <a:r>
              <a:rPr lang="it-IT" sz="2400" b="1" dirty="0" smtClean="0">
                <a:solidFill>
                  <a:srgbClr val="FFFF00"/>
                </a:solidFill>
                <a:latin typeface="Arial" charset="0"/>
                <a:cs typeface="Arial" charset="0"/>
              </a:rPr>
              <a:t> </a:t>
            </a:r>
            <a:r>
              <a:rPr lang="it-IT" sz="2400" b="1" dirty="0" err="1" smtClean="0">
                <a:solidFill>
                  <a:srgbClr val="FFFF00"/>
                </a:solidFill>
                <a:latin typeface="Arial" charset="0"/>
                <a:cs typeface="Arial" charset="0"/>
              </a:rPr>
              <a:t>therapy</a:t>
            </a:r>
            <a:r>
              <a:rPr lang="it-IT" sz="2400" b="1" dirty="0" smtClean="0">
                <a:solidFill>
                  <a:srgbClr val="FFFF00"/>
                </a:solidFill>
                <a:latin typeface="Arial" charset="0"/>
                <a:cs typeface="Arial" charset="0"/>
              </a:rPr>
              <a:t>”</a:t>
            </a:r>
            <a:r>
              <a:rPr lang="it-IT" sz="2400" dirty="0" smtClean="0">
                <a:solidFill>
                  <a:schemeClr val="tx1"/>
                </a:solidFill>
                <a:latin typeface="Arial" charset="0"/>
                <a:cs typeface="Arial" charset="0"/>
              </a:rPr>
              <a:t>  in pazienti trattati con AVK.</a:t>
            </a:r>
            <a:endParaRPr lang="it-IT" sz="2400" b="1" i="1" dirty="0"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2"/>
          <a:srcRect/>
          <a:stretch>
            <a:fillRect/>
          </a:stretch>
        </p:blipFill>
        <p:spPr bwMode="auto">
          <a:xfrm>
            <a:off x="4240213" y="919163"/>
            <a:ext cx="7024687" cy="1855787"/>
          </a:xfrm>
          <a:prstGeom prst="rect">
            <a:avLst/>
          </a:prstGeom>
          <a:noFill/>
          <a:ln w="9525">
            <a:noFill/>
            <a:miter lim="800000"/>
            <a:headEnd/>
            <a:tailEnd/>
          </a:ln>
        </p:spPr>
      </p:pic>
      <p:pic>
        <p:nvPicPr>
          <p:cNvPr id="59394" name="Picture 5"/>
          <p:cNvPicPr>
            <a:picLocks noChangeAspect="1" noChangeArrowheads="1"/>
          </p:cNvPicPr>
          <p:nvPr/>
        </p:nvPicPr>
        <p:blipFill>
          <a:blip r:embed="rId3"/>
          <a:srcRect/>
          <a:stretch>
            <a:fillRect/>
          </a:stretch>
        </p:blipFill>
        <p:spPr bwMode="auto">
          <a:xfrm>
            <a:off x="4233863" y="3189288"/>
            <a:ext cx="7035800" cy="2427287"/>
          </a:xfrm>
          <a:prstGeom prst="rect">
            <a:avLst/>
          </a:prstGeom>
          <a:noFill/>
          <a:ln w="9525">
            <a:noFill/>
            <a:miter lim="800000"/>
            <a:headEnd/>
            <a:tailEnd/>
          </a:ln>
        </p:spPr>
      </p:pic>
      <p:pic>
        <p:nvPicPr>
          <p:cNvPr id="59395" name="Picture 6"/>
          <p:cNvPicPr>
            <a:picLocks noChangeAspect="1" noChangeArrowheads="1"/>
          </p:cNvPicPr>
          <p:nvPr/>
        </p:nvPicPr>
        <p:blipFill>
          <a:blip r:embed="rId4"/>
          <a:srcRect/>
          <a:stretch>
            <a:fillRect/>
          </a:stretch>
        </p:blipFill>
        <p:spPr bwMode="auto">
          <a:xfrm>
            <a:off x="4235450" y="5575300"/>
            <a:ext cx="7048500" cy="1282700"/>
          </a:xfrm>
          <a:prstGeom prst="rect">
            <a:avLst/>
          </a:prstGeom>
          <a:noFill/>
          <a:ln w="9525">
            <a:noFill/>
            <a:miter lim="800000"/>
            <a:headEnd/>
            <a:tailEnd/>
          </a:ln>
        </p:spPr>
      </p:pic>
      <p:sp>
        <p:nvSpPr>
          <p:cNvPr id="59396" name="CasellaDiTesto 4"/>
          <p:cNvSpPr txBox="1">
            <a:spLocks noChangeArrowheads="1"/>
          </p:cNvSpPr>
          <p:nvPr/>
        </p:nvSpPr>
        <p:spPr bwMode="auto">
          <a:xfrm>
            <a:off x="250825" y="331788"/>
            <a:ext cx="3557588" cy="646112"/>
          </a:xfrm>
          <a:prstGeom prst="rect">
            <a:avLst/>
          </a:prstGeom>
          <a:noFill/>
          <a:ln w="9525">
            <a:noFill/>
            <a:miter lim="800000"/>
            <a:headEnd/>
            <a:tailEnd/>
          </a:ln>
        </p:spPr>
        <p:txBody>
          <a:bodyPr wrap="none">
            <a:spAutoFit/>
          </a:bodyPr>
          <a:lstStyle/>
          <a:p>
            <a:pPr marL="342900" indent="-342900">
              <a:buFontTx/>
              <a:buAutoNum type="arabicParenR"/>
            </a:pPr>
            <a:r>
              <a:rPr lang="it-IT" b="1">
                <a:solidFill>
                  <a:srgbClr val="FFFF00"/>
                </a:solidFill>
              </a:rPr>
              <a:t>     donne in gravidanza</a:t>
            </a:r>
            <a:r>
              <a:rPr lang="it-IT"/>
              <a:t> </a:t>
            </a:r>
          </a:p>
          <a:p>
            <a:pPr marL="342900" indent="-342900"/>
            <a:r>
              <a:rPr lang="it-IT" b="1" i="1"/>
              <a:t>     </a:t>
            </a:r>
            <a:r>
              <a:rPr lang="it-IT" b="1" i="1">
                <a:solidFill>
                  <a:srgbClr val="FFFF00"/>
                </a:solidFill>
              </a:rPr>
              <a:t>“a rischio tromboembolico”</a:t>
            </a:r>
            <a:endParaRPr lang="it-IT">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52438" y="531813"/>
            <a:ext cx="3859212" cy="554037"/>
          </a:xfrm>
          <a:prstGeom prst="rect">
            <a:avLst/>
          </a:prstGeom>
          <a:noFill/>
        </p:spPr>
        <p:txBody>
          <a:bodyPr>
            <a:spAutoFit/>
          </a:bodyPr>
          <a:lstStyle/>
          <a:p>
            <a:pPr marL="342900" indent="-342900">
              <a:defRPr/>
            </a:pPr>
            <a:r>
              <a:rPr lang="it-IT" sz="1200" b="1" dirty="0">
                <a:solidFill>
                  <a:srgbClr val="FFFF00"/>
                </a:solidFill>
              </a:rPr>
              <a:t>(donne in gravidanza</a:t>
            </a:r>
            <a:r>
              <a:rPr lang="it-IT" sz="1200" dirty="0"/>
              <a:t> </a:t>
            </a:r>
            <a:r>
              <a:rPr lang="it-IT" sz="1200" b="1" i="1" dirty="0">
                <a:solidFill>
                  <a:srgbClr val="FFFF00"/>
                </a:solidFill>
              </a:rPr>
              <a:t>“a rischio </a:t>
            </a:r>
            <a:r>
              <a:rPr lang="it-IT" sz="1200" b="1" i="1" dirty="0" err="1">
                <a:solidFill>
                  <a:srgbClr val="FFFF00"/>
                </a:solidFill>
              </a:rPr>
              <a:t>tromboembolico</a:t>
            </a:r>
            <a:r>
              <a:rPr lang="it-IT" sz="1200" b="1" i="1" dirty="0">
                <a:solidFill>
                  <a:srgbClr val="FFFF00"/>
                </a:solidFill>
              </a:rPr>
              <a:t>”)</a:t>
            </a:r>
            <a:endParaRPr lang="it-IT" sz="1200" dirty="0">
              <a:solidFill>
                <a:srgbClr val="FFFF00"/>
              </a:solidFill>
            </a:endParaRPr>
          </a:p>
          <a:p>
            <a:pPr>
              <a:defRPr/>
            </a:pPr>
            <a:endParaRPr lang="it-IT" dirty="0"/>
          </a:p>
        </p:txBody>
      </p:sp>
      <p:pic>
        <p:nvPicPr>
          <p:cNvPr id="60418" name="Picture 4"/>
          <p:cNvPicPr>
            <a:picLocks noChangeAspect="1" noChangeArrowheads="1"/>
          </p:cNvPicPr>
          <p:nvPr/>
        </p:nvPicPr>
        <p:blipFill>
          <a:blip r:embed="rId2"/>
          <a:srcRect/>
          <a:stretch>
            <a:fillRect/>
          </a:stretch>
        </p:blipFill>
        <p:spPr bwMode="auto">
          <a:xfrm>
            <a:off x="495300" y="2944813"/>
            <a:ext cx="11002963" cy="3254375"/>
          </a:xfrm>
          <a:prstGeom prst="rect">
            <a:avLst/>
          </a:prstGeom>
          <a:noFill/>
          <a:ln w="9525">
            <a:noFill/>
            <a:miter lim="800000"/>
            <a:headEnd/>
            <a:tailEnd/>
          </a:ln>
        </p:spPr>
      </p:pic>
      <p:pic>
        <p:nvPicPr>
          <p:cNvPr id="60419" name="Picture 5"/>
          <p:cNvPicPr>
            <a:picLocks noChangeAspect="1" noChangeArrowheads="1"/>
          </p:cNvPicPr>
          <p:nvPr/>
        </p:nvPicPr>
        <p:blipFill>
          <a:blip r:embed="rId3"/>
          <a:srcRect/>
          <a:stretch>
            <a:fillRect/>
          </a:stretch>
        </p:blipFill>
        <p:spPr bwMode="auto">
          <a:xfrm>
            <a:off x="469900" y="2035175"/>
            <a:ext cx="11050588"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p:cNvPicPr>
            <a:picLocks noChangeAspect="1" noChangeArrowheads="1"/>
          </p:cNvPicPr>
          <p:nvPr/>
        </p:nvPicPr>
        <p:blipFill>
          <a:blip r:embed="rId2"/>
          <a:srcRect/>
          <a:stretch>
            <a:fillRect/>
          </a:stretch>
        </p:blipFill>
        <p:spPr bwMode="auto">
          <a:xfrm>
            <a:off x="6294438" y="492125"/>
            <a:ext cx="5662612" cy="1779588"/>
          </a:xfrm>
          <a:prstGeom prst="rect">
            <a:avLst/>
          </a:prstGeom>
          <a:noFill/>
          <a:ln w="9525">
            <a:noFill/>
            <a:miter lim="800000"/>
            <a:headEnd/>
            <a:tailEnd/>
          </a:ln>
        </p:spPr>
      </p:pic>
      <p:pic>
        <p:nvPicPr>
          <p:cNvPr id="61442" name="Picture 6"/>
          <p:cNvPicPr>
            <a:picLocks noChangeAspect="1" noChangeArrowheads="1"/>
          </p:cNvPicPr>
          <p:nvPr/>
        </p:nvPicPr>
        <p:blipFill>
          <a:blip r:embed="rId3"/>
          <a:srcRect/>
          <a:stretch>
            <a:fillRect/>
          </a:stretch>
        </p:blipFill>
        <p:spPr bwMode="auto">
          <a:xfrm>
            <a:off x="200025" y="2743200"/>
            <a:ext cx="5892800" cy="1722438"/>
          </a:xfrm>
          <a:prstGeom prst="rect">
            <a:avLst/>
          </a:prstGeom>
          <a:noFill/>
          <a:ln w="9525">
            <a:noFill/>
            <a:miter lim="800000"/>
            <a:headEnd/>
            <a:tailEnd/>
          </a:ln>
        </p:spPr>
      </p:pic>
      <p:pic>
        <p:nvPicPr>
          <p:cNvPr id="61443" name="Picture 7"/>
          <p:cNvPicPr>
            <a:picLocks noChangeAspect="1" noChangeArrowheads="1"/>
          </p:cNvPicPr>
          <p:nvPr/>
        </p:nvPicPr>
        <p:blipFill>
          <a:blip r:embed="rId4"/>
          <a:srcRect/>
          <a:stretch>
            <a:fillRect/>
          </a:stretch>
        </p:blipFill>
        <p:spPr bwMode="auto">
          <a:xfrm>
            <a:off x="6324600" y="2759075"/>
            <a:ext cx="5602288" cy="2500313"/>
          </a:xfrm>
          <a:prstGeom prst="rect">
            <a:avLst/>
          </a:prstGeom>
          <a:noFill/>
          <a:ln w="9525">
            <a:noFill/>
            <a:miter lim="800000"/>
            <a:headEnd/>
            <a:tailEnd/>
          </a:ln>
        </p:spPr>
      </p:pic>
      <p:pic>
        <p:nvPicPr>
          <p:cNvPr id="61444" name="Picture 8"/>
          <p:cNvPicPr>
            <a:picLocks noChangeAspect="1" noChangeArrowheads="1"/>
          </p:cNvPicPr>
          <p:nvPr/>
        </p:nvPicPr>
        <p:blipFill>
          <a:blip r:embed="rId5"/>
          <a:srcRect/>
          <a:stretch>
            <a:fillRect/>
          </a:stretch>
        </p:blipFill>
        <p:spPr bwMode="auto">
          <a:xfrm>
            <a:off x="6319838" y="5700713"/>
            <a:ext cx="5567362" cy="973137"/>
          </a:xfrm>
          <a:prstGeom prst="rect">
            <a:avLst/>
          </a:prstGeom>
          <a:noFill/>
          <a:ln w="9525">
            <a:noFill/>
            <a:miter lim="800000"/>
            <a:headEnd/>
            <a:tailEnd/>
          </a:ln>
        </p:spPr>
      </p:pic>
      <p:sp>
        <p:nvSpPr>
          <p:cNvPr id="68617" name="Text Box 9"/>
          <p:cNvSpPr txBox="1">
            <a:spLocks noChangeArrowheads="1"/>
          </p:cNvSpPr>
          <p:nvPr/>
        </p:nvSpPr>
        <p:spPr bwMode="auto">
          <a:xfrm>
            <a:off x="279400" y="5711825"/>
            <a:ext cx="4954588" cy="5175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it-IT" sz="1400" dirty="0"/>
              <a:t>Prima prescrizione: specialista    </a:t>
            </a:r>
          </a:p>
          <a:p>
            <a:pPr defTabSz="914400">
              <a:defRPr/>
            </a:pPr>
            <a:r>
              <a:rPr lang="it-IT" sz="1400" dirty="0"/>
              <a:t>Prosecuzione: MMG su ricetta SSN, dietro presentazione PT</a:t>
            </a:r>
          </a:p>
        </p:txBody>
      </p:sp>
      <p:sp>
        <p:nvSpPr>
          <p:cNvPr id="61446" name="CasellaDiTesto 6"/>
          <p:cNvSpPr txBox="1">
            <a:spLocks noChangeArrowheads="1"/>
          </p:cNvSpPr>
          <p:nvPr/>
        </p:nvSpPr>
        <p:spPr bwMode="auto">
          <a:xfrm>
            <a:off x="542925" y="331788"/>
            <a:ext cx="2570163" cy="369887"/>
          </a:xfrm>
          <a:prstGeom prst="rect">
            <a:avLst/>
          </a:prstGeom>
          <a:noFill/>
          <a:ln w="9525">
            <a:noFill/>
            <a:miter lim="800000"/>
            <a:headEnd/>
            <a:tailEnd/>
          </a:ln>
        </p:spPr>
        <p:txBody>
          <a:bodyPr wrap="none">
            <a:spAutoFit/>
          </a:bodyPr>
          <a:lstStyle/>
          <a:p>
            <a:r>
              <a:rPr lang="it-IT" b="1">
                <a:solidFill>
                  <a:srgbClr val="FFFF00"/>
                </a:solidFill>
              </a:rPr>
              <a:t>2)  “bridging therapy”</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bwMode="auto">
          <a:xfrm>
            <a:off x="4894263" y="401638"/>
            <a:ext cx="1989137" cy="792162"/>
          </a:xfrm>
        </p:spPr>
        <p:txBody>
          <a:bodyPr wrap="square" numCol="1" anchorCtr="0" compatLnSpc="1">
            <a:prstTxWarp prst="textNoShape">
              <a:avLst/>
            </a:prstTxWarp>
          </a:bodyPr>
          <a:lstStyle/>
          <a:p>
            <a:r>
              <a:rPr lang="en-US" sz="3600" b="1" smtClean="0">
                <a:solidFill>
                  <a:srgbClr val="FFFF00"/>
                </a:solidFill>
                <a:latin typeface="Arial" charset="0"/>
                <a:cs typeface="Arial" charset="0"/>
              </a:rPr>
              <a:t> Eparine</a:t>
            </a:r>
            <a:r>
              <a:rPr lang="en-US" sz="4000" b="1" smtClean="0">
                <a:solidFill>
                  <a:schemeClr val="tx1"/>
                </a:solidFill>
              </a:rPr>
              <a:t> </a:t>
            </a:r>
          </a:p>
        </p:txBody>
      </p:sp>
      <p:pic>
        <p:nvPicPr>
          <p:cNvPr id="34818" name="Picture 4" descr="M2A_Heparins"/>
          <p:cNvPicPr>
            <a:picLocks noChangeAspect="1" noChangeArrowheads="1"/>
          </p:cNvPicPr>
          <p:nvPr/>
        </p:nvPicPr>
        <p:blipFill>
          <a:blip r:embed="rId3"/>
          <a:srcRect/>
          <a:stretch>
            <a:fillRect/>
          </a:stretch>
        </p:blipFill>
        <p:spPr bwMode="auto">
          <a:xfrm>
            <a:off x="1651000" y="1438275"/>
            <a:ext cx="8778875" cy="47767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2"/>
          <a:srcRect/>
          <a:stretch>
            <a:fillRect/>
          </a:stretch>
        </p:blipFill>
        <p:spPr bwMode="auto">
          <a:xfrm>
            <a:off x="411163" y="1063625"/>
            <a:ext cx="11485562" cy="4432300"/>
          </a:xfrm>
          <a:prstGeom prst="rect">
            <a:avLst/>
          </a:prstGeom>
          <a:noFill/>
          <a:ln w="9525">
            <a:noFill/>
            <a:miter lim="800000"/>
            <a:headEnd/>
            <a:tailEnd/>
          </a:ln>
        </p:spPr>
      </p:pic>
      <p:sp>
        <p:nvSpPr>
          <p:cNvPr id="62466" name="CasellaDiTesto 3"/>
          <p:cNvSpPr txBox="1">
            <a:spLocks noChangeArrowheads="1"/>
          </p:cNvSpPr>
          <p:nvPr/>
        </p:nvSpPr>
        <p:spPr bwMode="auto">
          <a:xfrm>
            <a:off x="401638" y="512763"/>
            <a:ext cx="1905000" cy="276225"/>
          </a:xfrm>
          <a:prstGeom prst="rect">
            <a:avLst/>
          </a:prstGeom>
          <a:noFill/>
          <a:ln w="9525">
            <a:noFill/>
            <a:miter lim="800000"/>
            <a:headEnd/>
            <a:tailEnd/>
          </a:ln>
        </p:spPr>
        <p:txBody>
          <a:bodyPr>
            <a:spAutoFit/>
          </a:bodyPr>
          <a:lstStyle/>
          <a:p>
            <a:r>
              <a:rPr lang="it-IT" sz="1200" b="1">
                <a:solidFill>
                  <a:srgbClr val="FFFF00"/>
                </a:solidFill>
              </a:rPr>
              <a:t>“Bridging therapy”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p:cNvPicPr>
            <a:picLocks noChangeAspect="1" noChangeArrowheads="1"/>
          </p:cNvPicPr>
          <p:nvPr/>
        </p:nvPicPr>
        <p:blipFill>
          <a:blip r:embed="rId2"/>
          <a:srcRect/>
          <a:stretch>
            <a:fillRect/>
          </a:stretch>
        </p:blipFill>
        <p:spPr bwMode="auto">
          <a:xfrm>
            <a:off x="648223" y="2363230"/>
            <a:ext cx="11068050" cy="2076450"/>
          </a:xfrm>
          <a:prstGeom prst="rect">
            <a:avLst/>
          </a:prstGeom>
          <a:noFill/>
          <a:ln w="9525">
            <a:noFill/>
            <a:miter lim="800000"/>
            <a:headEnd/>
            <a:tailEnd/>
          </a:ln>
        </p:spPr>
      </p:pic>
      <p:sp>
        <p:nvSpPr>
          <p:cNvPr id="69637" name="Text Box 5"/>
          <p:cNvSpPr txBox="1">
            <a:spLocks noChangeArrowheads="1"/>
          </p:cNvSpPr>
          <p:nvPr/>
        </p:nvSpPr>
        <p:spPr bwMode="auto">
          <a:xfrm>
            <a:off x="2000250" y="1296988"/>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endParaRPr lang="it-IT"/>
          </a:p>
        </p:txBody>
      </p:sp>
      <p:sp>
        <p:nvSpPr>
          <p:cNvPr id="69638" name="Text Box 6"/>
          <p:cNvSpPr txBox="1">
            <a:spLocks noChangeArrowheads="1"/>
          </p:cNvSpPr>
          <p:nvPr/>
        </p:nvSpPr>
        <p:spPr bwMode="auto">
          <a:xfrm>
            <a:off x="1209675" y="989013"/>
            <a:ext cx="8932863" cy="4619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it-IT" sz="2400" b="1" dirty="0">
                <a:solidFill>
                  <a:srgbClr val="FFFF00"/>
                </a:solidFill>
              </a:rPr>
              <a:t>3)  Paziente oncologico </a:t>
            </a:r>
            <a:r>
              <a:rPr lang="it-IT" sz="2400" b="1" dirty="0"/>
              <a:t> determina AIFA n. 1315/2015 e 2016</a:t>
            </a:r>
            <a:endParaRPr lang="it-IT" sz="2400" b="1" dirty="0">
              <a:solidFill>
                <a:srgbClr val="FFFF00"/>
              </a:solidFill>
            </a:endParaRPr>
          </a:p>
        </p:txBody>
      </p:sp>
      <p:sp>
        <p:nvSpPr>
          <p:cNvPr id="69639" name="Text Box 7"/>
          <p:cNvSpPr txBox="1">
            <a:spLocks noChangeArrowheads="1"/>
          </p:cNvSpPr>
          <p:nvPr/>
        </p:nvSpPr>
        <p:spPr bwMode="auto">
          <a:xfrm>
            <a:off x="1001713" y="5426075"/>
            <a:ext cx="63944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it-IT"/>
              <a:t>Prima prescrizione: specialista    </a:t>
            </a:r>
          </a:p>
          <a:p>
            <a:pPr defTabSz="914400">
              <a:defRPr/>
            </a:pPr>
            <a:r>
              <a:rPr lang="it-IT"/>
              <a:t>Prosecuzione: MMG su ricetta SSN, dietro presentazione PT </a:t>
            </a:r>
          </a:p>
        </p:txBody>
      </p:sp>
      <p:sp>
        <p:nvSpPr>
          <p:cNvPr id="7" name="Ovale 6"/>
          <p:cNvSpPr/>
          <p:nvPr/>
        </p:nvSpPr>
        <p:spPr>
          <a:xfrm>
            <a:off x="1296237" y="2773345"/>
            <a:ext cx="3657600" cy="3315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2"/>
          <a:srcRect/>
          <a:stretch>
            <a:fillRect/>
          </a:stretch>
        </p:blipFill>
        <p:spPr bwMode="auto">
          <a:xfrm>
            <a:off x="449263" y="2141538"/>
            <a:ext cx="11368087" cy="1163637"/>
          </a:xfrm>
          <a:prstGeom prst="rect">
            <a:avLst/>
          </a:prstGeom>
          <a:noFill/>
          <a:ln w="9525">
            <a:noFill/>
            <a:miter lim="800000"/>
            <a:headEnd/>
            <a:tailEnd/>
          </a:ln>
        </p:spPr>
      </p:pic>
      <p:pic>
        <p:nvPicPr>
          <p:cNvPr id="64514" name="Picture 3"/>
          <p:cNvPicPr>
            <a:picLocks noChangeAspect="1" noChangeArrowheads="1"/>
          </p:cNvPicPr>
          <p:nvPr/>
        </p:nvPicPr>
        <p:blipFill>
          <a:blip r:embed="rId3"/>
          <a:srcRect/>
          <a:stretch>
            <a:fillRect/>
          </a:stretch>
        </p:blipFill>
        <p:spPr bwMode="auto">
          <a:xfrm>
            <a:off x="457200" y="1236663"/>
            <a:ext cx="11318875" cy="881062"/>
          </a:xfrm>
          <a:prstGeom prst="rect">
            <a:avLst/>
          </a:prstGeom>
          <a:noFill/>
          <a:ln w="9525">
            <a:noFill/>
            <a:miter lim="800000"/>
            <a:headEnd/>
            <a:tailEnd/>
          </a:ln>
        </p:spPr>
      </p:pic>
      <p:sp>
        <p:nvSpPr>
          <p:cNvPr id="64515" name="CasellaDiTesto 4"/>
          <p:cNvSpPr txBox="1">
            <a:spLocks noChangeArrowheads="1"/>
          </p:cNvSpPr>
          <p:nvPr/>
        </p:nvSpPr>
        <p:spPr bwMode="auto">
          <a:xfrm>
            <a:off x="501650" y="471488"/>
            <a:ext cx="1676400" cy="277812"/>
          </a:xfrm>
          <a:prstGeom prst="rect">
            <a:avLst/>
          </a:prstGeom>
          <a:noFill/>
          <a:ln w="9525">
            <a:noFill/>
            <a:miter lim="800000"/>
            <a:headEnd/>
            <a:tailEnd/>
          </a:ln>
        </p:spPr>
        <p:txBody>
          <a:bodyPr wrap="none">
            <a:spAutoFit/>
          </a:bodyPr>
          <a:lstStyle/>
          <a:p>
            <a:r>
              <a:rPr lang="it-IT" sz="1200" b="1">
                <a:solidFill>
                  <a:srgbClr val="FFFF00"/>
                </a:solidFill>
              </a:rPr>
              <a:t>Paziente oncologico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2"/>
          <a:srcRect/>
          <a:stretch>
            <a:fillRect/>
          </a:stretch>
        </p:blipFill>
        <p:spPr bwMode="auto">
          <a:xfrm>
            <a:off x="461963" y="425450"/>
            <a:ext cx="11099800" cy="601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557213" y="131763"/>
            <a:ext cx="11109325" cy="658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2"/>
          <a:srcRect/>
          <a:stretch>
            <a:fillRect/>
          </a:stretch>
        </p:blipFill>
        <p:spPr bwMode="auto">
          <a:xfrm>
            <a:off x="592138" y="150813"/>
            <a:ext cx="10953750" cy="667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srcRect/>
          <a:stretch>
            <a:fillRect/>
          </a:stretch>
        </p:blipFill>
        <p:spPr bwMode="auto">
          <a:xfrm>
            <a:off x="800100" y="104775"/>
            <a:ext cx="10591800" cy="664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srcRect/>
          <a:stretch>
            <a:fillRect/>
          </a:stretch>
        </p:blipFill>
        <p:spPr bwMode="auto">
          <a:xfrm>
            <a:off x="201613" y="603250"/>
            <a:ext cx="11791950" cy="546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p:cNvPicPr>
            <a:picLocks noChangeAspect="1" noChangeArrowheads="1"/>
          </p:cNvPicPr>
          <p:nvPr/>
        </p:nvPicPr>
        <p:blipFill>
          <a:blip r:embed="rId2"/>
          <a:srcRect/>
          <a:stretch>
            <a:fillRect/>
          </a:stretch>
        </p:blipFill>
        <p:spPr bwMode="auto">
          <a:xfrm>
            <a:off x="614363" y="5359400"/>
            <a:ext cx="7469187" cy="1039813"/>
          </a:xfrm>
          <a:prstGeom prst="rect">
            <a:avLst/>
          </a:prstGeom>
          <a:noFill/>
          <a:ln w="9525">
            <a:noFill/>
            <a:miter lim="800000"/>
            <a:headEnd/>
            <a:tailEnd/>
          </a:ln>
        </p:spPr>
      </p:pic>
      <p:sp>
        <p:nvSpPr>
          <p:cNvPr id="70658" name="CasellaDiTesto 5"/>
          <p:cNvSpPr txBox="1">
            <a:spLocks noChangeArrowheads="1"/>
          </p:cNvSpPr>
          <p:nvPr/>
        </p:nvSpPr>
        <p:spPr bwMode="auto">
          <a:xfrm>
            <a:off x="8810625" y="368300"/>
            <a:ext cx="2514600" cy="1476375"/>
          </a:xfrm>
          <a:prstGeom prst="rect">
            <a:avLst/>
          </a:prstGeom>
          <a:noFill/>
          <a:ln w="9525">
            <a:noFill/>
            <a:miter lim="800000"/>
            <a:headEnd/>
            <a:tailEnd/>
          </a:ln>
        </p:spPr>
        <p:txBody>
          <a:bodyPr>
            <a:spAutoFit/>
          </a:bodyPr>
          <a:lstStyle/>
          <a:p>
            <a:r>
              <a:rPr lang="it-IT"/>
              <a:t>           EBPM</a:t>
            </a:r>
          </a:p>
          <a:p>
            <a:r>
              <a:rPr lang="it-IT"/>
              <a:t>altre indicazioni  RCP:</a:t>
            </a:r>
          </a:p>
          <a:p>
            <a:endParaRPr lang="it-IT"/>
          </a:p>
          <a:p>
            <a:pPr>
              <a:buFontTx/>
              <a:buChar char="-"/>
            </a:pPr>
            <a:r>
              <a:rPr lang="it-IT"/>
              <a:t>   Cardiologia</a:t>
            </a:r>
          </a:p>
          <a:p>
            <a:pPr>
              <a:buFontTx/>
              <a:buChar char="-"/>
            </a:pPr>
            <a:r>
              <a:rPr lang="it-IT"/>
              <a:t>   Emodialisi</a:t>
            </a:r>
          </a:p>
        </p:txBody>
      </p:sp>
      <p:pic>
        <p:nvPicPr>
          <p:cNvPr id="70659" name="Picture 5"/>
          <p:cNvPicPr>
            <a:picLocks noChangeAspect="1" noChangeArrowheads="1"/>
          </p:cNvPicPr>
          <p:nvPr/>
        </p:nvPicPr>
        <p:blipFill>
          <a:blip r:embed="rId3"/>
          <a:srcRect/>
          <a:stretch>
            <a:fillRect/>
          </a:stretch>
        </p:blipFill>
        <p:spPr bwMode="auto">
          <a:xfrm>
            <a:off x="619125" y="360363"/>
            <a:ext cx="7418388" cy="522287"/>
          </a:xfrm>
          <a:prstGeom prst="rect">
            <a:avLst/>
          </a:prstGeom>
          <a:noFill/>
          <a:ln w="9525">
            <a:noFill/>
            <a:miter lim="800000"/>
            <a:headEnd/>
            <a:tailEnd/>
          </a:ln>
        </p:spPr>
      </p:pic>
      <p:pic>
        <p:nvPicPr>
          <p:cNvPr id="70660" name="Picture 6"/>
          <p:cNvPicPr>
            <a:picLocks noChangeAspect="1" noChangeArrowheads="1"/>
          </p:cNvPicPr>
          <p:nvPr/>
        </p:nvPicPr>
        <p:blipFill>
          <a:blip r:embed="rId4"/>
          <a:srcRect/>
          <a:stretch>
            <a:fillRect/>
          </a:stretch>
        </p:blipFill>
        <p:spPr bwMode="auto">
          <a:xfrm>
            <a:off x="615950" y="960438"/>
            <a:ext cx="7419975" cy="441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p:cNvSpPr>
          <p:nvPr>
            <p:ph type="body" idx="1"/>
          </p:nvPr>
        </p:nvSpPr>
        <p:spPr bwMode="auto">
          <a:xfrm>
            <a:off x="534988" y="471488"/>
            <a:ext cx="10972800" cy="6040437"/>
          </a:xfrm>
        </p:spPr>
        <p:txBody>
          <a:bodyPr wrap="square" numCol="1" anchor="t" anchorCtr="0" compatLnSpc="1">
            <a:prstTxWarp prst="textNoShape">
              <a:avLst/>
            </a:prstTxWarp>
            <a:normAutofit fontScale="85000" lnSpcReduction="20000"/>
          </a:bodyPr>
          <a:lstStyle/>
          <a:p>
            <a:pPr algn="ctr">
              <a:lnSpc>
                <a:spcPct val="60000"/>
              </a:lnSpc>
              <a:buFont typeface="Arial" charset="0"/>
              <a:buNone/>
              <a:defRPr/>
            </a:pPr>
            <a:r>
              <a:rPr lang="it-IT" sz="1800" b="1" dirty="0" smtClean="0">
                <a:solidFill>
                  <a:srgbClr val="FFFF00"/>
                </a:solidFill>
              </a:rPr>
              <a:t>     </a:t>
            </a:r>
            <a:endParaRPr lang="it-IT" sz="2000" b="1" dirty="0" smtClean="0">
              <a:solidFill>
                <a:srgbClr val="FFFF00"/>
              </a:solidFill>
            </a:endParaRPr>
          </a:p>
          <a:p>
            <a:pPr algn="ctr">
              <a:lnSpc>
                <a:spcPct val="60000"/>
              </a:lnSpc>
              <a:buFont typeface="Arial" charset="0"/>
              <a:buNone/>
              <a:defRPr/>
            </a:pPr>
            <a:endParaRPr lang="it-IT" sz="1800" b="1" dirty="0" smtClean="0">
              <a:solidFill>
                <a:srgbClr val="FFFF00"/>
              </a:solidFill>
            </a:endParaRPr>
          </a:p>
          <a:p>
            <a:pPr algn="ctr">
              <a:lnSpc>
                <a:spcPct val="60000"/>
              </a:lnSpc>
              <a:buFont typeface="Arial" charset="0"/>
              <a:buNone/>
              <a:defRPr/>
            </a:pPr>
            <a:endParaRPr lang="it-IT" sz="1400" b="1" dirty="0" smtClean="0">
              <a:solidFill>
                <a:schemeClr val="tx1"/>
              </a:solidFill>
            </a:endParaRPr>
          </a:p>
          <a:p>
            <a:pPr>
              <a:lnSpc>
                <a:spcPct val="60000"/>
              </a:lnSpc>
              <a:buFont typeface="Arial" charset="0"/>
              <a:buNone/>
              <a:defRPr/>
            </a:pPr>
            <a:r>
              <a:rPr lang="it-IT" sz="2000" b="1" dirty="0" smtClean="0">
                <a:solidFill>
                  <a:srgbClr val="99FF33"/>
                </a:solidFill>
              </a:rPr>
              <a:t>                                          </a:t>
            </a:r>
            <a:r>
              <a:rPr lang="it-IT" b="1" dirty="0" smtClean="0">
                <a:solidFill>
                  <a:schemeClr val="tx1"/>
                </a:solidFill>
                <a:latin typeface="Arial" charset="0"/>
              </a:rPr>
              <a:t>”</a:t>
            </a:r>
            <a:r>
              <a:rPr lang="it-IT" b="1" u="sng" dirty="0" smtClean="0">
                <a:solidFill>
                  <a:schemeClr val="tx1"/>
                </a:solidFill>
                <a:latin typeface="Arial" charset="0"/>
              </a:rPr>
              <a:t>EMOSTASI</a:t>
            </a:r>
            <a:r>
              <a:rPr lang="it-IT" b="1" dirty="0" smtClean="0">
                <a:solidFill>
                  <a:schemeClr val="tx1"/>
                </a:solidFill>
                <a:latin typeface="Arial" charset="0"/>
              </a:rPr>
              <a:t>”</a:t>
            </a:r>
            <a:r>
              <a:rPr lang="it-IT" sz="1800" b="1" dirty="0" smtClean="0">
                <a:solidFill>
                  <a:schemeClr val="tx1"/>
                </a:solidFill>
                <a:latin typeface="Arial" charset="0"/>
              </a:rPr>
              <a:t>                      =                      </a:t>
            </a:r>
            <a:r>
              <a:rPr lang="it-IT" b="1" dirty="0" smtClean="0">
                <a:solidFill>
                  <a:schemeClr val="tx1"/>
                </a:solidFill>
                <a:latin typeface="Arial" charset="0"/>
              </a:rPr>
              <a:t>PROCESSO FISIOLOGICO </a:t>
            </a:r>
          </a:p>
          <a:p>
            <a:pPr>
              <a:lnSpc>
                <a:spcPct val="60000"/>
              </a:lnSpc>
              <a:buFont typeface="Arial" charset="0"/>
              <a:buNone/>
              <a:defRPr/>
            </a:pPr>
            <a:r>
              <a:rPr lang="it-IT" sz="1800" b="1" dirty="0" smtClean="0">
                <a:solidFill>
                  <a:schemeClr val="tx1"/>
                </a:solidFill>
                <a:latin typeface="Arial" charset="0"/>
              </a:rPr>
              <a:t>                                                                                     </a:t>
            </a:r>
          </a:p>
          <a:p>
            <a:pPr>
              <a:lnSpc>
                <a:spcPct val="60000"/>
              </a:lnSpc>
              <a:buFont typeface="Arial" charset="0"/>
              <a:buNone/>
              <a:defRPr/>
            </a:pPr>
            <a:r>
              <a:rPr lang="it-IT" sz="1800" b="1" dirty="0" smtClean="0">
                <a:solidFill>
                  <a:schemeClr val="tx1"/>
                </a:solidFill>
                <a:latin typeface="Arial" charset="0"/>
              </a:rPr>
              <a:t>                                                                                                                           </a:t>
            </a:r>
            <a:r>
              <a:rPr lang="it-IT" sz="2400" b="1" dirty="0" smtClean="0">
                <a:solidFill>
                  <a:schemeClr val="tx1"/>
                </a:solidFill>
                <a:latin typeface="Arial" charset="0"/>
              </a:rPr>
              <a:t>autolimitato e localizzato</a:t>
            </a:r>
          </a:p>
          <a:p>
            <a:pPr>
              <a:lnSpc>
                <a:spcPct val="60000"/>
              </a:lnSpc>
              <a:buFont typeface="Arial" charset="0"/>
              <a:buNone/>
              <a:defRPr/>
            </a:pPr>
            <a:r>
              <a:rPr lang="it-IT" sz="2400" b="1" dirty="0" smtClean="0">
                <a:solidFill>
                  <a:schemeClr val="tx1"/>
                </a:solidFill>
              </a:rPr>
              <a:t> </a:t>
            </a:r>
          </a:p>
          <a:p>
            <a:pPr>
              <a:lnSpc>
                <a:spcPct val="60000"/>
              </a:lnSpc>
              <a:buFont typeface="Arial" charset="0"/>
              <a:buNone/>
              <a:defRPr/>
            </a:pPr>
            <a:r>
              <a:rPr lang="it-IT" sz="1200" b="1" dirty="0" smtClean="0">
                <a:solidFill>
                  <a:schemeClr val="tx1"/>
                </a:solidFill>
              </a:rPr>
              <a:t> </a:t>
            </a:r>
          </a:p>
          <a:p>
            <a:pPr>
              <a:lnSpc>
                <a:spcPct val="60000"/>
              </a:lnSpc>
              <a:buFont typeface="Arial" charset="0"/>
              <a:buNone/>
              <a:defRPr/>
            </a:pPr>
            <a:r>
              <a:rPr lang="it-IT" sz="1400" b="1" dirty="0" smtClean="0">
                <a:solidFill>
                  <a:schemeClr val="tx1"/>
                </a:solidFill>
              </a:rPr>
              <a:t>                                                         </a:t>
            </a:r>
          </a:p>
          <a:p>
            <a:pPr>
              <a:lnSpc>
                <a:spcPct val="60000"/>
              </a:lnSpc>
              <a:buFont typeface="Arial" charset="0"/>
              <a:buNone/>
              <a:defRPr/>
            </a:pPr>
            <a:endParaRPr lang="it-IT" sz="1400" b="1" dirty="0" smtClean="0">
              <a:solidFill>
                <a:schemeClr val="tx1"/>
              </a:solidFill>
            </a:endParaRPr>
          </a:p>
          <a:p>
            <a:pPr>
              <a:lnSpc>
                <a:spcPct val="60000"/>
              </a:lnSpc>
              <a:buFont typeface="Arial" charset="0"/>
              <a:buNone/>
              <a:defRPr/>
            </a:pPr>
            <a:r>
              <a:rPr lang="it-IT" sz="1400" b="1" dirty="0" smtClean="0">
                <a:solidFill>
                  <a:schemeClr val="tx1"/>
                </a:solidFill>
              </a:rPr>
              <a:t>                                           </a:t>
            </a:r>
          </a:p>
          <a:p>
            <a:pPr>
              <a:lnSpc>
                <a:spcPct val="60000"/>
              </a:lnSpc>
              <a:buFont typeface="Arial" charset="0"/>
              <a:buNone/>
              <a:defRPr/>
            </a:pPr>
            <a:r>
              <a:rPr lang="it-IT" sz="1400" b="1" dirty="0" smtClean="0">
                <a:solidFill>
                  <a:schemeClr val="tx1"/>
                </a:solidFill>
              </a:rPr>
              <a:t>                                  </a:t>
            </a:r>
            <a:r>
              <a:rPr lang="it-IT" sz="2600" b="1" dirty="0" smtClean="0">
                <a:solidFill>
                  <a:srgbClr val="FFFF00"/>
                </a:solidFill>
                <a:latin typeface="Arial" pitchFamily="34" charset="0"/>
                <a:cs typeface="Arial" pitchFamily="34" charset="0"/>
              </a:rPr>
              <a:t>dis-equilibrio del SISTEMA</a:t>
            </a:r>
          </a:p>
          <a:p>
            <a:pPr>
              <a:lnSpc>
                <a:spcPct val="60000"/>
              </a:lnSpc>
              <a:buFont typeface="Arial" charset="0"/>
              <a:buNone/>
              <a:defRPr/>
            </a:pPr>
            <a:r>
              <a:rPr lang="it-IT" sz="1400" b="1" dirty="0" smtClean="0">
                <a:solidFill>
                  <a:schemeClr val="tx1"/>
                </a:solidFill>
              </a:rPr>
              <a:t>                                </a:t>
            </a:r>
          </a:p>
          <a:p>
            <a:pPr>
              <a:lnSpc>
                <a:spcPct val="60000"/>
              </a:lnSpc>
              <a:buFont typeface="Arial" charset="0"/>
              <a:buNone/>
              <a:defRPr/>
            </a:pPr>
            <a:r>
              <a:rPr lang="it-IT" sz="1400" b="1" dirty="0" smtClean="0">
                <a:solidFill>
                  <a:schemeClr val="tx1"/>
                </a:solidFill>
              </a:rPr>
              <a:t>                      </a:t>
            </a:r>
          </a:p>
          <a:p>
            <a:pPr>
              <a:lnSpc>
                <a:spcPct val="60000"/>
              </a:lnSpc>
              <a:buFont typeface="Arial" charset="0"/>
              <a:buNone/>
              <a:defRPr/>
            </a:pPr>
            <a:r>
              <a:rPr lang="it-IT" sz="2000" b="1" dirty="0" smtClean="0">
                <a:solidFill>
                  <a:srgbClr val="FF5050"/>
                </a:solidFill>
              </a:rPr>
              <a:t>                                       </a:t>
            </a:r>
          </a:p>
          <a:p>
            <a:pPr>
              <a:lnSpc>
                <a:spcPct val="60000"/>
              </a:lnSpc>
              <a:buFont typeface="Arial" charset="0"/>
              <a:buNone/>
              <a:defRPr/>
            </a:pPr>
            <a:endParaRPr lang="it-IT" sz="2000" b="1" dirty="0" smtClean="0">
              <a:solidFill>
                <a:srgbClr val="FF5050"/>
              </a:solidFill>
            </a:endParaRPr>
          </a:p>
          <a:p>
            <a:pPr>
              <a:lnSpc>
                <a:spcPct val="60000"/>
              </a:lnSpc>
              <a:buFont typeface="Arial" charset="0"/>
              <a:buNone/>
              <a:defRPr/>
            </a:pPr>
            <a:r>
              <a:rPr lang="it-IT" sz="2000" b="1" dirty="0" smtClean="0">
                <a:solidFill>
                  <a:srgbClr val="FF5050"/>
                </a:solidFill>
              </a:rPr>
              <a:t>                                </a:t>
            </a:r>
          </a:p>
          <a:p>
            <a:pPr>
              <a:lnSpc>
                <a:spcPct val="60000"/>
              </a:lnSpc>
              <a:buFont typeface="Arial" charset="0"/>
              <a:buNone/>
              <a:defRPr/>
            </a:pPr>
            <a:r>
              <a:rPr lang="it-IT" sz="2000" b="1" dirty="0" smtClean="0">
                <a:solidFill>
                  <a:srgbClr val="FF5050"/>
                </a:solidFill>
              </a:rPr>
              <a:t>                               </a:t>
            </a:r>
          </a:p>
          <a:p>
            <a:pPr>
              <a:lnSpc>
                <a:spcPct val="60000"/>
              </a:lnSpc>
              <a:buFont typeface="Arial" charset="0"/>
              <a:buNone/>
              <a:defRPr/>
            </a:pPr>
            <a:r>
              <a:rPr lang="it-IT" sz="2000" b="1" dirty="0" smtClean="0">
                <a:solidFill>
                  <a:srgbClr val="FF5050"/>
                </a:solidFill>
              </a:rPr>
              <a:t>                                          </a:t>
            </a:r>
            <a:r>
              <a:rPr lang="it-IT" b="1" dirty="0" smtClean="0">
                <a:solidFill>
                  <a:schemeClr val="tx1"/>
                </a:solidFill>
                <a:latin typeface="Arial" charset="0"/>
              </a:rPr>
              <a:t>”</a:t>
            </a:r>
            <a:r>
              <a:rPr lang="it-IT" b="1" u="sng" dirty="0" smtClean="0">
                <a:solidFill>
                  <a:schemeClr val="tx1"/>
                </a:solidFill>
                <a:latin typeface="Arial" charset="0"/>
              </a:rPr>
              <a:t>TROMBOSI</a:t>
            </a:r>
            <a:r>
              <a:rPr lang="it-IT" b="1" dirty="0" smtClean="0">
                <a:solidFill>
                  <a:schemeClr val="tx1"/>
                </a:solidFill>
                <a:latin typeface="Arial" charset="0"/>
              </a:rPr>
              <a:t>”</a:t>
            </a:r>
            <a:r>
              <a:rPr lang="it-IT" sz="1800" b="1" dirty="0" smtClean="0">
                <a:solidFill>
                  <a:schemeClr val="tx1"/>
                </a:solidFill>
                <a:latin typeface="Arial" charset="0"/>
              </a:rPr>
              <a:t>                     =                      </a:t>
            </a:r>
            <a:r>
              <a:rPr lang="it-IT" b="1" dirty="0" smtClean="0">
                <a:solidFill>
                  <a:schemeClr val="tx1"/>
                </a:solidFill>
                <a:latin typeface="Arial" charset="0"/>
              </a:rPr>
              <a:t>EFFETTO  COLLATERALE </a:t>
            </a:r>
          </a:p>
          <a:p>
            <a:pPr>
              <a:lnSpc>
                <a:spcPct val="60000"/>
              </a:lnSpc>
              <a:buFont typeface="Arial" charset="0"/>
              <a:buNone/>
              <a:defRPr/>
            </a:pPr>
            <a:r>
              <a:rPr lang="it-IT" sz="1800" b="1" dirty="0" smtClean="0">
                <a:solidFill>
                  <a:schemeClr val="tx1"/>
                </a:solidFill>
                <a:latin typeface="Arial" charset="0"/>
              </a:rPr>
              <a:t>                 </a:t>
            </a:r>
          </a:p>
          <a:p>
            <a:pPr>
              <a:lnSpc>
                <a:spcPct val="60000"/>
              </a:lnSpc>
              <a:buFont typeface="Arial" charset="0"/>
              <a:buNone/>
              <a:defRPr/>
            </a:pPr>
            <a:r>
              <a:rPr lang="it-IT" sz="1800" b="1" dirty="0" smtClean="0">
                <a:solidFill>
                  <a:schemeClr val="tx1"/>
                </a:solidFill>
                <a:latin typeface="Arial" charset="0"/>
              </a:rPr>
              <a:t>                                                                                                                            </a:t>
            </a:r>
            <a:r>
              <a:rPr lang="it-IT" sz="2400" b="1" dirty="0" smtClean="0">
                <a:solidFill>
                  <a:schemeClr val="tx1"/>
                </a:solidFill>
                <a:latin typeface="Arial" charset="0"/>
              </a:rPr>
              <a:t>prevenzione e trattamento</a:t>
            </a:r>
            <a:r>
              <a:rPr lang="it-IT" sz="2400" b="1" dirty="0" smtClean="0">
                <a:solidFill>
                  <a:schemeClr val="tx1"/>
                </a:solidFill>
                <a:effectLst>
                  <a:outerShdw blurRad="38100" dist="38100" dir="2700000" algn="tl">
                    <a:srgbClr val="455F51"/>
                  </a:outerShdw>
                </a:effectLst>
                <a:latin typeface="Arial" charset="0"/>
              </a:rPr>
              <a:t> </a:t>
            </a:r>
          </a:p>
          <a:p>
            <a:pPr>
              <a:lnSpc>
                <a:spcPct val="60000"/>
              </a:lnSpc>
              <a:buFont typeface="Arial" charset="0"/>
              <a:buNone/>
              <a:defRPr/>
            </a:pPr>
            <a:endParaRPr lang="it-IT" sz="1800" b="1" dirty="0" smtClean="0">
              <a:solidFill>
                <a:schemeClr val="tx1"/>
              </a:solidFill>
              <a:latin typeface="Arial" charset="0"/>
            </a:endParaRPr>
          </a:p>
          <a:p>
            <a:pPr>
              <a:lnSpc>
                <a:spcPct val="60000"/>
              </a:lnSpc>
              <a:buFont typeface="Arial" charset="0"/>
              <a:buNone/>
              <a:defRPr/>
            </a:pPr>
            <a:r>
              <a:rPr lang="it-IT" sz="1800" b="1" dirty="0" smtClean="0">
                <a:solidFill>
                  <a:schemeClr val="tx1"/>
                </a:solidFill>
                <a:latin typeface="Arial" charset="0"/>
              </a:rPr>
              <a:t>                                                                                             </a:t>
            </a:r>
          </a:p>
          <a:p>
            <a:pPr>
              <a:lnSpc>
                <a:spcPct val="60000"/>
              </a:lnSpc>
              <a:buFont typeface="Arial" charset="0"/>
              <a:buNone/>
              <a:defRPr/>
            </a:pPr>
            <a:r>
              <a:rPr lang="it-IT" sz="1800" b="1" dirty="0" smtClean="0">
                <a:solidFill>
                  <a:schemeClr val="tx1"/>
                </a:solidFill>
                <a:latin typeface="Arial" charset="0"/>
                <a:cs typeface="Arial" charset="0"/>
              </a:rPr>
              <a:t>                                                                                                           </a:t>
            </a:r>
            <a:r>
              <a:rPr lang="it-IT" sz="2400" b="1" dirty="0" smtClean="0">
                <a:solidFill>
                  <a:srgbClr val="FFFF00"/>
                </a:solidFill>
                <a:latin typeface="Arial" charset="0"/>
                <a:cs typeface="Arial" charset="0"/>
              </a:rPr>
              <a:t>►</a:t>
            </a:r>
            <a:r>
              <a:rPr lang="it-IT" sz="2400" b="1" dirty="0" smtClean="0">
                <a:solidFill>
                  <a:srgbClr val="FFFF00"/>
                </a:solidFill>
                <a:latin typeface="Arial" charset="0"/>
              </a:rPr>
              <a:t>   TRATTAMENTI FARMACOLOGICI</a:t>
            </a:r>
          </a:p>
          <a:p>
            <a:pPr>
              <a:lnSpc>
                <a:spcPct val="60000"/>
              </a:lnSpc>
              <a:buFont typeface="Arial" charset="0"/>
              <a:buNone/>
              <a:defRPr/>
            </a:pPr>
            <a:r>
              <a:rPr lang="it-IT" sz="1400" b="1" dirty="0" smtClean="0">
                <a:solidFill>
                  <a:srgbClr val="FFFF00"/>
                </a:solidFill>
              </a:rPr>
              <a:t> </a:t>
            </a:r>
          </a:p>
        </p:txBody>
      </p:sp>
      <p:sp>
        <p:nvSpPr>
          <p:cNvPr id="25602" name="AutoShape 4"/>
          <p:cNvSpPr>
            <a:spLocks noChangeArrowheads="1"/>
          </p:cNvSpPr>
          <p:nvPr/>
        </p:nvSpPr>
        <p:spPr bwMode="auto">
          <a:xfrm>
            <a:off x="3175000" y="2005013"/>
            <a:ext cx="481013" cy="576262"/>
          </a:xfrm>
          <a:prstGeom prst="downArrow">
            <a:avLst>
              <a:gd name="adj1" fmla="val 50000"/>
              <a:gd name="adj2" fmla="val 29950"/>
            </a:avLst>
          </a:prstGeom>
          <a:solidFill>
            <a:schemeClr val="accent1"/>
          </a:solidFill>
          <a:ln w="9525">
            <a:solidFill>
              <a:schemeClr val="tx1"/>
            </a:solidFill>
            <a:miter lim="800000"/>
            <a:headEnd/>
            <a:tailEnd/>
          </a:ln>
        </p:spPr>
        <p:txBody>
          <a:bodyPr wrap="none" anchor="ctr"/>
          <a:lstStyle/>
          <a:p>
            <a:pPr algn="ctr"/>
            <a:endParaRPr lang="it-IT">
              <a:solidFill>
                <a:srgbClr val="99FF33"/>
              </a:solidFill>
            </a:endParaRPr>
          </a:p>
        </p:txBody>
      </p:sp>
      <p:sp>
        <p:nvSpPr>
          <p:cNvPr id="25603" name="AutoShape 5"/>
          <p:cNvSpPr>
            <a:spLocks noChangeArrowheads="1"/>
          </p:cNvSpPr>
          <p:nvPr/>
        </p:nvSpPr>
        <p:spPr bwMode="auto">
          <a:xfrm>
            <a:off x="3176588" y="3502025"/>
            <a:ext cx="481012" cy="546100"/>
          </a:xfrm>
          <a:prstGeom prst="downArrow">
            <a:avLst>
              <a:gd name="adj1" fmla="val 50000"/>
              <a:gd name="adj2" fmla="val 29965"/>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876300" y="612775"/>
            <a:ext cx="8974138" cy="60801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42900" indent="-342900" defTabSz="914400">
              <a:defRPr/>
            </a:pPr>
            <a:r>
              <a:rPr lang="it-IT"/>
              <a:t> </a:t>
            </a:r>
            <a:r>
              <a:rPr lang="it-IT" sz="1600" b="1"/>
              <a:t>Effetto anticoagulante dell’eparina non frazionata:</a:t>
            </a:r>
            <a:endParaRPr lang="it-IT" sz="1600"/>
          </a:p>
          <a:p>
            <a:pPr marL="342900" indent="-342900" defTabSz="914400">
              <a:defRPr/>
            </a:pPr>
            <a:r>
              <a:rPr lang="it-IT" sz="1600"/>
              <a:t> </a:t>
            </a:r>
          </a:p>
          <a:p>
            <a:pPr marL="342900" indent="-342900" defTabSz="914400">
              <a:defRPr/>
            </a:pPr>
            <a:r>
              <a:rPr lang="it-IT" sz="1600">
                <a:sym typeface="Wingdings" pitchFamily="2" charset="2"/>
              </a:rPr>
              <a:t>   </a:t>
            </a:r>
            <a:r>
              <a:rPr lang="it-IT" sz="1600"/>
              <a:t>è mediato da FIIa, FXa, FIXa, FXIa, FXIIa</a:t>
            </a:r>
            <a:endParaRPr lang="it-IT" sz="1600">
              <a:sym typeface="Wingdings" pitchFamily="2" charset="2"/>
            </a:endParaRPr>
          </a:p>
          <a:p>
            <a:pPr marL="342900" indent="-342900" defTabSz="914400">
              <a:defRPr/>
            </a:pPr>
            <a:r>
              <a:rPr lang="it-IT" sz="1600">
                <a:sym typeface="Wingdings" pitchFamily="2" charset="2"/>
              </a:rPr>
              <a:t></a:t>
            </a:r>
            <a:r>
              <a:rPr lang="it-IT" sz="1600"/>
              <a:t>   è mediato da Antitrombina</a:t>
            </a:r>
            <a:endParaRPr lang="it-IT" sz="1600">
              <a:sym typeface="Wingdings" pitchFamily="2" charset="2"/>
            </a:endParaRPr>
          </a:p>
          <a:p>
            <a:pPr marL="342900" indent="-342900" defTabSz="914400">
              <a:defRPr/>
            </a:pPr>
            <a:r>
              <a:rPr lang="it-IT" sz="1600">
                <a:sym typeface="Wingdings" pitchFamily="2" charset="2"/>
              </a:rPr>
              <a:t></a:t>
            </a:r>
            <a:r>
              <a:rPr lang="it-IT" sz="1600"/>
              <a:t>   è mediato da FIIa e FXa in proporzione variabile</a:t>
            </a:r>
            <a:endParaRPr lang="it-IT" sz="1600">
              <a:sym typeface="Wingdings" pitchFamily="2" charset="2"/>
            </a:endParaRPr>
          </a:p>
          <a:p>
            <a:pPr marL="342900" indent="-342900" defTabSz="914400">
              <a:defRPr/>
            </a:pPr>
            <a:r>
              <a:rPr lang="it-IT" sz="1600">
                <a:sym typeface="Wingdings" pitchFamily="2" charset="2"/>
              </a:rPr>
              <a:t></a:t>
            </a:r>
            <a:r>
              <a:rPr lang="it-IT" sz="1600"/>
              <a:t>   nessuna delle precedenti</a:t>
            </a:r>
          </a:p>
          <a:p>
            <a:pPr marL="342900" indent="-342900" defTabSz="914400">
              <a:defRPr/>
            </a:pPr>
            <a:r>
              <a:rPr lang="it-IT" sz="1600" i="1"/>
              <a:t>R.:  è mediato da Antitrombina</a:t>
            </a:r>
          </a:p>
          <a:p>
            <a:pPr marL="342900" indent="-342900" defTabSz="914400">
              <a:defRPr/>
            </a:pPr>
            <a:endParaRPr lang="it-IT" sz="1600"/>
          </a:p>
          <a:p>
            <a:pPr marL="342900" indent="-342900" defTabSz="914400">
              <a:defRPr/>
            </a:pPr>
            <a:endParaRPr lang="it-IT" sz="1600" b="1"/>
          </a:p>
          <a:p>
            <a:pPr marL="342900" indent="-342900" defTabSz="914400">
              <a:defRPr/>
            </a:pPr>
            <a:r>
              <a:rPr lang="it-IT" sz="1600" b="1"/>
              <a:t>Eparina a basso peso molecolare:</a:t>
            </a:r>
          </a:p>
          <a:p>
            <a:pPr marL="342900" indent="-342900" defTabSz="914400">
              <a:defRPr/>
            </a:pPr>
            <a:endParaRPr lang="it-IT" sz="1600"/>
          </a:p>
          <a:p>
            <a:pPr marL="342900" indent="-342900" defTabSz="914400">
              <a:defRPr/>
            </a:pPr>
            <a:r>
              <a:rPr lang="it-IT" sz="1600">
                <a:sym typeface="Wingdings" pitchFamily="2" charset="2"/>
              </a:rPr>
              <a:t>   </a:t>
            </a:r>
            <a:r>
              <a:rPr lang="it-IT" sz="1600"/>
              <a:t>il suo bersaglio è il FXa</a:t>
            </a:r>
          </a:p>
          <a:p>
            <a:pPr marL="342900" indent="-342900" defTabSz="914400">
              <a:defRPr/>
            </a:pPr>
            <a:r>
              <a:rPr lang="it-IT" sz="1600">
                <a:sym typeface="Wingdings" pitchFamily="2" charset="2"/>
              </a:rPr>
              <a:t>   </a:t>
            </a:r>
            <a:r>
              <a:rPr lang="it-IT" sz="1600"/>
              <a:t>il suo impiego prevede monitoraggio con test di laboratorio</a:t>
            </a:r>
            <a:endParaRPr lang="it-IT" sz="1600">
              <a:sym typeface="Wingdings" pitchFamily="2" charset="2"/>
            </a:endParaRPr>
          </a:p>
          <a:p>
            <a:pPr marL="342900" indent="-342900" defTabSz="914400">
              <a:defRPr/>
            </a:pPr>
            <a:r>
              <a:rPr lang="it-IT" sz="1600">
                <a:sym typeface="Wingdings" pitchFamily="2" charset="2"/>
              </a:rPr>
              <a:t></a:t>
            </a:r>
            <a:r>
              <a:rPr lang="it-IT" sz="1600"/>
              <a:t>   la posologia va adattata alla funzionalità renale e al peso del paziente</a:t>
            </a:r>
          </a:p>
          <a:p>
            <a:pPr marL="342900" indent="-342900" defTabSz="914400">
              <a:defRPr/>
            </a:pPr>
            <a:r>
              <a:rPr lang="it-IT" sz="1600">
                <a:sym typeface="Wingdings" pitchFamily="2" charset="2"/>
              </a:rPr>
              <a:t></a:t>
            </a:r>
            <a:r>
              <a:rPr lang="it-IT" sz="1600"/>
              <a:t>   ha bassa biodisponibilità e complessa farmacocinetica</a:t>
            </a:r>
          </a:p>
          <a:p>
            <a:pPr marL="342900" indent="-342900" defTabSz="914400">
              <a:defRPr/>
            </a:pPr>
            <a:r>
              <a:rPr lang="it-IT" sz="1600" i="1"/>
              <a:t>R.:  la posologia va adattata alla funzionalità renale e al peso del paziente</a:t>
            </a:r>
          </a:p>
          <a:p>
            <a:pPr marL="342900" indent="-342900" defTabSz="914400">
              <a:defRPr/>
            </a:pPr>
            <a:r>
              <a:rPr lang="it-IT" sz="1600"/>
              <a:t> </a:t>
            </a:r>
            <a:endParaRPr lang="it-IT" sz="1600" b="1"/>
          </a:p>
          <a:p>
            <a:pPr marL="342900" indent="-342900" defTabSz="914400">
              <a:defRPr/>
            </a:pPr>
            <a:r>
              <a:rPr lang="it-IT" sz="1600" b="1"/>
              <a:t>Terapia anticoagulante con Fondaparinux:</a:t>
            </a:r>
          </a:p>
          <a:p>
            <a:pPr marL="342900" indent="-342900" defTabSz="914400">
              <a:defRPr/>
            </a:pPr>
            <a:endParaRPr lang="it-IT" sz="1600"/>
          </a:p>
          <a:p>
            <a:pPr marL="342900" indent="-342900" defTabSz="914400">
              <a:defRPr/>
            </a:pPr>
            <a:r>
              <a:rPr lang="it-IT">
                <a:sym typeface="Wingdings" pitchFamily="2" charset="2"/>
              </a:rPr>
              <a:t></a:t>
            </a:r>
            <a:r>
              <a:rPr lang="it-IT"/>
              <a:t> </a:t>
            </a:r>
            <a:r>
              <a:rPr lang="it-IT" sz="1600"/>
              <a:t>è controindicata in pazienti con CrCl &lt; 30 mL/min </a:t>
            </a:r>
          </a:p>
          <a:p>
            <a:pPr marL="342900" indent="-342900" defTabSz="914400">
              <a:defRPr/>
            </a:pPr>
            <a:r>
              <a:rPr lang="it-IT">
                <a:sym typeface="Wingdings" pitchFamily="2" charset="2"/>
              </a:rPr>
              <a:t></a:t>
            </a:r>
            <a:r>
              <a:rPr lang="it-IT"/>
              <a:t> </a:t>
            </a:r>
            <a:r>
              <a:rPr lang="it-IT" sz="1600"/>
              <a:t>non prevede controlli laboratoristici</a:t>
            </a:r>
          </a:p>
          <a:p>
            <a:pPr marL="342900" indent="-342900" defTabSz="914400">
              <a:defRPr/>
            </a:pPr>
            <a:r>
              <a:rPr lang="it-IT">
                <a:sym typeface="Wingdings" pitchFamily="2" charset="2"/>
              </a:rPr>
              <a:t></a:t>
            </a:r>
            <a:r>
              <a:rPr lang="it-IT"/>
              <a:t> </a:t>
            </a:r>
            <a:r>
              <a:rPr lang="it-IT" sz="1600"/>
              <a:t>non va impiegata in corso di gravidanza</a:t>
            </a:r>
            <a:endParaRPr lang="it-IT" sz="1600">
              <a:sym typeface="Wingdings" pitchFamily="2" charset="2"/>
            </a:endParaRPr>
          </a:p>
          <a:p>
            <a:pPr marL="342900" indent="-342900" defTabSz="914400">
              <a:defRPr/>
            </a:pPr>
            <a:r>
              <a:rPr lang="it-IT" sz="1600">
                <a:sym typeface="Wingdings" pitchFamily="2" charset="2"/>
              </a:rPr>
              <a:t></a:t>
            </a:r>
            <a:r>
              <a:rPr lang="it-IT" sz="1600"/>
              <a:t>   tutte le precedenti</a:t>
            </a:r>
          </a:p>
          <a:p>
            <a:pPr marL="342900" indent="-342900" defTabSz="914400">
              <a:defRPr/>
            </a:pPr>
            <a:r>
              <a:rPr lang="it-IT" sz="1600" i="1"/>
              <a:t>R.:  tutte le precedenti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asellaDiTesto 3"/>
          <p:cNvSpPr txBox="1">
            <a:spLocks noChangeArrowheads="1"/>
          </p:cNvSpPr>
          <p:nvPr/>
        </p:nvSpPr>
        <p:spPr bwMode="auto">
          <a:xfrm>
            <a:off x="412750" y="482600"/>
            <a:ext cx="11442700" cy="5632450"/>
          </a:xfrm>
          <a:prstGeom prst="rect">
            <a:avLst/>
          </a:prstGeom>
          <a:noFill/>
          <a:ln w="9525">
            <a:noFill/>
            <a:miter lim="800000"/>
            <a:headEnd/>
            <a:tailEnd/>
          </a:ln>
        </p:spPr>
        <p:txBody>
          <a:bodyPr wrap="none">
            <a:spAutoFit/>
          </a:bodyPr>
          <a:lstStyle/>
          <a:p>
            <a:r>
              <a:rPr lang="it-IT" sz="2400"/>
              <a:t>DPC: </a:t>
            </a:r>
          </a:p>
          <a:p>
            <a:r>
              <a:rPr lang="it-IT" sz="2400"/>
              <a:t>           distribuzione per conto attraverso le farmacie di comunità</a:t>
            </a:r>
          </a:p>
          <a:p>
            <a:endParaRPr lang="it-IT" sz="2400"/>
          </a:p>
          <a:p>
            <a:endParaRPr lang="it-IT" sz="2400"/>
          </a:p>
          <a:p>
            <a:r>
              <a:rPr lang="it-IT" sz="2400"/>
              <a:t>SSN: </a:t>
            </a:r>
          </a:p>
          <a:p>
            <a:r>
              <a:rPr lang="it-IT" sz="2400"/>
              <a:t>           distribuzione in regime di convenzione attraverso le farmacie di comunità</a:t>
            </a:r>
          </a:p>
          <a:p>
            <a:endParaRPr lang="it-IT" sz="2400"/>
          </a:p>
          <a:p>
            <a:endParaRPr lang="it-IT" sz="2400"/>
          </a:p>
          <a:p>
            <a:r>
              <a:rPr lang="it-IT" sz="2400"/>
              <a:t>PHT:  </a:t>
            </a:r>
          </a:p>
          <a:p>
            <a:r>
              <a:rPr lang="it-IT" sz="2400"/>
              <a:t>           prontuario della distribuzione diretta e della Continuità Ospedale Territorio</a:t>
            </a:r>
          </a:p>
          <a:p>
            <a:endParaRPr lang="it-IT" sz="2400"/>
          </a:p>
          <a:p>
            <a:endParaRPr lang="it-IT" sz="2400"/>
          </a:p>
          <a:p>
            <a:r>
              <a:rPr lang="it-IT" sz="2400"/>
              <a:t>DD:    </a:t>
            </a:r>
          </a:p>
          <a:p>
            <a:r>
              <a:rPr lang="it-IT" sz="2400"/>
              <a:t>          distribuzione diretta attraverso le strutture sanitarie di residenza dell’assistito</a:t>
            </a:r>
          </a:p>
          <a:p>
            <a:endParaRPr lang="it-IT" sz="2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4"/>
          <p:cNvSpPr txBox="1">
            <a:spLocks noChangeArrowheads="1"/>
          </p:cNvSpPr>
          <p:nvPr/>
        </p:nvSpPr>
        <p:spPr bwMode="auto">
          <a:xfrm>
            <a:off x="6880225" y="1236663"/>
            <a:ext cx="184150" cy="366712"/>
          </a:xfrm>
          <a:prstGeom prst="rect">
            <a:avLst/>
          </a:prstGeom>
          <a:noFill/>
          <a:ln w="9525">
            <a:noFill/>
            <a:miter lim="800000"/>
            <a:headEnd/>
            <a:tailEnd/>
          </a:ln>
        </p:spPr>
        <p:txBody>
          <a:bodyPr wrap="none">
            <a:spAutoFit/>
          </a:bodyPr>
          <a:lstStyle/>
          <a:p>
            <a:pPr defTabSz="914400"/>
            <a:endParaRPr lang="it-IT"/>
          </a:p>
        </p:txBody>
      </p:sp>
      <p:pic>
        <p:nvPicPr>
          <p:cNvPr id="73730" name="Picture 4"/>
          <p:cNvPicPr>
            <a:picLocks noChangeAspect="1" noChangeArrowheads="1"/>
          </p:cNvPicPr>
          <p:nvPr/>
        </p:nvPicPr>
        <p:blipFill>
          <a:blip r:embed="rId2"/>
          <a:srcRect/>
          <a:stretch>
            <a:fillRect/>
          </a:stretch>
        </p:blipFill>
        <p:spPr bwMode="auto">
          <a:xfrm>
            <a:off x="1870075" y="920750"/>
            <a:ext cx="8362950" cy="5695950"/>
          </a:xfrm>
          <a:prstGeom prst="rect">
            <a:avLst/>
          </a:prstGeom>
          <a:noFill/>
          <a:ln w="9525">
            <a:noFill/>
            <a:miter lim="800000"/>
            <a:headEnd/>
            <a:tailEnd/>
          </a:ln>
        </p:spPr>
      </p:pic>
      <p:sp>
        <p:nvSpPr>
          <p:cNvPr id="39941" name="Text Box 5"/>
          <p:cNvSpPr txBox="1">
            <a:spLocks noChangeArrowheads="1"/>
          </p:cNvSpPr>
          <p:nvPr/>
        </p:nvSpPr>
        <p:spPr bwMode="auto">
          <a:xfrm>
            <a:off x="768350" y="395288"/>
            <a:ext cx="4248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it-IT" b="1">
                <a:solidFill>
                  <a:srgbClr val="FFFF00"/>
                </a:solidFill>
              </a:rPr>
              <a:t>Profilassi nel paziente non chirurgico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1360488" y="287338"/>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endParaRPr lang="it-IT"/>
          </a:p>
        </p:txBody>
      </p:sp>
      <p:sp>
        <p:nvSpPr>
          <p:cNvPr id="64518" name="Text Box 6"/>
          <p:cNvSpPr txBox="1">
            <a:spLocks noChangeArrowheads="1"/>
          </p:cNvSpPr>
          <p:nvPr/>
        </p:nvSpPr>
        <p:spPr bwMode="auto">
          <a:xfrm>
            <a:off x="1090613" y="788988"/>
            <a:ext cx="184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endParaRPr lang="it-IT"/>
          </a:p>
        </p:txBody>
      </p:sp>
      <p:pic>
        <p:nvPicPr>
          <p:cNvPr id="74755" name="Picture 8"/>
          <p:cNvPicPr>
            <a:picLocks noChangeAspect="1" noChangeArrowheads="1"/>
          </p:cNvPicPr>
          <p:nvPr/>
        </p:nvPicPr>
        <p:blipFill>
          <a:blip r:embed="rId2"/>
          <a:srcRect/>
          <a:stretch>
            <a:fillRect/>
          </a:stretch>
        </p:blipFill>
        <p:spPr bwMode="auto">
          <a:xfrm>
            <a:off x="557213" y="1381125"/>
            <a:ext cx="11329987" cy="371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contenuto 2"/>
          <p:cNvSpPr>
            <a:spLocks noGrp="1"/>
          </p:cNvSpPr>
          <p:nvPr>
            <p:ph idx="1"/>
          </p:nvPr>
        </p:nvSpPr>
        <p:spPr bwMode="auto">
          <a:xfrm>
            <a:off x="261938" y="322263"/>
            <a:ext cx="11796712" cy="6280150"/>
          </a:xfrm>
        </p:spPr>
        <p:txBody>
          <a:bodyPr wrap="square" numCol="1" anchor="t" anchorCtr="0" compatLnSpc="1">
            <a:prstTxWarp prst="textNoShape">
              <a:avLst/>
            </a:prstTxWarp>
          </a:bodyPr>
          <a:lstStyle/>
          <a:p>
            <a:pPr>
              <a:lnSpc>
                <a:spcPct val="70000"/>
              </a:lnSpc>
              <a:buFont typeface="Arial" charset="0"/>
              <a:buNone/>
            </a:pPr>
            <a:r>
              <a:rPr lang="it-IT" sz="2400" b="1" smtClean="0">
                <a:solidFill>
                  <a:schemeClr val="tx1"/>
                </a:solidFill>
                <a:latin typeface="Arial" charset="0"/>
                <a:cs typeface="Arial" charset="0"/>
              </a:rPr>
              <a:t>Profilassi  /</a:t>
            </a:r>
            <a:r>
              <a:rPr lang="it-IT" sz="4000" b="1" smtClean="0">
                <a:solidFill>
                  <a:schemeClr val="tx1"/>
                </a:solidFill>
                <a:latin typeface="Arial" charset="0"/>
                <a:cs typeface="Arial" charset="0"/>
              </a:rPr>
              <a:t> </a:t>
            </a:r>
            <a:r>
              <a:rPr lang="it-IT" sz="2400" b="1" smtClean="0">
                <a:solidFill>
                  <a:schemeClr val="tx1"/>
                </a:solidFill>
                <a:latin typeface="Arial" charset="0"/>
                <a:cs typeface="Arial" charset="0"/>
              </a:rPr>
              <a:t>terapia anticoagulante</a:t>
            </a:r>
          </a:p>
          <a:p>
            <a:pPr>
              <a:lnSpc>
                <a:spcPct val="70000"/>
              </a:lnSpc>
              <a:buFont typeface="Arial" charset="0"/>
              <a:buNone/>
            </a:pPr>
            <a:r>
              <a:rPr lang="it-IT" sz="2200" smtClean="0">
                <a:solidFill>
                  <a:srgbClr val="FFFF00"/>
                </a:solidFill>
                <a:latin typeface="Arial" charset="0"/>
                <a:cs typeface="Arial" charset="0"/>
              </a:rPr>
              <a:t> </a:t>
            </a:r>
          </a:p>
          <a:p>
            <a:pPr>
              <a:lnSpc>
                <a:spcPct val="70000"/>
              </a:lnSpc>
              <a:buFont typeface="Arial" charset="0"/>
              <a:buNone/>
            </a:pPr>
            <a:r>
              <a:rPr lang="it-IT" sz="2200" smtClean="0">
                <a:solidFill>
                  <a:srgbClr val="FFFF00"/>
                </a:solidFill>
                <a:latin typeface="Arial" charset="0"/>
                <a:cs typeface="Arial" charset="0"/>
              </a:rPr>
              <a:t>                                                </a:t>
            </a:r>
            <a:r>
              <a:rPr lang="it-IT" b="1" smtClean="0">
                <a:solidFill>
                  <a:srgbClr val="FFFF00"/>
                </a:solidFill>
                <a:latin typeface="Arial" charset="0"/>
                <a:cs typeface="Arial" charset="0"/>
              </a:rPr>
              <a:t>PRIMA DI INIZIARE </a:t>
            </a:r>
          </a:p>
          <a:p>
            <a:pPr>
              <a:lnSpc>
                <a:spcPct val="70000"/>
              </a:lnSpc>
              <a:buFont typeface="Arial" charset="0"/>
              <a:buNone/>
            </a:pPr>
            <a:r>
              <a:rPr lang="it-IT" sz="1800" b="1" smtClean="0">
                <a:solidFill>
                  <a:srgbClr val="FFFF00"/>
                </a:solidFill>
                <a:latin typeface="Arial" charset="0"/>
                <a:cs typeface="Arial" charset="0"/>
              </a:rPr>
              <a:t>                                                  IL TRATTAMENTO FARMACOLOGICO</a:t>
            </a:r>
          </a:p>
          <a:p>
            <a:pPr>
              <a:lnSpc>
                <a:spcPct val="70000"/>
              </a:lnSpc>
              <a:buFont typeface="Arial" charset="0"/>
              <a:buNone/>
            </a:pPr>
            <a:endParaRPr lang="it-IT" sz="2200" smtClean="0">
              <a:solidFill>
                <a:srgbClr val="FFFF00"/>
              </a:solidFill>
              <a:latin typeface="Arial" charset="0"/>
              <a:cs typeface="Arial" charset="0"/>
            </a:endParaRPr>
          </a:p>
          <a:p>
            <a:pPr>
              <a:lnSpc>
                <a:spcPct val="70000"/>
              </a:lnSpc>
              <a:buFont typeface="Arial" charset="0"/>
              <a:buNone/>
            </a:pPr>
            <a:endParaRPr lang="it-IT" sz="2200" smtClean="0">
              <a:solidFill>
                <a:srgbClr val="FFFF00"/>
              </a:solidFill>
              <a:latin typeface="Arial" charset="0"/>
              <a:cs typeface="Arial" charset="0"/>
            </a:endParaRPr>
          </a:p>
          <a:p>
            <a:pPr>
              <a:lnSpc>
                <a:spcPct val="70000"/>
              </a:lnSpc>
              <a:buFont typeface="Wingdings" pitchFamily="2" charset="2"/>
              <a:buChar char="ü"/>
            </a:pPr>
            <a:r>
              <a:rPr lang="it-IT" sz="1900" smtClean="0">
                <a:solidFill>
                  <a:schemeClr val="tx1"/>
                </a:solidFill>
                <a:latin typeface="Arial" charset="0"/>
                <a:cs typeface="Arial" charset="0"/>
              </a:rPr>
              <a:t>   </a:t>
            </a:r>
            <a:r>
              <a:rPr lang="it-IT" b="1" smtClean="0">
                <a:solidFill>
                  <a:schemeClr val="tx1"/>
                </a:solidFill>
                <a:latin typeface="Arial" charset="0"/>
                <a:cs typeface="Arial" charset="0"/>
              </a:rPr>
              <a:t>Anamnesi del paziente</a:t>
            </a:r>
            <a:r>
              <a:rPr lang="it-IT" sz="2000" b="1" smtClean="0">
                <a:solidFill>
                  <a:schemeClr val="tx1"/>
                </a:solidFill>
                <a:latin typeface="Arial" charset="0"/>
                <a:cs typeface="Arial" charset="0"/>
              </a:rPr>
              <a:t>:  precedenti emorragici o tromboembolici, terapie  </a:t>
            </a:r>
          </a:p>
          <a:p>
            <a:pPr>
              <a:lnSpc>
                <a:spcPct val="70000"/>
              </a:lnSpc>
              <a:buFont typeface="Arial" charset="0"/>
              <a:buNone/>
            </a:pPr>
            <a:r>
              <a:rPr lang="it-IT" sz="2000" b="1" smtClean="0">
                <a:solidFill>
                  <a:schemeClr val="tx1"/>
                </a:solidFill>
                <a:latin typeface="Arial" charset="0"/>
                <a:cs typeface="Arial" charset="0"/>
              </a:rPr>
              <a:t>      concomitanti</a:t>
            </a:r>
          </a:p>
          <a:p>
            <a:pPr>
              <a:lnSpc>
                <a:spcPct val="70000"/>
              </a:lnSpc>
              <a:buFont typeface="Wingdings" pitchFamily="2" charset="2"/>
              <a:buNone/>
            </a:pPr>
            <a:endParaRPr lang="it-IT" sz="1900" b="1" smtClean="0">
              <a:solidFill>
                <a:schemeClr val="tx1"/>
              </a:solidFill>
              <a:latin typeface="Arial" charset="0"/>
              <a:cs typeface="Arial" charset="0"/>
            </a:endParaRPr>
          </a:p>
          <a:p>
            <a:pPr>
              <a:lnSpc>
                <a:spcPct val="70000"/>
              </a:lnSpc>
              <a:buFont typeface="Wingdings" pitchFamily="2" charset="2"/>
              <a:buChar char="ü"/>
            </a:pPr>
            <a:r>
              <a:rPr lang="it-IT" sz="1900" b="1" smtClean="0">
                <a:solidFill>
                  <a:schemeClr val="tx1"/>
                </a:solidFill>
                <a:latin typeface="Arial" charset="0"/>
                <a:cs typeface="Arial" charset="0"/>
              </a:rPr>
              <a:t>  </a:t>
            </a:r>
            <a:r>
              <a:rPr lang="it-IT" b="1" smtClean="0">
                <a:solidFill>
                  <a:schemeClr val="tx1"/>
                </a:solidFill>
                <a:latin typeface="Arial" charset="0"/>
                <a:cs typeface="Arial" charset="0"/>
              </a:rPr>
              <a:t>Peso</a:t>
            </a:r>
            <a:r>
              <a:rPr lang="it-IT" sz="2000" b="1" smtClean="0">
                <a:solidFill>
                  <a:schemeClr val="tx1"/>
                </a:solidFill>
                <a:latin typeface="Arial" charset="0"/>
                <a:cs typeface="Arial" charset="0"/>
              </a:rPr>
              <a:t> del paziente</a:t>
            </a:r>
          </a:p>
          <a:p>
            <a:pPr>
              <a:lnSpc>
                <a:spcPct val="70000"/>
              </a:lnSpc>
              <a:buFont typeface="Wingdings" pitchFamily="2" charset="2"/>
              <a:buChar char="ü"/>
            </a:pPr>
            <a:endParaRPr lang="it-IT" sz="1900" b="1" smtClean="0">
              <a:solidFill>
                <a:schemeClr val="tx1"/>
              </a:solidFill>
              <a:latin typeface="Arial" charset="0"/>
              <a:cs typeface="Arial" charset="0"/>
            </a:endParaRPr>
          </a:p>
          <a:p>
            <a:pPr>
              <a:lnSpc>
                <a:spcPct val="70000"/>
              </a:lnSpc>
              <a:buFont typeface="Wingdings" pitchFamily="2" charset="2"/>
              <a:buChar char="ü"/>
            </a:pPr>
            <a:r>
              <a:rPr lang="it-IT" sz="1900" b="1" smtClean="0">
                <a:solidFill>
                  <a:schemeClr val="tx1"/>
                </a:solidFill>
                <a:latin typeface="Arial" charset="0"/>
                <a:cs typeface="Arial" charset="0"/>
              </a:rPr>
              <a:t>  </a:t>
            </a:r>
            <a:r>
              <a:rPr lang="it-IT" b="1" smtClean="0">
                <a:solidFill>
                  <a:schemeClr val="tx1"/>
                </a:solidFill>
                <a:latin typeface="Arial" charset="0"/>
                <a:cs typeface="Arial" charset="0"/>
              </a:rPr>
              <a:t>Creatinina e VFG</a:t>
            </a:r>
            <a:r>
              <a:rPr lang="it-IT" sz="2400" b="1" smtClean="0">
                <a:solidFill>
                  <a:schemeClr val="tx1"/>
                </a:solidFill>
                <a:latin typeface="Arial" charset="0"/>
                <a:cs typeface="Arial" charset="0"/>
              </a:rPr>
              <a:t> </a:t>
            </a:r>
            <a:r>
              <a:rPr lang="it-IT" sz="2000" b="1" smtClean="0">
                <a:solidFill>
                  <a:schemeClr val="tx1"/>
                </a:solidFill>
                <a:latin typeface="Arial" charset="0"/>
                <a:cs typeface="Arial" charset="0"/>
              </a:rPr>
              <a:t>(Cockroft-Gault)</a:t>
            </a:r>
            <a:r>
              <a:rPr lang="it-IT" sz="2400" b="1" smtClean="0">
                <a:solidFill>
                  <a:schemeClr val="tx1"/>
                </a:solidFill>
                <a:latin typeface="Arial" charset="0"/>
                <a:cs typeface="Arial" charset="0"/>
              </a:rPr>
              <a:t>, </a:t>
            </a:r>
            <a:r>
              <a:rPr lang="it-IT" b="1" smtClean="0">
                <a:solidFill>
                  <a:schemeClr val="tx1"/>
                </a:solidFill>
                <a:latin typeface="Arial" charset="0"/>
                <a:cs typeface="Arial" charset="0"/>
              </a:rPr>
              <a:t>funzionalità  epatica</a:t>
            </a:r>
          </a:p>
          <a:p>
            <a:pPr>
              <a:lnSpc>
                <a:spcPct val="70000"/>
              </a:lnSpc>
              <a:buFont typeface="Wingdings" pitchFamily="2" charset="2"/>
              <a:buChar char="ü"/>
            </a:pPr>
            <a:endParaRPr lang="it-IT" sz="1900" b="1" smtClean="0">
              <a:solidFill>
                <a:schemeClr val="tx1"/>
              </a:solidFill>
              <a:latin typeface="Arial" charset="0"/>
              <a:cs typeface="Arial" charset="0"/>
            </a:endParaRPr>
          </a:p>
          <a:p>
            <a:pPr>
              <a:lnSpc>
                <a:spcPct val="70000"/>
              </a:lnSpc>
              <a:buFont typeface="Wingdings" pitchFamily="2" charset="2"/>
              <a:buChar char="ü"/>
            </a:pPr>
            <a:r>
              <a:rPr lang="it-IT" sz="1900" b="1" smtClean="0">
                <a:solidFill>
                  <a:schemeClr val="tx1"/>
                </a:solidFill>
                <a:latin typeface="Arial" charset="0"/>
                <a:cs typeface="Arial" charset="0"/>
              </a:rPr>
              <a:t>  </a:t>
            </a:r>
            <a:r>
              <a:rPr lang="it-IT" b="1" smtClean="0">
                <a:solidFill>
                  <a:schemeClr val="tx1"/>
                </a:solidFill>
                <a:latin typeface="Arial" charset="0"/>
                <a:cs typeface="Arial" charset="0"/>
              </a:rPr>
              <a:t>PT, aPTTR, fibrinogeno</a:t>
            </a:r>
          </a:p>
          <a:p>
            <a:pPr>
              <a:lnSpc>
                <a:spcPct val="70000"/>
              </a:lnSpc>
              <a:buFont typeface="Wingdings" pitchFamily="2" charset="2"/>
              <a:buNone/>
            </a:pPr>
            <a:endParaRPr lang="it-IT" sz="1900" b="1" smtClean="0">
              <a:solidFill>
                <a:schemeClr val="tx1"/>
              </a:solidFill>
              <a:latin typeface="Arial" charset="0"/>
              <a:cs typeface="Arial" charset="0"/>
            </a:endParaRPr>
          </a:p>
          <a:p>
            <a:pPr>
              <a:lnSpc>
                <a:spcPct val="70000"/>
              </a:lnSpc>
              <a:buFont typeface="Wingdings" pitchFamily="2" charset="2"/>
              <a:buChar char="ü"/>
            </a:pPr>
            <a:r>
              <a:rPr lang="it-IT" sz="1900" b="1" smtClean="0">
                <a:solidFill>
                  <a:schemeClr val="tx1"/>
                </a:solidFill>
                <a:latin typeface="Arial" charset="0"/>
                <a:cs typeface="Arial" charset="0"/>
              </a:rPr>
              <a:t>  </a:t>
            </a:r>
            <a:r>
              <a:rPr lang="it-IT" b="1" smtClean="0">
                <a:solidFill>
                  <a:schemeClr val="tx1"/>
                </a:solidFill>
                <a:latin typeface="Arial" charset="0"/>
                <a:cs typeface="Arial" charset="0"/>
              </a:rPr>
              <a:t>Emocromo</a:t>
            </a:r>
            <a:r>
              <a:rPr lang="it-IT" sz="2000" b="1" smtClean="0">
                <a:solidFill>
                  <a:schemeClr val="tx1"/>
                </a:solidFill>
                <a:latin typeface="Arial" charset="0"/>
                <a:cs typeface="Arial" charset="0"/>
              </a:rPr>
              <a:t> </a:t>
            </a:r>
          </a:p>
          <a:p>
            <a:pPr>
              <a:lnSpc>
                <a:spcPct val="70000"/>
              </a:lnSpc>
              <a:buFont typeface="Arial" charset="0"/>
              <a:buNone/>
            </a:pPr>
            <a:endParaRPr lang="it-IT" sz="2200" smtClean="0">
              <a:solidFill>
                <a:srgbClr val="FFFF00"/>
              </a:solidFill>
              <a:latin typeface="Arial" charset="0"/>
              <a:cs typeface="Arial" charset="0"/>
            </a:endParaRPr>
          </a:p>
          <a:p>
            <a:pPr>
              <a:lnSpc>
                <a:spcPct val="70000"/>
              </a:lnSpc>
              <a:buFont typeface="Arial" charset="0"/>
              <a:buNone/>
            </a:pPr>
            <a:endParaRPr lang="en-US" sz="1900" smtClean="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bwMode="auto">
          <a:xfrm>
            <a:off x="341313" y="220663"/>
            <a:ext cx="11437937" cy="6278562"/>
          </a:xfrm>
        </p:spPr>
        <p:txBody>
          <a:bodyPr wrap="square" numCol="1" anchorCtr="0" compatLnSpc="1">
            <a:prstTxWarp prst="textNoShape">
              <a:avLst/>
            </a:prstTxWarp>
          </a:bodyPr>
          <a:lstStyle/>
          <a:p>
            <a:r>
              <a:rPr lang="it-IT" sz="2000" b="1" smtClean="0">
                <a:solidFill>
                  <a:srgbClr val="FFFF00"/>
                </a:solidFill>
              </a:rPr>
              <a:t>                                                           </a:t>
            </a:r>
            <a:r>
              <a:rPr lang="it-IT" sz="2900" b="1" smtClean="0">
                <a:solidFill>
                  <a:srgbClr val="FFFF00"/>
                </a:solidFill>
                <a:latin typeface="Arial" charset="0"/>
                <a:cs typeface="Arial" charset="0"/>
              </a:rPr>
              <a:t>TERAPIA  ANTICOAGULANTE</a:t>
            </a:r>
            <a:r>
              <a:rPr lang="it-IT" sz="2000" b="1" smtClean="0">
                <a:solidFill>
                  <a:srgbClr val="FFFF00"/>
                </a:solidFill>
                <a:latin typeface="Arial" charset="0"/>
                <a:cs typeface="Arial" charset="0"/>
              </a:rPr>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t>
            </a:r>
            <a:r>
              <a:rPr lang="it-IT" sz="2000" b="1" smtClean="0">
                <a:solidFill>
                  <a:schemeClr val="tx1"/>
                </a:solidFill>
                <a:latin typeface="Arial" charset="0"/>
                <a:cs typeface="Arial" charset="0"/>
              </a:rPr>
              <a:t>DIFETTO   “CONTROLLATO”   indotto nel sistema dell’emostasi fisiologica</a:t>
            </a:r>
            <a:r>
              <a:rPr lang="it-IT" sz="2000" b="1" smtClean="0">
                <a:solidFill>
                  <a:srgbClr val="FFFF00"/>
                </a:solidFill>
                <a:latin typeface="Arial" charset="0"/>
                <a:cs typeface="Arial" charset="0"/>
              </a:rPr>
              <a:t>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t>
            </a:r>
            <a:r>
              <a:rPr lang="it-IT" sz="2600" b="1" u="sng" smtClean="0">
                <a:solidFill>
                  <a:srgbClr val="FFFF00"/>
                </a:solidFill>
                <a:latin typeface="Arial" charset="0"/>
                <a:cs typeface="Arial" charset="0"/>
              </a:rPr>
              <a:t>EFFICACIA</a:t>
            </a:r>
            <a:r>
              <a:rPr lang="it-IT" sz="2600" b="1" smtClean="0">
                <a:solidFill>
                  <a:srgbClr val="FFFF00"/>
                </a:solidFill>
                <a:latin typeface="Arial" charset="0"/>
                <a:cs typeface="Arial" charset="0"/>
              </a:rPr>
              <a:t>:</a:t>
            </a:r>
            <a:br>
              <a:rPr lang="it-IT" sz="2600" b="1" smtClean="0">
                <a:solidFill>
                  <a:srgbClr val="FFFF00"/>
                </a:solidFill>
                <a:latin typeface="Arial" charset="0"/>
                <a:cs typeface="Arial" charset="0"/>
              </a:rPr>
            </a:br>
            <a:r>
              <a:rPr lang="it-IT" sz="2000" b="1" smtClean="0">
                <a:solidFill>
                  <a:srgbClr val="FFFF00"/>
                </a:solidFill>
                <a:latin typeface="Arial" charset="0"/>
                <a:cs typeface="Arial" charset="0"/>
              </a:rPr>
              <a:t>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t>
            </a:r>
            <a:r>
              <a:rPr lang="it-IT" sz="2000" b="1" smtClean="0">
                <a:solidFill>
                  <a:schemeClr val="tx1"/>
                </a:solidFill>
                <a:latin typeface="Arial" charset="0"/>
                <a:cs typeface="Arial" charset="0"/>
              </a:rPr>
              <a:t>PREVENZIONE  -  TRATTAMENTO  DEGLI  EVENTI  TROMBOTICI</a:t>
            </a:r>
            <a:r>
              <a:rPr lang="it-IT" sz="2000" smtClean="0">
                <a:solidFill>
                  <a:srgbClr val="FFFF00"/>
                </a:solidFill>
                <a:latin typeface="Arial" charset="0"/>
                <a:cs typeface="Arial" charset="0"/>
              </a:rPr>
              <a:t> </a:t>
            </a:r>
            <a:r>
              <a:rPr lang="it-IT" sz="4700" b="1" smtClean="0">
                <a:solidFill>
                  <a:srgbClr val="FFFF00"/>
                </a:solidFill>
                <a:latin typeface="Arial" charset="0"/>
                <a:cs typeface="Arial" charset="0"/>
              </a:rPr>
              <a:t/>
            </a:r>
            <a:br>
              <a:rPr lang="it-IT" sz="4700" b="1" smtClean="0">
                <a:solidFill>
                  <a:srgbClr val="FFFF00"/>
                </a:solidFill>
                <a:latin typeface="Arial" charset="0"/>
                <a:cs typeface="Arial" charset="0"/>
              </a:rPr>
            </a:br>
            <a:r>
              <a:rPr lang="it-IT" sz="2000" b="1" smtClean="0">
                <a:solidFill>
                  <a:srgbClr val="FFFF00"/>
                </a:solidFill>
                <a:latin typeface="Arial" charset="0"/>
                <a:cs typeface="Arial" charset="0"/>
              </a:rPr>
              <a:t>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t>
            </a:r>
            <a:r>
              <a:rPr lang="it-IT" sz="2600" b="1" u="sng" smtClean="0">
                <a:solidFill>
                  <a:srgbClr val="FFFF00"/>
                </a:solidFill>
                <a:latin typeface="Arial" charset="0"/>
                <a:cs typeface="Arial" charset="0"/>
              </a:rPr>
              <a:t>SICUREZZA</a:t>
            </a:r>
            <a:r>
              <a:rPr lang="it-IT" sz="2600" b="1" smtClean="0">
                <a:solidFill>
                  <a:srgbClr val="FFFF00"/>
                </a:solidFill>
                <a:latin typeface="Arial" charset="0"/>
                <a:cs typeface="Arial" charset="0"/>
              </a:rPr>
              <a:t>: </a:t>
            </a:r>
            <a:r>
              <a:rPr lang="it-IT" sz="2000" b="1" smtClean="0">
                <a:solidFill>
                  <a:srgbClr val="FFFF00"/>
                </a:solidFill>
                <a:latin typeface="Arial" charset="0"/>
                <a:cs typeface="Arial" charset="0"/>
              </a:rPr>
              <a:t>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t>
            </a:r>
            <a:br>
              <a:rPr lang="it-IT" sz="2000" b="1" smtClean="0">
                <a:solidFill>
                  <a:srgbClr val="FFFF00"/>
                </a:solidFill>
                <a:latin typeface="Arial" charset="0"/>
                <a:cs typeface="Arial" charset="0"/>
              </a:rPr>
            </a:br>
            <a:r>
              <a:rPr lang="it-IT" sz="2000" b="1" smtClean="0">
                <a:solidFill>
                  <a:srgbClr val="FFFF00"/>
                </a:solidFill>
                <a:latin typeface="Arial" charset="0"/>
                <a:cs typeface="Arial" charset="0"/>
              </a:rPr>
              <a:t>                                     </a:t>
            </a:r>
            <a:r>
              <a:rPr lang="it-IT" sz="2000" b="1" smtClean="0">
                <a:solidFill>
                  <a:schemeClr val="tx1"/>
                </a:solidFill>
                <a:latin typeface="Arial" charset="0"/>
                <a:cs typeface="Arial" charset="0"/>
              </a:rPr>
              <a:t>RISCHIO EMORRAGICO  che deriva dal suo impiego</a:t>
            </a:r>
            <a:r>
              <a:rPr lang="it-IT" sz="4700" b="1" smtClean="0">
                <a:solidFill>
                  <a:srgbClr val="FFFF00"/>
                </a:solidFill>
                <a:latin typeface="Arial" charset="0"/>
                <a:cs typeface="Arial" charset="0"/>
              </a:rPr>
              <a:t/>
            </a:r>
            <a:br>
              <a:rPr lang="it-IT" sz="4700" b="1" smtClean="0">
                <a:solidFill>
                  <a:srgbClr val="FFFF00"/>
                </a:solidFill>
                <a:latin typeface="Arial" charset="0"/>
                <a:cs typeface="Arial" charset="0"/>
              </a:rPr>
            </a:br>
            <a:r>
              <a:rPr lang="it-IT" sz="2000" b="1" smtClean="0">
                <a:solidFill>
                  <a:srgbClr val="FFFF00"/>
                </a:solidFill>
                <a:latin typeface="Arial" charset="0"/>
                <a:cs typeface="Arial" charset="0"/>
              </a:rPr>
              <a:t/>
            </a:r>
            <a:br>
              <a:rPr lang="it-IT" sz="2000" b="1" smtClean="0">
                <a:solidFill>
                  <a:srgbClr val="FFFF00"/>
                </a:solidFill>
                <a:latin typeface="Arial" charset="0"/>
                <a:cs typeface="Arial" charset="0"/>
              </a:rPr>
            </a:br>
            <a:endParaRPr lang="it-IT" sz="2000" b="1" smtClean="0">
              <a:solidFill>
                <a:srgbClr val="FCB11C"/>
              </a:solidFill>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bwMode="auto">
          <a:xfrm>
            <a:off x="2297113" y="658813"/>
            <a:ext cx="6907212" cy="352425"/>
          </a:xfrm>
        </p:spPr>
        <p:txBody>
          <a:bodyPr wrap="square" numCol="1" anchorCtr="0" compatLnSpc="1">
            <a:prstTxWarp prst="textNoShape">
              <a:avLst/>
            </a:prstTxWarp>
            <a:normAutofit fontScale="90000"/>
          </a:bodyPr>
          <a:lstStyle/>
          <a:p>
            <a:pPr>
              <a:defRPr/>
            </a:pPr>
            <a:r>
              <a:rPr lang="it-IT" sz="3100" b="1" dirty="0" smtClean="0">
                <a:solidFill>
                  <a:schemeClr val="tx1"/>
                </a:solidFill>
                <a:latin typeface="Arial" charset="0"/>
              </a:rPr>
              <a:t>Profilassi / trattamento farmacologico  </a:t>
            </a:r>
            <a:endParaRPr lang="it-IT" sz="2700" u="sng" dirty="0" smtClean="0">
              <a:solidFill>
                <a:schemeClr val="tx1"/>
              </a:solidFill>
              <a:latin typeface="Arial" charset="0"/>
            </a:endParaRPr>
          </a:p>
        </p:txBody>
      </p:sp>
      <p:sp>
        <p:nvSpPr>
          <p:cNvPr id="29698" name="Rectangle 3"/>
          <p:cNvSpPr>
            <a:spLocks noGrp="1"/>
          </p:cNvSpPr>
          <p:nvPr>
            <p:ph type="body" idx="1"/>
          </p:nvPr>
        </p:nvSpPr>
        <p:spPr bwMode="auto">
          <a:xfrm>
            <a:off x="120650" y="881063"/>
            <a:ext cx="11796713" cy="5619750"/>
          </a:xfrm>
        </p:spPr>
        <p:txBody>
          <a:bodyPr wrap="square" numCol="1" anchor="t" anchorCtr="0" compatLnSpc="1">
            <a:prstTxWarp prst="textNoShape">
              <a:avLst/>
            </a:prstTxWarp>
          </a:bodyPr>
          <a:lstStyle/>
          <a:p>
            <a:pPr marL="533400" indent="-533400">
              <a:lnSpc>
                <a:spcPct val="70000"/>
              </a:lnSpc>
              <a:buFont typeface="Arial" charset="0"/>
              <a:buNone/>
            </a:pPr>
            <a:endParaRPr lang="it-IT" sz="1600" smtClean="0">
              <a:solidFill>
                <a:schemeClr val="tx1"/>
              </a:solidFill>
              <a:latin typeface="Arial" charset="0"/>
            </a:endParaRPr>
          </a:p>
          <a:p>
            <a:pPr marL="533400" indent="-533400">
              <a:lnSpc>
                <a:spcPct val="70000"/>
              </a:lnSpc>
              <a:buFontTx/>
              <a:buNone/>
            </a:pPr>
            <a:endParaRPr lang="it-IT" sz="1400" b="1" smtClean="0">
              <a:solidFill>
                <a:schemeClr val="tx1"/>
              </a:solidFill>
              <a:latin typeface="Arial" charset="0"/>
            </a:endParaRPr>
          </a:p>
          <a:p>
            <a:pPr marL="533400" indent="-533400">
              <a:lnSpc>
                <a:spcPct val="70000"/>
              </a:lnSpc>
              <a:buFontTx/>
              <a:buNone/>
            </a:pPr>
            <a:endParaRPr lang="it-IT" sz="1400" b="1" smtClean="0">
              <a:solidFill>
                <a:schemeClr val="tx1"/>
              </a:solidFill>
              <a:latin typeface="Arial" charset="0"/>
            </a:endParaRPr>
          </a:p>
          <a:p>
            <a:pPr marL="533400" indent="-533400">
              <a:lnSpc>
                <a:spcPct val="70000"/>
              </a:lnSpc>
              <a:buFontTx/>
              <a:buNone/>
            </a:pPr>
            <a:r>
              <a:rPr lang="it-IT" sz="2000" smtClean="0">
                <a:solidFill>
                  <a:schemeClr val="tx1"/>
                </a:solidFill>
                <a:latin typeface="Arial" charset="0"/>
              </a:rPr>
              <a:t>                                           </a:t>
            </a:r>
            <a:r>
              <a:rPr lang="it-IT" b="1" smtClean="0">
                <a:solidFill>
                  <a:srgbClr val="FFFF00"/>
                </a:solidFill>
                <a:latin typeface="Arial" charset="0"/>
              </a:rPr>
              <a:t>Terapia  ANTICOAGULANTE </a:t>
            </a:r>
          </a:p>
          <a:p>
            <a:pPr marL="533400" indent="-533400">
              <a:lnSpc>
                <a:spcPct val="70000"/>
              </a:lnSpc>
              <a:buFontTx/>
              <a:buNone/>
            </a:pPr>
            <a:endParaRPr lang="it-IT" b="1" smtClean="0">
              <a:solidFill>
                <a:schemeClr val="tx1"/>
              </a:solidFill>
              <a:latin typeface="Arial" charset="0"/>
            </a:endParaRPr>
          </a:p>
          <a:p>
            <a:pPr marL="533400" indent="-533400">
              <a:lnSpc>
                <a:spcPct val="70000"/>
              </a:lnSpc>
              <a:buFontTx/>
              <a:buNone/>
            </a:pPr>
            <a:endParaRPr lang="it-IT" sz="2000" b="1" smtClean="0">
              <a:solidFill>
                <a:schemeClr val="tx1"/>
              </a:solidFill>
              <a:latin typeface="Arial" charset="0"/>
            </a:endParaRPr>
          </a:p>
          <a:p>
            <a:pPr marL="533400" indent="-533400">
              <a:lnSpc>
                <a:spcPct val="70000"/>
              </a:lnSpc>
              <a:buFont typeface="Arial" charset="0"/>
              <a:buNone/>
            </a:pPr>
            <a:r>
              <a:rPr lang="it-IT" sz="2000" b="1" smtClean="0">
                <a:solidFill>
                  <a:schemeClr val="tx1"/>
                </a:solidFill>
                <a:latin typeface="Arial" charset="0"/>
              </a:rPr>
              <a:t>-  Eparina non frazionata   </a:t>
            </a:r>
            <a:r>
              <a:rPr lang="it-IT" sz="2000" b="1" smtClean="0">
                <a:solidFill>
                  <a:schemeClr val="tx1"/>
                </a:solidFill>
                <a:latin typeface="Arial" charset="0"/>
                <a:sym typeface="Wingdings" pitchFamily="2" charset="2"/>
              </a:rPr>
              <a:t>    eparine a basso peso molecolare      Pentasaccaride</a:t>
            </a:r>
          </a:p>
          <a:p>
            <a:pPr marL="533400" indent="-533400">
              <a:lnSpc>
                <a:spcPct val="70000"/>
              </a:lnSpc>
              <a:buFont typeface="Arial" charset="0"/>
              <a:buNone/>
            </a:pPr>
            <a:r>
              <a:rPr lang="it-IT" sz="1600" b="1" smtClean="0">
                <a:solidFill>
                  <a:srgbClr val="FCB11C"/>
                </a:solidFill>
                <a:latin typeface="Arial" charset="0"/>
                <a:sym typeface="Wingdings" pitchFamily="2" charset="2"/>
              </a:rPr>
              <a:t>                        </a:t>
            </a:r>
            <a:r>
              <a:rPr lang="it-IT" sz="2400" b="1" smtClean="0">
                <a:solidFill>
                  <a:srgbClr val="FCB11C"/>
                </a:solidFill>
                <a:latin typeface="Arial" charset="0"/>
                <a:sym typeface="Wingdings" pitchFamily="2" charset="2"/>
              </a:rPr>
              <a:t>UFH</a:t>
            </a:r>
            <a:r>
              <a:rPr lang="it-IT" sz="1600" b="1" smtClean="0">
                <a:solidFill>
                  <a:srgbClr val="FCB11C"/>
                </a:solidFill>
                <a:latin typeface="Arial" charset="0"/>
                <a:sym typeface="Wingdings" pitchFamily="2" charset="2"/>
              </a:rPr>
              <a:t>                                                      </a:t>
            </a:r>
            <a:r>
              <a:rPr lang="it-IT" sz="2400" b="1" smtClean="0">
                <a:solidFill>
                  <a:srgbClr val="FCB11C"/>
                </a:solidFill>
                <a:latin typeface="Arial" charset="0"/>
                <a:sym typeface="Wingdings" pitchFamily="2" charset="2"/>
              </a:rPr>
              <a:t>LMWH</a:t>
            </a:r>
            <a:r>
              <a:rPr lang="it-IT" sz="1600" b="1" smtClean="0">
                <a:solidFill>
                  <a:srgbClr val="FCB11C"/>
                </a:solidFill>
                <a:latin typeface="Arial" charset="0"/>
                <a:sym typeface="Wingdings" pitchFamily="2" charset="2"/>
              </a:rPr>
              <a:t>                                          </a:t>
            </a:r>
            <a:r>
              <a:rPr lang="it-IT" sz="2000" b="1" smtClean="0">
                <a:solidFill>
                  <a:srgbClr val="FCB11C"/>
                </a:solidFill>
                <a:latin typeface="Arial" charset="0"/>
                <a:sym typeface="Wingdings" pitchFamily="2" charset="2"/>
              </a:rPr>
              <a:t>Fondaparinux</a:t>
            </a:r>
          </a:p>
          <a:p>
            <a:pPr marL="533400" indent="-533400">
              <a:lnSpc>
                <a:spcPct val="70000"/>
              </a:lnSpc>
              <a:buFont typeface="Arial" charset="0"/>
              <a:buNone/>
            </a:pPr>
            <a:endParaRPr lang="it-IT" sz="1600" b="1" smtClean="0">
              <a:solidFill>
                <a:srgbClr val="FCB11C"/>
              </a:solidFill>
              <a:latin typeface="Arial" charset="0"/>
              <a:sym typeface="Wingdings" pitchFamily="2" charset="2"/>
            </a:endParaRPr>
          </a:p>
          <a:p>
            <a:pPr marL="533400" indent="-533400">
              <a:lnSpc>
                <a:spcPct val="70000"/>
              </a:lnSpc>
              <a:buFont typeface="Arial" charset="0"/>
              <a:buNone/>
            </a:pPr>
            <a:endParaRPr lang="it-IT" sz="1600" b="1" smtClean="0">
              <a:solidFill>
                <a:srgbClr val="FCB11C"/>
              </a:solidFill>
              <a:latin typeface="Arial" charset="0"/>
              <a:sym typeface="Wingdings" pitchFamily="2" charset="2"/>
            </a:endParaRPr>
          </a:p>
          <a:p>
            <a:pPr marL="533400" indent="-533400">
              <a:lnSpc>
                <a:spcPct val="70000"/>
              </a:lnSpc>
              <a:buFont typeface="Arial" charset="0"/>
              <a:buNone/>
            </a:pPr>
            <a:endParaRPr lang="it-IT" sz="1600" b="1" smtClean="0">
              <a:solidFill>
                <a:srgbClr val="FCB11C"/>
              </a:solidFill>
              <a:latin typeface="Arial" charset="0"/>
              <a:sym typeface="Wingdings" pitchFamily="2" charset="2"/>
            </a:endParaRPr>
          </a:p>
          <a:p>
            <a:pPr marL="533400" indent="-533400">
              <a:lnSpc>
                <a:spcPct val="70000"/>
              </a:lnSpc>
              <a:buFont typeface="Arial" charset="0"/>
              <a:buNone/>
            </a:pPr>
            <a:r>
              <a:rPr lang="it-IT" sz="1600" b="1" smtClean="0">
                <a:solidFill>
                  <a:schemeClr val="tx1"/>
                </a:solidFill>
                <a:latin typeface="Arial" charset="0"/>
                <a:sym typeface="Wingdings" pitchFamily="2" charset="2"/>
              </a:rPr>
              <a:t>-   T</a:t>
            </a:r>
            <a:r>
              <a:rPr lang="it-IT" sz="1400" b="1" smtClean="0">
                <a:solidFill>
                  <a:schemeClr val="tx1"/>
                </a:solidFill>
                <a:latin typeface="Arial" charset="0"/>
              </a:rPr>
              <a:t>erapia anticoagulante orale (AVK)  </a:t>
            </a:r>
            <a:r>
              <a:rPr lang="it-IT" sz="1400" b="1" smtClean="0">
                <a:solidFill>
                  <a:schemeClr val="tx1"/>
                </a:solidFill>
                <a:latin typeface="Arial" charset="0"/>
                <a:sym typeface="Wingdings" pitchFamily="2" charset="2"/>
              </a:rPr>
              <a:t></a:t>
            </a:r>
            <a:r>
              <a:rPr lang="it-IT" sz="1400" b="1" smtClean="0">
                <a:solidFill>
                  <a:schemeClr val="tx1"/>
                </a:solidFill>
                <a:latin typeface="Arial" charset="0"/>
              </a:rPr>
              <a:t>       Anticoagulani diretti per via orale (DOA)            </a:t>
            </a:r>
            <a:r>
              <a:rPr lang="it-IT" sz="1400" b="1" smtClean="0">
                <a:solidFill>
                  <a:schemeClr val="tx1"/>
                </a:solidFill>
                <a:latin typeface="Arial" charset="0"/>
                <a:sym typeface="Wingdings" pitchFamily="2" charset="2"/>
              </a:rPr>
              <a:t>        Aptameri,  ASOs, Ab, vaccini…</a:t>
            </a:r>
            <a:endParaRPr lang="it-IT" sz="1400" b="1" smtClean="0">
              <a:solidFill>
                <a:schemeClr val="tx1"/>
              </a:solidFill>
              <a:latin typeface="Arial" charset="0"/>
            </a:endParaRPr>
          </a:p>
          <a:p>
            <a:pPr marL="533400" indent="-533400">
              <a:lnSpc>
                <a:spcPct val="70000"/>
              </a:lnSpc>
              <a:buFont typeface="Arial" charset="0"/>
              <a:buNone/>
            </a:pPr>
            <a:r>
              <a:rPr lang="it-IT" sz="2000" b="1" smtClean="0">
                <a:solidFill>
                  <a:schemeClr val="tx1"/>
                </a:solidFill>
                <a:latin typeface="Arial" charset="0"/>
              </a:rPr>
              <a:t> </a:t>
            </a:r>
            <a:r>
              <a:rPr lang="it-IT" sz="1600" b="1" smtClean="0">
                <a:solidFill>
                  <a:schemeClr val="tx1"/>
                </a:solidFill>
                <a:latin typeface="Arial" charset="0"/>
              </a:rPr>
              <a:t>    </a:t>
            </a:r>
            <a:r>
              <a:rPr lang="it-IT" sz="1200" b="1" smtClean="0">
                <a:solidFill>
                  <a:srgbClr val="FCB11C"/>
                </a:solidFill>
                <a:latin typeface="Arial" charset="0"/>
              </a:rPr>
              <a:t>Warfarina – Dicumarolici                                        Dabigatran, Rivaroxaban, Apixaban, Edoxaban</a:t>
            </a:r>
          </a:p>
          <a:p>
            <a:pPr marL="533400" indent="-533400">
              <a:lnSpc>
                <a:spcPct val="70000"/>
              </a:lnSpc>
              <a:buFont typeface="Arial" charset="0"/>
              <a:buNone/>
            </a:pPr>
            <a:r>
              <a:rPr lang="it-IT" sz="2000" b="1" smtClean="0">
                <a:solidFill>
                  <a:schemeClr val="tx1"/>
                </a:solidFill>
                <a:latin typeface="Arial" charset="0"/>
              </a:rPr>
              <a:t> </a:t>
            </a:r>
            <a:endParaRPr lang="it-IT" sz="1000" b="1" smtClean="0">
              <a:solidFill>
                <a:schemeClr val="tx1"/>
              </a:solidFill>
              <a:latin typeface="Arial" charset="0"/>
            </a:endParaRPr>
          </a:p>
          <a:p>
            <a:pPr marL="533400" indent="-533400">
              <a:lnSpc>
                <a:spcPct val="70000"/>
              </a:lnSpc>
              <a:buFontTx/>
              <a:buNone/>
            </a:pPr>
            <a:r>
              <a:rPr lang="it-IT" sz="1000" b="1" smtClean="0">
                <a:solidFill>
                  <a:schemeClr val="tx1"/>
                </a:solidFill>
                <a:latin typeface="Arial" charset="0"/>
              </a:rPr>
              <a:t>                               </a:t>
            </a:r>
            <a:endParaRPr lang="it-IT" sz="1000" b="1" smtClean="0">
              <a:solidFill>
                <a:schemeClr val="tx1"/>
              </a:solidFill>
              <a:latin typeface="Arial" charset="0"/>
              <a:sym typeface="Wingdings" pitchFamily="2" charset="2"/>
            </a:endParaRPr>
          </a:p>
          <a:p>
            <a:pPr marL="533400" indent="-533400">
              <a:lnSpc>
                <a:spcPct val="70000"/>
              </a:lnSpc>
              <a:buFontTx/>
              <a:buNone/>
            </a:pPr>
            <a:r>
              <a:rPr lang="it-IT" sz="1000" b="1" smtClean="0">
                <a:solidFill>
                  <a:schemeClr val="tx1"/>
                </a:solidFill>
                <a:latin typeface="Arial" charset="0"/>
                <a:sym typeface="Wingdings" pitchFamily="2" charset="2"/>
              </a:rPr>
              <a:t> </a:t>
            </a:r>
          </a:p>
          <a:p>
            <a:pPr marL="533400" indent="-533400">
              <a:lnSpc>
                <a:spcPct val="70000"/>
              </a:lnSpc>
              <a:buFontTx/>
              <a:buNone/>
            </a:pPr>
            <a:r>
              <a:rPr lang="it-IT" sz="1000" b="1" smtClean="0">
                <a:solidFill>
                  <a:schemeClr val="tx1"/>
                </a:solidFill>
                <a:latin typeface="Arial" charset="0"/>
                <a:sym typeface="Wingdings" pitchFamily="2" charset="2"/>
              </a:rPr>
              <a:t>                                                                                     </a:t>
            </a:r>
            <a:endParaRPr lang="it-IT" sz="1000" smtClean="0">
              <a:solidFill>
                <a:schemeClr val="tx1"/>
              </a:solidFill>
            </a:endParaRPr>
          </a:p>
        </p:txBody>
      </p:sp>
      <p:sp>
        <p:nvSpPr>
          <p:cNvPr id="29699" name="Text Box 4"/>
          <p:cNvSpPr txBox="1">
            <a:spLocks noChangeArrowheads="1"/>
          </p:cNvSpPr>
          <p:nvPr/>
        </p:nvSpPr>
        <p:spPr bwMode="auto">
          <a:xfrm>
            <a:off x="5470525" y="1122363"/>
            <a:ext cx="184150" cy="366712"/>
          </a:xfrm>
          <a:prstGeom prst="rect">
            <a:avLst/>
          </a:prstGeom>
          <a:noFill/>
          <a:ln w="9525">
            <a:noFill/>
            <a:miter lim="800000"/>
            <a:headEnd/>
            <a:tailEnd/>
          </a:ln>
        </p:spPr>
        <p:txBody>
          <a:bodyPr wrap="none">
            <a:spAutoFit/>
          </a:bodyPr>
          <a:lstStyle/>
          <a:p>
            <a:pPr defTabSz="914400"/>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bwMode="auto">
          <a:xfrm>
            <a:off x="3270250" y="211138"/>
            <a:ext cx="5602288" cy="517525"/>
          </a:xfrm>
        </p:spPr>
        <p:txBody>
          <a:bodyPr wrap="square" numCol="1" anchorCtr="0" compatLnSpc="1">
            <a:prstTxWarp prst="textNoShape">
              <a:avLst/>
            </a:prstTxWarp>
          </a:bodyPr>
          <a:lstStyle/>
          <a:p>
            <a:r>
              <a:rPr lang="en-US" sz="2400" b="1" smtClean="0">
                <a:solidFill>
                  <a:srgbClr val="FFFF00"/>
                </a:solidFill>
                <a:latin typeface="Arial" charset="0"/>
                <a:cs typeface="Arial" charset="0"/>
              </a:rPr>
              <a:t>                   LE EPARINE</a:t>
            </a:r>
            <a:endParaRPr lang="en-US" sz="2400" b="1" smtClean="0">
              <a:solidFill>
                <a:schemeClr val="tx1"/>
              </a:solidFill>
              <a:latin typeface="Arial" charset="0"/>
              <a:cs typeface="Arial" charset="0"/>
            </a:endParaRPr>
          </a:p>
        </p:txBody>
      </p:sp>
      <p:sp>
        <p:nvSpPr>
          <p:cNvPr id="37890" name="Rectangle 3"/>
          <p:cNvSpPr>
            <a:spLocks noGrp="1"/>
          </p:cNvSpPr>
          <p:nvPr>
            <p:ph type="body" idx="1"/>
          </p:nvPr>
        </p:nvSpPr>
        <p:spPr bwMode="auto">
          <a:xfrm>
            <a:off x="220663" y="703263"/>
            <a:ext cx="5607050" cy="5969000"/>
          </a:xfrm>
        </p:spPr>
        <p:txBody>
          <a:bodyPr wrap="square" numCol="1" anchor="t" anchorCtr="0" compatLnSpc="1">
            <a:prstTxWarp prst="textNoShape">
              <a:avLst/>
            </a:prstTxWarp>
            <a:normAutofit fontScale="92500" lnSpcReduction="10000"/>
          </a:bodyPr>
          <a:lstStyle/>
          <a:p>
            <a:pPr marL="533400" indent="-533400">
              <a:lnSpc>
                <a:spcPct val="70000"/>
              </a:lnSpc>
              <a:buFont typeface="Arial" charset="0"/>
              <a:buNone/>
              <a:defRPr/>
            </a:pPr>
            <a:r>
              <a:rPr lang="en-US" sz="600" b="1" dirty="0" smtClean="0">
                <a:solidFill>
                  <a:schemeClr val="tx1"/>
                </a:solidFill>
                <a:latin typeface="Arial" charset="0"/>
                <a:cs typeface="Arial" charset="0"/>
              </a:rPr>
              <a:t>                                                                                                                                                                                                                                          </a:t>
            </a:r>
            <a:r>
              <a:rPr lang="en-US" sz="3600" b="1" dirty="0" smtClean="0">
                <a:solidFill>
                  <a:schemeClr val="tx1"/>
                </a:solidFill>
                <a:latin typeface="Arial" charset="0"/>
                <a:cs typeface="Arial" charset="0"/>
              </a:rPr>
              <a:t>  </a:t>
            </a:r>
            <a:endParaRPr lang="en-US" sz="3600" b="1" dirty="0" smtClean="0">
              <a:solidFill>
                <a:srgbClr val="FFFF00"/>
              </a:solidFill>
              <a:latin typeface="Arial" charset="0"/>
              <a:cs typeface="Arial" charset="0"/>
            </a:endParaRPr>
          </a:p>
          <a:p>
            <a:pPr marL="533400" indent="-533400">
              <a:lnSpc>
                <a:spcPct val="70000"/>
              </a:lnSpc>
              <a:buFont typeface="Arial" charset="0"/>
              <a:buNone/>
              <a:defRPr/>
            </a:pPr>
            <a:r>
              <a:rPr lang="en-US" sz="2200" b="1" dirty="0" smtClean="0">
                <a:solidFill>
                  <a:schemeClr val="tx1"/>
                </a:solidFill>
                <a:latin typeface="Arial" charset="0"/>
                <a:cs typeface="Arial" charset="0"/>
              </a:rPr>
              <a:t>EPARINA NON FRAZIONATA:</a:t>
            </a:r>
            <a:r>
              <a:rPr lang="en-US" sz="1800" b="1" dirty="0" smtClean="0">
                <a:solidFill>
                  <a:srgbClr val="FFFF00"/>
                </a:solidFill>
                <a:latin typeface="Arial" charset="0"/>
                <a:cs typeface="Arial" charset="0"/>
              </a:rPr>
              <a:t>  </a:t>
            </a:r>
          </a:p>
          <a:p>
            <a:pPr marL="533400" indent="-533400">
              <a:lnSpc>
                <a:spcPct val="70000"/>
              </a:lnSpc>
              <a:buFont typeface="Arial" charset="0"/>
              <a:buNone/>
              <a:defRPr/>
            </a:pPr>
            <a:r>
              <a:rPr lang="en-US" sz="1800" b="1" dirty="0" smtClean="0">
                <a:solidFill>
                  <a:srgbClr val="FFFF00"/>
                </a:solidFill>
                <a:latin typeface="Arial" charset="0"/>
                <a:cs typeface="Arial" charset="0"/>
              </a:rPr>
              <a:t>                        ENF o  UFH</a:t>
            </a:r>
            <a:r>
              <a:rPr lang="en-US" sz="1600" b="1" dirty="0" smtClean="0">
                <a:solidFill>
                  <a:srgbClr val="FFFF00"/>
                </a:solidFill>
                <a:latin typeface="Arial" charset="0"/>
                <a:cs typeface="Arial" charset="0"/>
              </a:rPr>
              <a:t>  </a:t>
            </a:r>
          </a:p>
          <a:p>
            <a:pPr marL="533400" indent="-533400">
              <a:lnSpc>
                <a:spcPct val="70000"/>
              </a:lnSpc>
              <a:buFont typeface="Arial" charset="0"/>
              <a:buNone/>
              <a:defRPr/>
            </a:pPr>
            <a:r>
              <a:rPr lang="en-US" sz="1600" dirty="0" smtClean="0">
                <a:solidFill>
                  <a:srgbClr val="FFFF00"/>
                </a:solidFill>
                <a:latin typeface="Arial" charset="0"/>
                <a:cs typeface="Arial" charset="0"/>
              </a:rPr>
              <a:t>                       </a:t>
            </a:r>
            <a:r>
              <a:rPr lang="en-US" sz="1600" dirty="0" err="1" smtClean="0">
                <a:solidFill>
                  <a:srgbClr val="FFFF00"/>
                </a:solidFill>
                <a:latin typeface="Arial" charset="0"/>
                <a:cs typeface="Arial" charset="0"/>
              </a:rPr>
              <a:t>p.m.m</a:t>
            </a:r>
            <a:r>
              <a:rPr lang="en-US" sz="1600" dirty="0" smtClean="0">
                <a:solidFill>
                  <a:srgbClr val="FFFF00"/>
                </a:solidFill>
                <a:latin typeface="Arial" charset="0"/>
                <a:cs typeface="Arial" charset="0"/>
              </a:rPr>
              <a:t>. </a:t>
            </a:r>
            <a:r>
              <a:rPr lang="en-US" sz="1600" b="1" dirty="0" smtClean="0">
                <a:solidFill>
                  <a:srgbClr val="FFFF00"/>
                </a:solidFill>
                <a:latin typeface="Arial" charset="0"/>
                <a:ea typeface="Yu Gothic"/>
                <a:cs typeface="Arial" charset="0"/>
              </a:rPr>
              <a:t>~</a:t>
            </a:r>
            <a:r>
              <a:rPr lang="en-US" sz="1600" dirty="0" smtClean="0">
                <a:solidFill>
                  <a:srgbClr val="FFFF00"/>
                </a:solidFill>
                <a:latin typeface="Arial" charset="0"/>
                <a:ea typeface="Yu Gothic"/>
                <a:cs typeface="Arial" charset="0"/>
              </a:rPr>
              <a:t> </a:t>
            </a:r>
            <a:r>
              <a:rPr lang="en-US" sz="1600" dirty="0" smtClean="0">
                <a:solidFill>
                  <a:srgbClr val="FFFF00"/>
                </a:solidFill>
                <a:latin typeface="Arial" charset="0"/>
                <a:cs typeface="Arial" charset="0"/>
              </a:rPr>
              <a:t>15.000 </a:t>
            </a:r>
            <a:r>
              <a:rPr lang="en-US" sz="1600" dirty="0" err="1" smtClean="0">
                <a:solidFill>
                  <a:srgbClr val="FFFF00"/>
                </a:solidFill>
                <a:latin typeface="Arial" charset="0"/>
                <a:cs typeface="Arial" charset="0"/>
              </a:rPr>
              <a:t>Da</a:t>
            </a:r>
            <a:endParaRPr lang="en-US" sz="1600" dirty="0" smtClean="0">
              <a:solidFill>
                <a:srgbClr val="FFFF00"/>
              </a:solidFill>
              <a:latin typeface="Arial" charset="0"/>
              <a:cs typeface="Arial" charset="0"/>
            </a:endParaRPr>
          </a:p>
          <a:p>
            <a:pPr marL="533400" indent="-533400">
              <a:lnSpc>
                <a:spcPct val="70000"/>
              </a:lnSpc>
              <a:buFont typeface="Arial" charset="0"/>
              <a:buNone/>
              <a:defRPr/>
            </a:pPr>
            <a:r>
              <a:rPr lang="en-US" sz="1600" dirty="0" smtClean="0">
                <a:solidFill>
                  <a:srgbClr val="FFFF00"/>
                </a:solidFill>
                <a:latin typeface="Arial" charset="0"/>
                <a:cs typeface="Arial" charset="0"/>
              </a:rPr>
              <a:t>  -   </a:t>
            </a:r>
            <a:r>
              <a:rPr lang="en-US" sz="2000" b="1" dirty="0" smtClean="0">
                <a:solidFill>
                  <a:srgbClr val="FF9933"/>
                </a:solidFill>
                <a:latin typeface="Arial" charset="0"/>
                <a:cs typeface="Arial" charset="0"/>
              </a:rPr>
              <a:t>è </a:t>
            </a:r>
            <a:r>
              <a:rPr lang="en-US" sz="2000" b="1" dirty="0" err="1" smtClean="0">
                <a:solidFill>
                  <a:srgbClr val="FF9933"/>
                </a:solidFill>
                <a:latin typeface="Arial" charset="0"/>
                <a:cs typeface="Arial" charset="0"/>
              </a:rPr>
              <a:t>attiva</a:t>
            </a:r>
            <a:r>
              <a:rPr lang="en-US" sz="2000" b="1" dirty="0" smtClean="0">
                <a:solidFill>
                  <a:srgbClr val="FF9933"/>
                </a:solidFill>
                <a:latin typeface="Arial" charset="0"/>
                <a:cs typeface="Arial" charset="0"/>
              </a:rPr>
              <a:t>  </a:t>
            </a:r>
            <a:r>
              <a:rPr lang="en-US" sz="2000" b="1" dirty="0" err="1" smtClean="0">
                <a:solidFill>
                  <a:srgbClr val="FF9933"/>
                </a:solidFill>
                <a:latin typeface="Arial" charset="0"/>
                <a:cs typeface="Arial" charset="0"/>
              </a:rPr>
              <a:t>su</a:t>
            </a:r>
            <a:r>
              <a:rPr lang="en-US" sz="2000" b="1" dirty="0" smtClean="0">
                <a:solidFill>
                  <a:srgbClr val="FF9933"/>
                </a:solidFill>
                <a:latin typeface="Arial" charset="0"/>
                <a:cs typeface="Arial" charset="0"/>
              </a:rPr>
              <a:t>  </a:t>
            </a:r>
            <a:r>
              <a:rPr lang="en-US" sz="2000" b="1" dirty="0" err="1" smtClean="0">
                <a:solidFill>
                  <a:srgbClr val="FF9933"/>
                </a:solidFill>
                <a:latin typeface="Arial" charset="0"/>
                <a:cs typeface="Arial" charset="0"/>
              </a:rPr>
              <a:t>FIIa</a:t>
            </a:r>
            <a:r>
              <a:rPr lang="en-US" sz="2000" b="1" dirty="0" smtClean="0">
                <a:solidFill>
                  <a:srgbClr val="FF9933"/>
                </a:solidFill>
                <a:latin typeface="Arial" charset="0"/>
                <a:cs typeface="Arial" charset="0"/>
              </a:rPr>
              <a:t> </a:t>
            </a:r>
            <a:r>
              <a:rPr lang="en-US" sz="2000" b="1" dirty="0" err="1" smtClean="0">
                <a:solidFill>
                  <a:srgbClr val="FF9933"/>
                </a:solidFill>
                <a:latin typeface="Arial" charset="0"/>
                <a:cs typeface="Arial" charset="0"/>
              </a:rPr>
              <a:t>FVIIa</a:t>
            </a:r>
            <a:r>
              <a:rPr lang="en-US" sz="2000" b="1" dirty="0" smtClean="0">
                <a:solidFill>
                  <a:srgbClr val="FF9933"/>
                </a:solidFill>
                <a:latin typeface="Arial" charset="0"/>
                <a:cs typeface="Arial" charset="0"/>
              </a:rPr>
              <a:t> </a:t>
            </a:r>
            <a:r>
              <a:rPr lang="en-US" sz="2000" b="1" dirty="0" err="1" smtClean="0">
                <a:solidFill>
                  <a:srgbClr val="FF9933"/>
                </a:solidFill>
                <a:latin typeface="Arial" charset="0"/>
                <a:cs typeface="Arial" charset="0"/>
              </a:rPr>
              <a:t>FIXa</a:t>
            </a:r>
            <a:r>
              <a:rPr lang="en-US" sz="2000" b="1" dirty="0" smtClean="0">
                <a:solidFill>
                  <a:srgbClr val="FF9933"/>
                </a:solidFill>
                <a:latin typeface="Arial" charset="0"/>
                <a:cs typeface="Arial" charset="0"/>
              </a:rPr>
              <a:t>  </a:t>
            </a:r>
            <a:r>
              <a:rPr lang="en-US" sz="2000" b="1" dirty="0" err="1" smtClean="0">
                <a:solidFill>
                  <a:srgbClr val="FF9933"/>
                </a:solidFill>
                <a:latin typeface="Arial" charset="0"/>
                <a:cs typeface="Arial" charset="0"/>
              </a:rPr>
              <a:t>FXa</a:t>
            </a:r>
            <a:r>
              <a:rPr lang="en-US" sz="2000" b="1" dirty="0" smtClean="0">
                <a:solidFill>
                  <a:srgbClr val="FF9933"/>
                </a:solidFill>
                <a:latin typeface="Arial" charset="0"/>
                <a:cs typeface="Arial" charset="0"/>
              </a:rPr>
              <a:t>  </a:t>
            </a:r>
            <a:r>
              <a:rPr lang="en-US" sz="2000" b="1" dirty="0" err="1" smtClean="0">
                <a:solidFill>
                  <a:srgbClr val="FF9933"/>
                </a:solidFill>
                <a:latin typeface="Arial" charset="0"/>
                <a:cs typeface="Arial" charset="0"/>
              </a:rPr>
              <a:t>FXIa</a:t>
            </a:r>
            <a:r>
              <a:rPr lang="en-US" sz="2000" b="1" dirty="0" smtClean="0">
                <a:solidFill>
                  <a:srgbClr val="FF9933"/>
                </a:solidFill>
                <a:latin typeface="Arial" charset="0"/>
                <a:cs typeface="Arial" charset="0"/>
              </a:rPr>
              <a:t>  </a:t>
            </a:r>
            <a:r>
              <a:rPr lang="en-US" sz="2000" b="1" dirty="0" err="1" smtClean="0">
                <a:solidFill>
                  <a:srgbClr val="FF9933"/>
                </a:solidFill>
                <a:latin typeface="Arial" charset="0"/>
                <a:cs typeface="Arial" charset="0"/>
              </a:rPr>
              <a:t>FXIIa</a:t>
            </a:r>
            <a:endParaRPr lang="en-US" sz="2000" b="1" dirty="0" smtClean="0">
              <a:solidFill>
                <a:srgbClr val="FF9933"/>
              </a:solidFill>
              <a:latin typeface="Arial" charset="0"/>
              <a:cs typeface="Arial" charset="0"/>
            </a:endParaRPr>
          </a:p>
          <a:p>
            <a:pPr marL="533400" indent="-533400">
              <a:lnSpc>
                <a:spcPct val="70000"/>
              </a:lnSpc>
              <a:buFont typeface="Arial" charset="0"/>
              <a:buNone/>
              <a:defRPr/>
            </a:pPr>
            <a:r>
              <a:rPr lang="en-US" sz="1600" dirty="0" smtClean="0">
                <a:solidFill>
                  <a:srgbClr val="FFFF00"/>
                </a:solidFill>
                <a:latin typeface="Arial" charset="0"/>
                <a:cs typeface="Arial" charset="0"/>
              </a:rPr>
              <a:t> </a:t>
            </a:r>
            <a:endParaRPr lang="en-US" sz="1600" b="1" i="1" dirty="0" smtClean="0">
              <a:solidFill>
                <a:srgbClr val="FFFF00"/>
              </a:solidFill>
              <a:latin typeface="Arial" charset="0"/>
              <a:cs typeface="Arial" charset="0"/>
            </a:endParaRPr>
          </a:p>
          <a:p>
            <a:pPr marL="533400" indent="-533400">
              <a:lnSpc>
                <a:spcPct val="70000"/>
              </a:lnSpc>
              <a:defRPr/>
            </a:pPr>
            <a:endParaRPr lang="en-US" sz="2000" dirty="0" smtClean="0">
              <a:solidFill>
                <a:schemeClr val="tx1"/>
              </a:solidFill>
              <a:latin typeface="Arial" charset="0"/>
              <a:cs typeface="Arial" charset="0"/>
            </a:endParaRPr>
          </a:p>
          <a:p>
            <a:pPr marL="1295400" lvl="2" indent="-381000">
              <a:lnSpc>
                <a:spcPct val="70000"/>
              </a:lnSpc>
              <a:buFont typeface="Arial" charset="0"/>
              <a:buNone/>
              <a:defRPr/>
            </a:pPr>
            <a:endParaRPr lang="en-US" sz="1600" dirty="0" smtClean="0">
              <a:solidFill>
                <a:schemeClr val="tx1"/>
              </a:solidFill>
              <a:latin typeface="Arial" charset="0"/>
              <a:cs typeface="Arial" charset="0"/>
            </a:endParaRPr>
          </a:p>
          <a:p>
            <a:pPr marL="1295400" lvl="2" indent="-381000">
              <a:lnSpc>
                <a:spcPct val="70000"/>
              </a:lnSpc>
              <a:buFont typeface="Arial" charset="0"/>
              <a:buNone/>
              <a:defRPr/>
            </a:pPr>
            <a:endParaRPr lang="en-US" sz="1600" dirty="0" smtClean="0">
              <a:solidFill>
                <a:schemeClr val="tx1"/>
              </a:solidFill>
              <a:latin typeface="Arial" charset="0"/>
              <a:cs typeface="Arial" charset="0"/>
            </a:endParaRPr>
          </a:p>
          <a:p>
            <a:pPr marL="533400" indent="-533400">
              <a:lnSpc>
                <a:spcPct val="70000"/>
              </a:lnSpc>
              <a:buFont typeface="Wingdings" pitchFamily="2" charset="2"/>
              <a:buNone/>
              <a:defRPr/>
            </a:pPr>
            <a:r>
              <a:rPr lang="en-US" sz="2000" b="1" dirty="0" smtClean="0">
                <a:solidFill>
                  <a:schemeClr val="tx1"/>
                </a:solidFill>
                <a:latin typeface="Arial" charset="0"/>
                <a:cs typeface="Arial" charset="0"/>
              </a:rPr>
              <a:t>EPARINA A BASSO PESO MOLECOLARE:</a:t>
            </a:r>
          </a:p>
          <a:p>
            <a:pPr marL="533400" indent="-533400">
              <a:lnSpc>
                <a:spcPct val="70000"/>
              </a:lnSpc>
              <a:buFont typeface="Wingdings" pitchFamily="2" charset="2"/>
              <a:buNone/>
              <a:defRPr/>
            </a:pPr>
            <a:r>
              <a:rPr lang="en-US" sz="2000" b="1" dirty="0" smtClean="0">
                <a:solidFill>
                  <a:schemeClr val="tx1"/>
                </a:solidFill>
                <a:latin typeface="Arial" charset="0"/>
                <a:cs typeface="Arial" charset="0"/>
              </a:rPr>
              <a:t>               </a:t>
            </a:r>
            <a:r>
              <a:rPr lang="en-US" sz="1800" b="1" dirty="0" smtClean="0">
                <a:solidFill>
                  <a:srgbClr val="FFFF00"/>
                </a:solidFill>
                <a:latin typeface="Arial" charset="0"/>
                <a:cs typeface="Arial" charset="0"/>
              </a:rPr>
              <a:t>     EBPM o LMWH  </a:t>
            </a:r>
          </a:p>
          <a:p>
            <a:pPr marL="533400" indent="-533400">
              <a:lnSpc>
                <a:spcPct val="70000"/>
              </a:lnSpc>
              <a:buFont typeface="Wingdings" pitchFamily="2" charset="2"/>
              <a:buNone/>
              <a:defRPr/>
            </a:pPr>
            <a:r>
              <a:rPr lang="en-US" sz="1600" dirty="0" smtClean="0">
                <a:solidFill>
                  <a:srgbClr val="FFFF00"/>
                </a:solidFill>
                <a:latin typeface="Arial" charset="0"/>
                <a:cs typeface="Arial" charset="0"/>
              </a:rPr>
              <a:t>                   </a:t>
            </a:r>
            <a:r>
              <a:rPr lang="en-US" sz="1600" dirty="0" err="1" smtClean="0">
                <a:solidFill>
                  <a:srgbClr val="FFFF00"/>
                </a:solidFill>
                <a:latin typeface="Arial" charset="0"/>
                <a:cs typeface="Arial" charset="0"/>
              </a:rPr>
              <a:t>p.m.m</a:t>
            </a:r>
            <a:r>
              <a:rPr lang="en-US" sz="1600" dirty="0" smtClean="0">
                <a:solidFill>
                  <a:srgbClr val="FFFF00"/>
                </a:solidFill>
                <a:latin typeface="Arial" charset="0"/>
                <a:cs typeface="Arial" charset="0"/>
              </a:rPr>
              <a:t>. 3.600 – 6.500 </a:t>
            </a:r>
            <a:r>
              <a:rPr lang="en-US" sz="1600" dirty="0" err="1" smtClean="0">
                <a:solidFill>
                  <a:srgbClr val="FFFF00"/>
                </a:solidFill>
                <a:latin typeface="Arial" charset="0"/>
                <a:cs typeface="Arial" charset="0"/>
              </a:rPr>
              <a:t>Da</a:t>
            </a:r>
            <a:r>
              <a:rPr lang="en-US" sz="1600" dirty="0" smtClean="0">
                <a:solidFill>
                  <a:srgbClr val="FFFF00"/>
                </a:solidFill>
                <a:latin typeface="Arial" charset="0"/>
                <a:cs typeface="Arial" charset="0"/>
              </a:rPr>
              <a:t> </a:t>
            </a:r>
          </a:p>
          <a:p>
            <a:pPr marL="533400" indent="-533400">
              <a:lnSpc>
                <a:spcPct val="70000"/>
              </a:lnSpc>
              <a:buFont typeface="Wingdings" pitchFamily="2" charset="2"/>
              <a:buNone/>
              <a:defRPr/>
            </a:pPr>
            <a:r>
              <a:rPr lang="en-US" sz="1600" dirty="0" smtClean="0">
                <a:solidFill>
                  <a:srgbClr val="FFFF00"/>
                </a:solidFill>
                <a:latin typeface="Arial" charset="0"/>
                <a:cs typeface="Arial" charset="0"/>
              </a:rPr>
              <a:t>   -  </a:t>
            </a:r>
            <a:r>
              <a:rPr lang="en-US" sz="2000" b="1" dirty="0" smtClean="0">
                <a:solidFill>
                  <a:srgbClr val="FF9933"/>
                </a:solidFill>
                <a:latin typeface="Arial" charset="0"/>
                <a:cs typeface="Arial" charset="0"/>
              </a:rPr>
              <a:t>è </a:t>
            </a:r>
            <a:r>
              <a:rPr lang="en-US" sz="2000" b="1" dirty="0" err="1" smtClean="0">
                <a:solidFill>
                  <a:srgbClr val="FF9933"/>
                </a:solidFill>
                <a:latin typeface="Arial" charset="0"/>
                <a:cs typeface="Arial" charset="0"/>
              </a:rPr>
              <a:t>attiva</a:t>
            </a:r>
            <a:r>
              <a:rPr lang="en-US" sz="2000" b="1" dirty="0" smtClean="0">
                <a:solidFill>
                  <a:srgbClr val="FF9933"/>
                </a:solidFill>
                <a:latin typeface="Arial" charset="0"/>
                <a:cs typeface="Arial" charset="0"/>
              </a:rPr>
              <a:t> </a:t>
            </a:r>
            <a:r>
              <a:rPr lang="en-US" sz="2000" b="1" dirty="0" err="1" smtClean="0">
                <a:solidFill>
                  <a:srgbClr val="FF9933"/>
                </a:solidFill>
                <a:latin typeface="Arial" charset="0"/>
                <a:cs typeface="Arial" charset="0"/>
              </a:rPr>
              <a:t>su</a:t>
            </a:r>
            <a:r>
              <a:rPr lang="en-US" sz="2000" b="1" dirty="0" smtClean="0">
                <a:solidFill>
                  <a:srgbClr val="FF9933"/>
                </a:solidFill>
                <a:latin typeface="Arial" charset="0"/>
                <a:cs typeface="Arial" charset="0"/>
              </a:rPr>
              <a:t> </a:t>
            </a:r>
            <a:r>
              <a:rPr lang="en-US" sz="2000" b="1" dirty="0" err="1" smtClean="0">
                <a:solidFill>
                  <a:srgbClr val="FF9933"/>
                </a:solidFill>
                <a:latin typeface="Arial" charset="0"/>
                <a:cs typeface="Arial" charset="0"/>
              </a:rPr>
              <a:t>FXa:FIIa</a:t>
            </a:r>
            <a:r>
              <a:rPr lang="en-US" sz="2000" b="1" dirty="0" smtClean="0">
                <a:solidFill>
                  <a:srgbClr val="FF9933"/>
                </a:solidFill>
                <a:latin typeface="Arial" charset="0"/>
                <a:cs typeface="Arial" charset="0"/>
              </a:rPr>
              <a:t>    (1,9:1,0  -  8,0-1,0)</a:t>
            </a:r>
            <a:r>
              <a:rPr lang="en-US" sz="2000" dirty="0" smtClean="0">
                <a:solidFill>
                  <a:schemeClr val="tx1"/>
                </a:solidFill>
                <a:latin typeface="Arial" charset="0"/>
                <a:cs typeface="Arial" charset="0"/>
              </a:rPr>
              <a:t> </a:t>
            </a:r>
            <a:endParaRPr lang="en-US" sz="2000" b="1" i="1" dirty="0" smtClean="0">
              <a:solidFill>
                <a:schemeClr val="tx1"/>
              </a:solidFill>
              <a:latin typeface="Arial" charset="0"/>
              <a:cs typeface="Arial" charset="0"/>
            </a:endParaRPr>
          </a:p>
          <a:p>
            <a:pPr marL="1295400" lvl="2" indent="-381000">
              <a:lnSpc>
                <a:spcPct val="70000"/>
              </a:lnSpc>
              <a:defRPr/>
            </a:pPr>
            <a:endParaRPr lang="en-US" sz="1600" dirty="0" smtClean="0">
              <a:solidFill>
                <a:schemeClr val="tx1"/>
              </a:solidFill>
              <a:latin typeface="Arial" charset="0"/>
              <a:cs typeface="Arial" charset="0"/>
            </a:endParaRPr>
          </a:p>
          <a:p>
            <a:pPr marL="1295400" lvl="2" indent="-381000">
              <a:lnSpc>
                <a:spcPct val="70000"/>
              </a:lnSpc>
              <a:buFont typeface="Arial" charset="0"/>
              <a:buNone/>
              <a:defRPr/>
            </a:pPr>
            <a:endParaRPr lang="en-US" sz="1600" dirty="0" smtClean="0">
              <a:solidFill>
                <a:schemeClr val="tx1"/>
              </a:solidFill>
              <a:latin typeface="Arial" charset="0"/>
              <a:cs typeface="Arial" charset="0"/>
            </a:endParaRPr>
          </a:p>
          <a:p>
            <a:pPr marL="1295400" lvl="2" indent="-381000">
              <a:lnSpc>
                <a:spcPct val="70000"/>
              </a:lnSpc>
              <a:buFont typeface="Arial" charset="0"/>
              <a:buNone/>
              <a:defRPr/>
            </a:pPr>
            <a:endParaRPr lang="en-US" sz="1600" dirty="0" smtClean="0">
              <a:solidFill>
                <a:schemeClr val="tx1"/>
              </a:solidFill>
              <a:latin typeface="Arial" charset="0"/>
              <a:cs typeface="Arial" charset="0"/>
            </a:endParaRPr>
          </a:p>
          <a:p>
            <a:pPr marL="1295400" lvl="2" indent="-381000">
              <a:lnSpc>
                <a:spcPct val="70000"/>
              </a:lnSpc>
              <a:buFont typeface="Arial" charset="0"/>
              <a:buNone/>
              <a:defRPr/>
            </a:pPr>
            <a:r>
              <a:rPr lang="en-US" sz="1600" dirty="0" smtClean="0">
                <a:solidFill>
                  <a:schemeClr val="tx1"/>
                </a:solidFill>
                <a:latin typeface="Arial" charset="0"/>
                <a:cs typeface="Arial" charset="0"/>
              </a:rPr>
              <a:t>  	     </a:t>
            </a:r>
          </a:p>
          <a:p>
            <a:pPr marL="533400" indent="-533400">
              <a:lnSpc>
                <a:spcPct val="70000"/>
              </a:lnSpc>
              <a:buFont typeface="Wingdings" pitchFamily="2" charset="2"/>
              <a:buNone/>
              <a:defRPr/>
            </a:pPr>
            <a:r>
              <a:rPr lang="en-US" sz="1900" b="1" dirty="0" smtClean="0">
                <a:solidFill>
                  <a:schemeClr val="tx1"/>
                </a:solidFill>
                <a:latin typeface="Arial" charset="0"/>
                <a:cs typeface="Arial" charset="0"/>
              </a:rPr>
              <a:t>INIBITORE INDIRETTO DEL </a:t>
            </a:r>
            <a:r>
              <a:rPr lang="en-US" sz="1900" b="1" dirty="0" err="1" smtClean="0">
                <a:solidFill>
                  <a:schemeClr val="tx1"/>
                </a:solidFill>
                <a:latin typeface="Arial" charset="0"/>
                <a:cs typeface="Arial" charset="0"/>
              </a:rPr>
              <a:t>Fattore</a:t>
            </a:r>
            <a:r>
              <a:rPr lang="en-US" sz="1900" b="1" dirty="0" smtClean="0">
                <a:solidFill>
                  <a:schemeClr val="tx1"/>
                </a:solidFill>
                <a:latin typeface="Arial" charset="0"/>
                <a:cs typeface="Arial" charset="0"/>
              </a:rPr>
              <a:t> </a:t>
            </a:r>
            <a:r>
              <a:rPr lang="en-US" sz="1900" b="1" dirty="0" err="1" smtClean="0">
                <a:solidFill>
                  <a:schemeClr val="tx1"/>
                </a:solidFill>
                <a:latin typeface="Arial" charset="0"/>
                <a:cs typeface="Arial" charset="0"/>
              </a:rPr>
              <a:t>Xa</a:t>
            </a:r>
            <a:r>
              <a:rPr lang="en-US" sz="1900" b="1" dirty="0" smtClean="0">
                <a:solidFill>
                  <a:schemeClr val="tx1"/>
                </a:solidFill>
                <a:latin typeface="Arial" charset="0"/>
                <a:cs typeface="Arial" charset="0"/>
              </a:rPr>
              <a:t>:</a:t>
            </a:r>
          </a:p>
          <a:p>
            <a:pPr marL="533400" indent="-533400">
              <a:lnSpc>
                <a:spcPct val="70000"/>
              </a:lnSpc>
              <a:buFont typeface="Wingdings" pitchFamily="2" charset="2"/>
              <a:buNone/>
              <a:defRPr/>
            </a:pPr>
            <a:r>
              <a:rPr lang="en-US" sz="1800" b="1" dirty="0" smtClean="0">
                <a:solidFill>
                  <a:srgbClr val="FFFF00"/>
                </a:solidFill>
                <a:latin typeface="Arial" charset="0"/>
                <a:cs typeface="Arial" charset="0"/>
              </a:rPr>
              <a:t>                        FONDAPARINUX</a:t>
            </a:r>
            <a:r>
              <a:rPr lang="en-US" sz="1600" b="1" dirty="0" smtClean="0">
                <a:solidFill>
                  <a:srgbClr val="FFFF00"/>
                </a:solidFill>
                <a:latin typeface="Arial" charset="0"/>
                <a:cs typeface="Arial" charset="0"/>
              </a:rPr>
              <a:t>    </a:t>
            </a:r>
          </a:p>
          <a:p>
            <a:pPr marL="533400" indent="-533400">
              <a:lnSpc>
                <a:spcPct val="70000"/>
              </a:lnSpc>
              <a:buFont typeface="Wingdings" pitchFamily="2" charset="2"/>
              <a:buNone/>
              <a:defRPr/>
            </a:pPr>
            <a:r>
              <a:rPr lang="en-US" sz="1600" dirty="0" smtClean="0">
                <a:solidFill>
                  <a:srgbClr val="FFFF00"/>
                </a:solidFill>
                <a:latin typeface="Arial" charset="0"/>
                <a:cs typeface="Arial" charset="0"/>
              </a:rPr>
              <a:t>            p.m. 1.728  </a:t>
            </a:r>
            <a:r>
              <a:rPr lang="en-US" sz="1600" dirty="0" err="1" smtClean="0">
                <a:solidFill>
                  <a:srgbClr val="FFFF00"/>
                </a:solidFill>
                <a:latin typeface="Arial" charset="0"/>
                <a:cs typeface="Arial" charset="0"/>
              </a:rPr>
              <a:t>Da</a:t>
            </a:r>
            <a:r>
              <a:rPr lang="en-US" sz="1600" dirty="0" smtClean="0">
                <a:solidFill>
                  <a:srgbClr val="FFFF00"/>
                </a:solidFill>
                <a:latin typeface="Arial" charset="0"/>
                <a:cs typeface="Arial" charset="0"/>
              </a:rPr>
              <a:t>   per </a:t>
            </a:r>
            <a:r>
              <a:rPr lang="en-US" sz="1600" dirty="0" err="1" smtClean="0">
                <a:solidFill>
                  <a:srgbClr val="FFFF00"/>
                </a:solidFill>
                <a:latin typeface="Arial" charset="0"/>
                <a:cs typeface="Arial" charset="0"/>
              </a:rPr>
              <a:t>singola</a:t>
            </a:r>
            <a:r>
              <a:rPr lang="en-US" sz="1600" dirty="0" smtClean="0">
                <a:solidFill>
                  <a:srgbClr val="FFFF00"/>
                </a:solidFill>
                <a:latin typeface="Arial" charset="0"/>
                <a:cs typeface="Arial" charset="0"/>
              </a:rPr>
              <a:t>  </a:t>
            </a:r>
            <a:r>
              <a:rPr lang="en-US" sz="1600" dirty="0" err="1" smtClean="0">
                <a:solidFill>
                  <a:srgbClr val="FFFF00"/>
                </a:solidFill>
                <a:latin typeface="Arial" charset="0"/>
                <a:cs typeface="Arial" charset="0"/>
              </a:rPr>
              <a:t>molecola</a:t>
            </a:r>
            <a:endParaRPr lang="en-US" sz="1600" dirty="0" smtClean="0">
              <a:solidFill>
                <a:srgbClr val="FFFF00"/>
              </a:solidFill>
              <a:latin typeface="Arial" charset="0"/>
              <a:cs typeface="Arial" charset="0"/>
            </a:endParaRPr>
          </a:p>
          <a:p>
            <a:pPr marL="533400" indent="-533400">
              <a:lnSpc>
                <a:spcPct val="70000"/>
              </a:lnSpc>
              <a:buFont typeface="Wingdings" pitchFamily="2" charset="2"/>
              <a:buNone/>
              <a:defRPr/>
            </a:pPr>
            <a:r>
              <a:rPr lang="en-US" sz="1600" dirty="0" smtClean="0">
                <a:solidFill>
                  <a:srgbClr val="FFFF00"/>
                </a:solidFill>
                <a:latin typeface="Arial" charset="0"/>
                <a:cs typeface="Arial" charset="0"/>
              </a:rPr>
              <a:t>  -   </a:t>
            </a:r>
            <a:r>
              <a:rPr lang="en-US" sz="2000" b="1" dirty="0" smtClean="0">
                <a:solidFill>
                  <a:srgbClr val="FF9933"/>
                </a:solidFill>
                <a:latin typeface="Arial" charset="0"/>
                <a:cs typeface="Arial" charset="0"/>
              </a:rPr>
              <a:t>è </a:t>
            </a:r>
            <a:r>
              <a:rPr lang="en-US" sz="2000" b="1" dirty="0" err="1" smtClean="0">
                <a:solidFill>
                  <a:srgbClr val="FF9933"/>
                </a:solidFill>
                <a:latin typeface="Arial" charset="0"/>
                <a:cs typeface="Arial" charset="0"/>
              </a:rPr>
              <a:t>attivo</a:t>
            </a:r>
            <a:r>
              <a:rPr lang="en-US" sz="2000" b="1" dirty="0" smtClean="0">
                <a:solidFill>
                  <a:srgbClr val="FF9933"/>
                </a:solidFill>
                <a:latin typeface="Arial" charset="0"/>
                <a:cs typeface="Arial" charset="0"/>
              </a:rPr>
              <a:t> </a:t>
            </a:r>
            <a:r>
              <a:rPr lang="en-US" sz="2000" b="1" dirty="0" smtClean="0">
                <a:solidFill>
                  <a:srgbClr val="FF9933"/>
                </a:solidFill>
                <a:latin typeface="Arial" charset="0"/>
                <a:cs typeface="Arial" charset="0"/>
              </a:rPr>
              <a:t>SOLO </a:t>
            </a:r>
            <a:r>
              <a:rPr lang="en-US" sz="2000" b="1" dirty="0" err="1" smtClean="0">
                <a:solidFill>
                  <a:srgbClr val="FF9933"/>
                </a:solidFill>
                <a:latin typeface="Arial" charset="0"/>
                <a:cs typeface="Arial" charset="0"/>
              </a:rPr>
              <a:t>su</a:t>
            </a:r>
            <a:r>
              <a:rPr lang="en-US" sz="2000" b="1" dirty="0" smtClean="0">
                <a:solidFill>
                  <a:srgbClr val="FF9933"/>
                </a:solidFill>
                <a:latin typeface="Arial" charset="0"/>
                <a:cs typeface="Arial" charset="0"/>
              </a:rPr>
              <a:t> </a:t>
            </a:r>
            <a:r>
              <a:rPr lang="en-US" sz="2000" b="1" dirty="0" err="1" smtClean="0">
                <a:solidFill>
                  <a:srgbClr val="FF9933"/>
                </a:solidFill>
                <a:latin typeface="Arial" charset="0"/>
                <a:cs typeface="Arial" charset="0"/>
              </a:rPr>
              <a:t>FXa</a:t>
            </a:r>
            <a:endParaRPr lang="en-US" sz="2000" b="1" i="1" dirty="0" smtClean="0">
              <a:solidFill>
                <a:srgbClr val="FF9933"/>
              </a:solidFill>
              <a:latin typeface="Arial" charset="0"/>
              <a:cs typeface="Arial" charset="0"/>
            </a:endParaRPr>
          </a:p>
          <a:p>
            <a:pPr marL="1295400" lvl="2" indent="-381000">
              <a:lnSpc>
                <a:spcPct val="70000"/>
              </a:lnSpc>
              <a:buFont typeface="Arial" charset="0"/>
              <a:buNone/>
              <a:defRPr/>
            </a:pPr>
            <a:endParaRPr lang="en-US" dirty="0" smtClean="0">
              <a:solidFill>
                <a:schemeClr val="tx1"/>
              </a:solidFill>
              <a:latin typeface="Arial" charset="0"/>
              <a:cs typeface="Arial" charset="0"/>
            </a:endParaRPr>
          </a:p>
          <a:p>
            <a:pPr marL="1295400" lvl="2" indent="-381000">
              <a:lnSpc>
                <a:spcPct val="70000"/>
              </a:lnSpc>
              <a:buFont typeface="Arial" charset="0"/>
              <a:buNone/>
              <a:defRPr/>
            </a:pPr>
            <a:endParaRPr lang="it-IT" dirty="0" smtClean="0">
              <a:solidFill>
                <a:schemeClr val="tx1"/>
              </a:solidFill>
              <a:latin typeface="Arial" charset="0"/>
              <a:cs typeface="Arial" charset="0"/>
            </a:endParaRPr>
          </a:p>
          <a:p>
            <a:pPr marL="1295400" lvl="2" indent="-381000">
              <a:lnSpc>
                <a:spcPct val="70000"/>
              </a:lnSpc>
              <a:buFont typeface="Arial" charset="0"/>
              <a:buNone/>
              <a:defRPr/>
            </a:pPr>
            <a:endParaRPr lang="it-IT" sz="1800" dirty="0" smtClean="0">
              <a:solidFill>
                <a:schemeClr val="tx1"/>
              </a:solidFill>
              <a:latin typeface="Arial" charset="0"/>
              <a:cs typeface="Arial" charset="0"/>
            </a:endParaRPr>
          </a:p>
        </p:txBody>
      </p:sp>
      <p:sp>
        <p:nvSpPr>
          <p:cNvPr id="31747" name="Text Box 5"/>
          <p:cNvSpPr txBox="1">
            <a:spLocks noChangeArrowheads="1"/>
          </p:cNvSpPr>
          <p:nvPr/>
        </p:nvSpPr>
        <p:spPr bwMode="auto">
          <a:xfrm>
            <a:off x="5014913" y="1000125"/>
            <a:ext cx="6845300" cy="1600200"/>
          </a:xfrm>
          <a:prstGeom prst="rect">
            <a:avLst/>
          </a:prstGeom>
          <a:noFill/>
          <a:ln w="9525">
            <a:noFill/>
            <a:miter lim="800000"/>
            <a:headEnd/>
            <a:tailEnd/>
          </a:ln>
          <a:effectLst>
            <a:prstShdw prst="shdw17" dist="17961" dir="2700000">
              <a:srgbClr val="276871"/>
            </a:prstShdw>
          </a:effectLst>
        </p:spPr>
        <p:txBody>
          <a:bodyPr>
            <a:spAutoFit/>
          </a:bodyPr>
          <a:lstStyle/>
          <a:p>
            <a:pPr lvl="2" defTabSz="914400">
              <a:buFont typeface="Wingdings" pitchFamily="2" charset="2"/>
              <a:buChar char="ü"/>
            </a:pPr>
            <a:r>
              <a:rPr lang="en-US" sz="1600" b="1"/>
              <a:t>   Profilassi e terapia della malattia tromboembolica </a:t>
            </a:r>
          </a:p>
          <a:p>
            <a:pPr lvl="2" defTabSz="914400"/>
            <a:r>
              <a:rPr lang="en-US" sz="1600" b="1"/>
              <a:t>      venosa e arteriosa</a:t>
            </a:r>
          </a:p>
          <a:p>
            <a:pPr lvl="2" defTabSz="914400">
              <a:buFont typeface="Wingdings" pitchFamily="2" charset="2"/>
              <a:buChar char="ü"/>
            </a:pPr>
            <a:r>
              <a:rPr lang="en-US" sz="1600" b="1"/>
              <a:t>   Gestione iniziale della SCA</a:t>
            </a:r>
          </a:p>
          <a:p>
            <a:pPr lvl="2" defTabSz="914400">
              <a:buFont typeface="Wingdings" pitchFamily="2" charset="2"/>
              <a:buChar char="ü"/>
            </a:pPr>
            <a:r>
              <a:rPr lang="en-US" sz="1600" b="1"/>
              <a:t>   Cardiochirurgia e chirurgia vascolare</a:t>
            </a:r>
          </a:p>
          <a:p>
            <a:pPr lvl="2" defTabSz="914400">
              <a:buFont typeface="Wingdings" pitchFamily="2" charset="2"/>
              <a:buChar char="ü"/>
            </a:pPr>
            <a:r>
              <a:rPr lang="en-US" sz="1600" b="1"/>
              <a:t>   Prevenzione della coagulazione in corso di emodialisi</a:t>
            </a:r>
            <a:endParaRPr lang="it-IT" sz="1600" b="1"/>
          </a:p>
          <a:p>
            <a:pPr defTabSz="914400"/>
            <a:endParaRPr lang="it-IT"/>
          </a:p>
        </p:txBody>
      </p:sp>
      <p:sp>
        <p:nvSpPr>
          <p:cNvPr id="31748" name="Text Box 7"/>
          <p:cNvSpPr txBox="1">
            <a:spLocks noChangeArrowheads="1"/>
          </p:cNvSpPr>
          <p:nvPr/>
        </p:nvSpPr>
        <p:spPr bwMode="auto">
          <a:xfrm>
            <a:off x="6003925" y="3151188"/>
            <a:ext cx="6188075" cy="825500"/>
          </a:xfrm>
          <a:prstGeom prst="rect">
            <a:avLst/>
          </a:prstGeom>
          <a:noFill/>
          <a:ln w="9525">
            <a:noFill/>
            <a:miter lim="800000"/>
            <a:headEnd/>
            <a:tailEnd/>
          </a:ln>
          <a:effectLst>
            <a:prstShdw prst="shdw17" dist="17961" dir="2700000">
              <a:srgbClr val="276871"/>
            </a:prstShdw>
          </a:effectLst>
        </p:spPr>
        <p:txBody>
          <a:bodyPr>
            <a:spAutoFit/>
          </a:bodyPr>
          <a:lstStyle/>
          <a:p>
            <a:pPr defTabSz="914400">
              <a:buFont typeface="Wingdings" pitchFamily="2" charset="2"/>
              <a:buChar char="ü"/>
            </a:pPr>
            <a:r>
              <a:rPr lang="en-US" sz="1600" b="1"/>
              <a:t>     Profilassi e terapia della TVP con o senza EP</a:t>
            </a:r>
          </a:p>
          <a:p>
            <a:pPr defTabSz="914400">
              <a:buFont typeface="Wingdings" pitchFamily="2" charset="2"/>
              <a:buChar char="ü"/>
            </a:pPr>
            <a:r>
              <a:rPr lang="en-US" sz="1600" b="1"/>
              <a:t>     UA e NSTEMI in associazione con acido acetilsalicilico</a:t>
            </a:r>
          </a:p>
          <a:p>
            <a:pPr defTabSz="914400">
              <a:buFont typeface="Wingdings" pitchFamily="2" charset="2"/>
              <a:buChar char="ü"/>
            </a:pPr>
            <a:r>
              <a:rPr lang="en-US" sz="1600" b="1"/>
              <a:t>     Prevenzione della coagulazione in corso di emodialisi</a:t>
            </a:r>
            <a:endParaRPr lang="it-IT" sz="1600" b="1"/>
          </a:p>
        </p:txBody>
      </p:sp>
      <p:sp>
        <p:nvSpPr>
          <p:cNvPr id="40968" name="Text Box 8"/>
          <p:cNvSpPr txBox="1">
            <a:spLocks noChangeArrowheads="1"/>
          </p:cNvSpPr>
          <p:nvPr/>
        </p:nvSpPr>
        <p:spPr bwMode="auto">
          <a:xfrm>
            <a:off x="5975350" y="4870450"/>
            <a:ext cx="4943475" cy="8620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buFont typeface="Wingdings" pitchFamily="2" charset="2"/>
              <a:buChar char="ü"/>
              <a:defRPr/>
            </a:pPr>
            <a:r>
              <a:rPr lang="en-US" sz="1600" b="1" dirty="0"/>
              <a:t>    </a:t>
            </a:r>
            <a:r>
              <a:rPr lang="en-US" sz="1600" b="1" dirty="0" err="1"/>
              <a:t>Profilassi</a:t>
            </a:r>
            <a:r>
              <a:rPr lang="en-US" sz="1600" b="1" dirty="0"/>
              <a:t> e </a:t>
            </a:r>
            <a:r>
              <a:rPr lang="en-US" sz="1600" b="1" dirty="0" err="1"/>
              <a:t>terapia</a:t>
            </a:r>
            <a:r>
              <a:rPr lang="en-US" sz="1600" b="1" dirty="0"/>
              <a:t> </a:t>
            </a:r>
            <a:r>
              <a:rPr lang="en-US" sz="1600" b="1" dirty="0" err="1"/>
              <a:t>della</a:t>
            </a:r>
            <a:r>
              <a:rPr lang="en-US" sz="1600" b="1" dirty="0"/>
              <a:t> TVP con o </a:t>
            </a:r>
            <a:r>
              <a:rPr lang="en-US" sz="1600" b="1" dirty="0" err="1"/>
              <a:t>senza</a:t>
            </a:r>
            <a:r>
              <a:rPr lang="en-US" sz="1600" b="1" dirty="0"/>
              <a:t> EP</a:t>
            </a:r>
          </a:p>
          <a:p>
            <a:pPr defTabSz="914400">
              <a:buFont typeface="Wingdings" pitchFamily="2" charset="2"/>
              <a:buChar char="ü"/>
              <a:defRPr/>
            </a:pPr>
            <a:r>
              <a:rPr lang="en-US" sz="1600" b="1" dirty="0"/>
              <a:t>    UA, NSTEMI e STEMI</a:t>
            </a:r>
          </a:p>
          <a:p>
            <a:pPr defTabSz="914400">
              <a:defRPr/>
            </a:pPr>
            <a:endParaRPr lang="it-IT"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THROMB2010-280731_001"/>
          <p:cNvPicPr>
            <a:picLocks noChangeAspect="1" noChangeArrowheads="1"/>
          </p:cNvPicPr>
          <p:nvPr/>
        </p:nvPicPr>
        <p:blipFill>
          <a:blip r:embed="rId2"/>
          <a:srcRect/>
          <a:stretch>
            <a:fillRect/>
          </a:stretch>
        </p:blipFill>
        <p:spPr bwMode="auto">
          <a:xfrm>
            <a:off x="2143125" y="1365250"/>
            <a:ext cx="7724775" cy="4872038"/>
          </a:xfrm>
          <a:prstGeom prst="rect">
            <a:avLst/>
          </a:prstGeom>
          <a:noFill/>
          <a:ln w="9525">
            <a:noFill/>
            <a:miter lim="800000"/>
            <a:headEnd/>
            <a:tailEnd/>
          </a:ln>
        </p:spPr>
      </p:pic>
      <p:sp>
        <p:nvSpPr>
          <p:cNvPr id="33795" name="Text Box 3"/>
          <p:cNvSpPr txBox="1">
            <a:spLocks noChangeArrowheads="1"/>
          </p:cNvSpPr>
          <p:nvPr/>
        </p:nvSpPr>
        <p:spPr bwMode="auto">
          <a:xfrm>
            <a:off x="3357563" y="296863"/>
            <a:ext cx="3975100" cy="8001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it-IT" dirty="0"/>
              <a:t>                 </a:t>
            </a:r>
            <a:r>
              <a:rPr lang="it-IT" b="1" dirty="0">
                <a:solidFill>
                  <a:srgbClr val="FFFF00"/>
                </a:solidFill>
              </a:rPr>
              <a:t>Terapia anticoagulante </a:t>
            </a:r>
          </a:p>
          <a:p>
            <a:pPr defTabSz="914400">
              <a:defRPr/>
            </a:pPr>
            <a:r>
              <a:rPr lang="it-IT" b="1" dirty="0">
                <a:solidFill>
                  <a:srgbClr val="FFFF00"/>
                </a:solidFill>
              </a:rPr>
              <a:t>                     </a:t>
            </a:r>
            <a:r>
              <a:rPr lang="it-IT" sz="2800" b="1" dirty="0">
                <a:solidFill>
                  <a:srgbClr val="FFFF00"/>
                </a:solidFill>
              </a:rPr>
              <a:t>SICUREZZA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ondità">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4747</TotalTime>
  <Words>3653</Words>
  <Application>Microsoft Office PowerPoint</Application>
  <PresentationFormat>Personalizzato</PresentationFormat>
  <Paragraphs>422</Paragraphs>
  <Slides>43</Slides>
  <Notes>9</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Profondità</vt:lpstr>
      <vt:lpstr>Diapositiva 1</vt:lpstr>
      <vt:lpstr>Diapositiva 2</vt:lpstr>
      <vt:lpstr> Eparine </vt:lpstr>
      <vt:lpstr>Diapositiva 4</vt:lpstr>
      <vt:lpstr>Diapositiva 5</vt:lpstr>
      <vt:lpstr>                                                           TERAPIA  ANTICOAGULANTE                                   DIFETTO   “CONTROLLATO”   indotto nel sistema dell’emostasi fisiologica      EFFICACIA:                                                                  PREVENZIONE  -  TRATTAMENTO  DEGLI  EVENTI  TROMBOTICI                                             SICUREZZA:                                             RISCHIO EMORRAGICO  che deriva dal suo impiego  </vt:lpstr>
      <vt:lpstr>Profilassi / trattamento farmacologico  </vt:lpstr>
      <vt:lpstr>                   LE EPARINE</vt:lpstr>
      <vt:lpstr>Diapositiva 9</vt:lpstr>
      <vt:lpstr> EPARINA NON FRAZIONATA                (ENF – UFH)</vt:lpstr>
      <vt:lpstr>                        Meccanismo d’azione dell’Eparina Non Frazionata</vt:lpstr>
      <vt:lpstr>                               Eparina Non Frazionata            p.m.m. ~ 15.000   Dalton                               è attiva  su  FIIa – FVIIa - FIXa - FXa - FXIa - FXIIa                                                                   CARATTERISTICHE</vt:lpstr>
      <vt:lpstr>Diapositiva 13</vt:lpstr>
      <vt:lpstr>EPARINA A BASSO PESO MOLECOLARE                         (EBPM – LMWH)</vt:lpstr>
      <vt:lpstr>     Meccanismo d’azione dell’Eparina a Basso Peso Molecolare</vt:lpstr>
      <vt:lpstr>            Eparine a Basso Peso Molecolare  p.m.m. 3.600 – 6.500   Dalton                                           sono  attive  su   FXa:FIIa   1,9:1,0  -  8,0-1,0                                                                CARATTERISTICHE</vt:lpstr>
      <vt:lpstr>Diapositiva 17</vt:lpstr>
      <vt:lpstr>PENTASACCARIDE SINTETICO - FONDAPARINUX                                       (FPX)</vt:lpstr>
      <vt:lpstr>Meccanismo d’azione del Fondaparinux</vt:lpstr>
      <vt:lpstr>Fondaparinux         p.m. 1.728  Dalton   per singola  molecola                                                                   è attivo solo su FXa                                                                                                                              CARATTERISTICHE  </vt:lpstr>
      <vt:lpstr>Diapositiva 21</vt:lpstr>
      <vt:lpstr>Diapositiva 22</vt:lpstr>
      <vt:lpstr>                    ENF, EBPM, FPX   … e RCP</vt:lpstr>
      <vt:lpstr>Diapositiva 24</vt:lpstr>
      <vt:lpstr>L 648/96:            “…sono prescrivibili a totale carico del SSN…                …previa delibera della commissione Consultiva Tecnico Specifica dell’AIFA…                                                    medicinali da impiegare con         indicazione terapeutica differente da quella con cui sono stati registrati …”                                        (OFF LABEL - la lista è costantemente aggiornata da AIFA)</vt:lpstr>
      <vt:lpstr>          Determina AIFA  G.U. 6 Agosto 2016: utilizzo EBPM</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Chiara</cp:lastModifiedBy>
  <cp:revision>515</cp:revision>
  <dcterms:created xsi:type="dcterms:W3CDTF">2016-04-17T15:01:18Z</dcterms:created>
  <dcterms:modified xsi:type="dcterms:W3CDTF">2018-02-17T06:43:05Z</dcterms:modified>
</cp:coreProperties>
</file>