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50" r:id="rId2"/>
    <p:sldId id="375" r:id="rId3"/>
    <p:sldId id="377" r:id="rId4"/>
    <p:sldId id="376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71" r:id="rId18"/>
    <p:sldId id="390" r:id="rId19"/>
    <p:sldId id="393" r:id="rId20"/>
    <p:sldId id="395" r:id="rId21"/>
    <p:sldId id="394" r:id="rId22"/>
    <p:sldId id="391" r:id="rId23"/>
    <p:sldId id="392" r:id="rId24"/>
  </p:sldIdLst>
  <p:sldSz cx="9144000" cy="6858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A6E"/>
    <a:srgbClr val="0AA06E"/>
    <a:srgbClr val="0AA078"/>
    <a:srgbClr val="3CA078"/>
    <a:srgbClr val="3CA000"/>
    <a:srgbClr val="07A000"/>
    <a:srgbClr val="00A000"/>
    <a:srgbClr val="009600"/>
    <a:srgbClr val="009100"/>
    <a:srgbClr val="00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008" autoAdjust="0"/>
    <p:restoredTop sz="94970" autoAdjust="0"/>
  </p:normalViewPr>
  <p:slideViewPr>
    <p:cSldViewPr>
      <p:cViewPr>
        <p:scale>
          <a:sx n="114" d="100"/>
          <a:sy n="114" d="100"/>
        </p:scale>
        <p:origin x="-83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872" y="208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FEC69-99E9-47C8-A8EF-38BEB9CCDF40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A40F7-DAB4-43A8-BFBC-02829DE0BF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476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F2318-335E-495F-BB4F-A6C725918418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E4A74-A53F-49BC-8AEE-BB9ADD2DAE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03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4A74-A53F-49BC-8AEE-BB9ADD2DAEE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226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4A74-A53F-49BC-8AEE-BB9ADD2DAEE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464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Diatesi </a:t>
            </a:r>
            <a:r>
              <a:rPr lang="it-IT" dirty="0" err="1" smtClean="0"/>
              <a:t>trombofilica</a:t>
            </a:r>
            <a:r>
              <a:rPr lang="it-IT" dirty="0" smtClean="0"/>
              <a:t> (Deficit proteina C, </a:t>
            </a:r>
            <a:r>
              <a:rPr lang="it-IT" dirty="0" err="1" smtClean="0"/>
              <a:t>S</a:t>
            </a:r>
            <a:r>
              <a:rPr lang="it-IT" dirty="0" smtClean="0"/>
              <a:t> o AT III, </a:t>
            </a:r>
            <a:r>
              <a:rPr lang="it-IT" dirty="0" err="1" smtClean="0"/>
              <a:t>reisistenza</a:t>
            </a:r>
            <a:r>
              <a:rPr lang="it-IT" dirty="0" smtClean="0"/>
              <a:t> proteina C attivata/fattore V </a:t>
            </a:r>
            <a:r>
              <a:rPr lang="it-IT" dirty="0" err="1" smtClean="0"/>
              <a:t>Leide</a:t>
            </a:r>
            <a:r>
              <a:rPr lang="it-IT" dirty="0" smtClean="0"/>
              <a:t> etc.)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4A74-A53F-49BC-8AEE-BB9ADD2DAEE9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3992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1C47A2-EE03-714D-A9D2-BB125701691F}" type="slidenum">
              <a:rPr lang="it-IT" altLang="it-IT">
                <a:latin typeface="Arial" charset="0"/>
                <a:ea typeface="Arial" charset="0"/>
                <a:cs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b="1">
                <a:latin typeface="Calibri" charset="0"/>
                <a:ea typeface="Microsoft YaHei" charset="-122"/>
              </a:rPr>
              <a:t>Prescrizione della terapia in base al livello di rischio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>
                <a:latin typeface="Calibri" charset="0"/>
                <a:ea typeface="Microsoft YaHei" charset="-122"/>
              </a:rPr>
              <a:t>Le terapia prescritta deve tenere conto della classe di rischio tromboembolico del paziente. Nello schema sono disponibili le strategie preventive da attuare in relazione al livello di rischio individuato e la durata raccomandata della profilassi.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>
                <a:latin typeface="Calibri" charset="0"/>
                <a:ea typeface="Microsoft YaHei" charset="-122"/>
              </a:rPr>
              <a:t>Nella scheda deve specificare anche le motivazioni di una non applicazione della profilassi anche collegata al rischio emorragico del paziente. La deve essere inserita nella cartella clinica del paziente.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F268BCB-397B-CB4C-81C8-128E0657C358}" type="slidenum">
              <a:rPr lang="it-IT" altLang="it-IT"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7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Congenita (es. Malattia di </a:t>
            </a:r>
            <a:r>
              <a:rPr lang="it-IT" dirty="0" err="1" smtClean="0"/>
              <a:t>Willebrand</a:t>
            </a:r>
            <a:r>
              <a:rPr lang="it-IT" dirty="0" smtClean="0"/>
              <a:t>,</a:t>
            </a:r>
            <a:r>
              <a:rPr lang="it-IT" baseline="0" dirty="0" smtClean="0"/>
              <a:t> emofilia)</a:t>
            </a:r>
          </a:p>
          <a:p>
            <a:r>
              <a:rPr lang="it-IT" baseline="0" dirty="0" smtClean="0"/>
              <a:t>Acquisita (es. epatopatia)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4A74-A53F-49BC-8AEE-BB9ADD2DAEE9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17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445836" y="261170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443480" y="260648"/>
            <a:ext cx="1588" cy="10591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AutoShape 2" descr="https://mail.google.com/mail/u/0/?ui=2&amp;ik=140bd311a5&amp;view=fimg&amp;th=14fe138c9ab19155&amp;attid=0.0.1.1&amp;disp=emb&amp;attbid=ANGjdJ8GLJfPthrz_qGy-1TE8guxctdj_BeBgXi6ozEpzSvhpd2MWoU9N3VU2di9L6DUVoHFmKMOaCMrsFYouqjt0lpy2z5lmKX2eChqXFZTH6FvNEO5lhoYoeow184&amp;sz=s0-l75-ft&amp;ats=1442693928816&amp;rm=14fe138c9ab19155&amp;zw&amp;atsh=1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25051"/>
            <a:ext cx="4622800" cy="9906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140" y="325051"/>
            <a:ext cx="2474548" cy="1111955"/>
          </a:xfrm>
          <a:prstGeom prst="rect">
            <a:avLst/>
          </a:prstGeom>
        </p:spPr>
      </p:pic>
      <p:sp>
        <p:nvSpPr>
          <p:cNvPr id="19" name="Titolo 2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93229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it-IT" sz="3200" dirty="0"/>
          </a:p>
        </p:txBody>
      </p:sp>
      <p:sp>
        <p:nvSpPr>
          <p:cNvPr id="20" name="Sottotitolo 7"/>
          <p:cNvSpPr>
            <a:spLocks noGrp="1"/>
          </p:cNvSpPr>
          <p:nvPr>
            <p:ph type="subTitle" idx="1"/>
          </p:nvPr>
        </p:nvSpPr>
        <p:spPr>
          <a:xfrm>
            <a:off x="685800" y="4653136"/>
            <a:ext cx="7772400" cy="720080"/>
          </a:xfrm>
        </p:spPr>
        <p:txBody>
          <a:bodyPr rtlCol="0" anchor="ctr">
            <a:noAutofit/>
          </a:bodyPr>
          <a:lstStyle>
            <a:lvl1pPr algn="ctr">
              <a:defRPr/>
            </a:lvl1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1608878" y="1379531"/>
            <a:ext cx="337368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b="1" spc="-150" dirty="0" smtClean="0">
                <a:solidFill>
                  <a:srgbClr val="0AAA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</a:t>
            </a:r>
            <a:r>
              <a:rPr lang="it-IT" sz="1300" b="1" spc="-150" baseline="0" dirty="0" smtClean="0">
                <a:solidFill>
                  <a:srgbClr val="0AAA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INTERAZIENDALE DI CHIRURGIA</a:t>
            </a:r>
          </a:p>
          <a:p>
            <a:r>
              <a:rPr lang="it-IT" sz="1300" b="1" spc="-150" baseline="0" dirty="0" smtClean="0">
                <a:solidFill>
                  <a:srgbClr val="0AAA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Operativa di Chirurgia Generale Provinciale</a:t>
            </a:r>
          </a:p>
          <a:p>
            <a:r>
              <a:rPr lang="it-IT" sz="1300" b="1" spc="-150" baseline="0" dirty="0" smtClean="0">
                <a:solidFill>
                  <a:srgbClr val="0AAA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Direttore: Prof. Carlo </a:t>
            </a:r>
            <a:r>
              <a:rPr lang="it-IT" sz="1300" b="1" spc="-150" baseline="0" dirty="0" err="1" smtClean="0">
                <a:solidFill>
                  <a:srgbClr val="0AAA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Feo</a:t>
            </a:r>
            <a:endParaRPr lang="it-IT" sz="1300" b="1" spc="-150" dirty="0">
              <a:solidFill>
                <a:srgbClr val="0AAA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>
          <a:xfrm>
            <a:off x="478176" y="6356350"/>
            <a:ext cx="2581656" cy="365125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it-IT" smtClean="0"/>
              <a:t>Ferrara, 17 febbraio 2018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91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A3E0-873D-461E-8F58-CC3FB018382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607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A3E0-873D-461E-8F58-CC3FB01838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108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>
                <a:schemeClr val="tx2"/>
              </a:buClr>
              <a:defRPr/>
            </a:lvl1pPr>
            <a:lvl2pPr algn="just">
              <a:buClr>
                <a:schemeClr val="tx2"/>
              </a:buClr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noProof="0" dirty="0" smtClean="0"/>
              <a:t>Fare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per </a:t>
            </a:r>
            <a:r>
              <a:rPr lang="en-US" noProof="0" dirty="0" err="1" smtClean="0"/>
              <a:t>modificare</a:t>
            </a:r>
            <a:r>
              <a:rPr lang="en-US" noProof="0" dirty="0" smtClean="0"/>
              <a:t> </a:t>
            </a:r>
            <a:r>
              <a:rPr lang="en-US" noProof="0" dirty="0" err="1" smtClean="0"/>
              <a:t>stili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testo</a:t>
            </a:r>
            <a:r>
              <a:rPr lang="en-US" noProof="0" dirty="0" smtClean="0"/>
              <a:t> </a:t>
            </a:r>
            <a:r>
              <a:rPr lang="en-US" noProof="0" dirty="0" err="1" smtClean="0"/>
              <a:t>dello</a:t>
            </a:r>
            <a:r>
              <a:rPr lang="en-US" noProof="0" dirty="0" smtClean="0"/>
              <a:t> schema</a:t>
            </a:r>
          </a:p>
          <a:p>
            <a:pPr lvl="1"/>
            <a:r>
              <a:rPr lang="en-US" noProof="0" dirty="0" smtClean="0"/>
              <a:t>Secondo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Terzo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livello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livello</a:t>
            </a:r>
            <a:endParaRPr lang="en-US" noProof="0" dirty="0"/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462020" y="270698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Line 12"/>
          <p:cNvSpPr>
            <a:spLocks noChangeShapeType="1"/>
          </p:cNvSpPr>
          <p:nvPr userDrawn="1"/>
        </p:nvSpPr>
        <p:spPr bwMode="auto">
          <a:xfrm>
            <a:off x="460432" y="270176"/>
            <a:ext cx="0" cy="115069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57"/>
          <a:stretch/>
        </p:blipFill>
        <p:spPr>
          <a:xfrm>
            <a:off x="611560" y="6211604"/>
            <a:ext cx="561008" cy="56858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61"/>
          <a:stretch/>
        </p:blipFill>
        <p:spPr>
          <a:xfrm>
            <a:off x="1259632" y="6177974"/>
            <a:ext cx="576064" cy="63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483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A3E0-873D-461E-8F58-CC3FB01838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000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algn="just">
              <a:defRPr sz="2800"/>
            </a:lvl1pPr>
            <a:lvl2pPr algn="just">
              <a:defRPr sz="2400"/>
            </a:lvl2pPr>
            <a:lvl3pPr algn="just">
              <a:defRPr sz="2000"/>
            </a:lvl3pPr>
            <a:lvl4pPr algn="just">
              <a:defRPr sz="1800"/>
            </a:lvl4pPr>
            <a:lvl5pPr algn="just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algn="just">
              <a:defRPr sz="2800"/>
            </a:lvl1pPr>
            <a:lvl2pPr algn="just">
              <a:defRPr sz="2400"/>
            </a:lvl2pPr>
            <a:lvl3pPr algn="just">
              <a:defRPr sz="2000"/>
            </a:lvl3pPr>
            <a:lvl4pPr algn="just">
              <a:defRPr sz="1800"/>
            </a:lvl4pPr>
            <a:lvl5pPr algn="just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462020" y="270698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Line 12"/>
          <p:cNvSpPr>
            <a:spLocks noChangeShapeType="1"/>
          </p:cNvSpPr>
          <p:nvPr userDrawn="1"/>
        </p:nvSpPr>
        <p:spPr bwMode="auto">
          <a:xfrm>
            <a:off x="460432" y="270176"/>
            <a:ext cx="0" cy="115069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57"/>
          <a:stretch/>
        </p:blipFill>
        <p:spPr>
          <a:xfrm>
            <a:off x="611560" y="6211604"/>
            <a:ext cx="561008" cy="56858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61"/>
          <a:stretch/>
        </p:blipFill>
        <p:spPr>
          <a:xfrm>
            <a:off x="1259632" y="6177974"/>
            <a:ext cx="576064" cy="63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5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algn="just">
              <a:defRPr sz="2400"/>
            </a:lvl1pPr>
            <a:lvl2pPr algn="just">
              <a:defRPr sz="2000"/>
            </a:lvl2pPr>
            <a:lvl3pPr algn="just">
              <a:defRPr sz="1800"/>
            </a:lvl3pPr>
            <a:lvl4pPr algn="just">
              <a:defRPr sz="1600"/>
            </a:lvl4pPr>
            <a:lvl5pPr algn="just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algn="just">
              <a:defRPr sz="2400"/>
            </a:lvl1pPr>
            <a:lvl2pPr algn="just">
              <a:defRPr sz="2000"/>
            </a:lvl2pPr>
            <a:lvl3pPr algn="just">
              <a:defRPr sz="1800"/>
            </a:lvl3pPr>
            <a:lvl4pPr algn="just">
              <a:defRPr sz="1600"/>
            </a:lvl4pPr>
            <a:lvl5pPr algn="just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462020" y="270698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Line 12"/>
          <p:cNvSpPr>
            <a:spLocks noChangeShapeType="1"/>
          </p:cNvSpPr>
          <p:nvPr userDrawn="1"/>
        </p:nvSpPr>
        <p:spPr bwMode="auto">
          <a:xfrm>
            <a:off x="460432" y="270176"/>
            <a:ext cx="0" cy="115069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4354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CA3E0-873D-461E-8F58-CC3FB01838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4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62020" y="270698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60432" y="270176"/>
            <a:ext cx="0" cy="115069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57"/>
          <a:stretch/>
        </p:blipFill>
        <p:spPr>
          <a:xfrm>
            <a:off x="611560" y="6211604"/>
            <a:ext cx="561008" cy="568580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261"/>
          <a:stretch/>
        </p:blipFill>
        <p:spPr>
          <a:xfrm>
            <a:off x="1259632" y="6177974"/>
            <a:ext cx="576064" cy="63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66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62020" y="270698"/>
            <a:ext cx="8229852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Line 12"/>
          <p:cNvSpPr>
            <a:spLocks noChangeShapeType="1"/>
          </p:cNvSpPr>
          <p:nvPr userDrawn="1"/>
        </p:nvSpPr>
        <p:spPr bwMode="auto">
          <a:xfrm>
            <a:off x="460432" y="270176"/>
            <a:ext cx="0" cy="115069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77860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75324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1998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14" name="Line 7"/>
          <p:cNvSpPr>
            <a:spLocks noChangeShapeType="1"/>
          </p:cNvSpPr>
          <p:nvPr userDrawn="1"/>
        </p:nvSpPr>
        <p:spPr bwMode="auto">
          <a:xfrm>
            <a:off x="468313" y="6133432"/>
            <a:ext cx="8207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8858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CA3E0-873D-461E-8F58-CC3FB018382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829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PEBQUEBQUFBUUEBUUFRAQFBUUFBUPFxcXFhQVFBQYHCggGBslHBQUITEhJikrLi4yFx8zODMsNygtLisBCgoKDg0OGxAQGy8kICUsLCwsLCwsLCwsLDQsLCwsLCwsLCwsLSwsLC4sLCwsLCwsLCwsLCwsLCwsLCwsLCwsLP/AABEIAIoBbAMBIgACEQEDEQH/xAAcAAABBQEBAQAAAAAAAAAAAAAAAQIDBAUGBwj/xABHEAACAQIEAgUIBQkHBAMAAAABAgMAEQQSITEFEyJBUXHBBhQyYXKBkbEHI0KCshUzUmJ0obPR8CQlQ3OSwuEWNVNjNIOE/8QAGwEAAwEBAQEBAAAAAAAAAAAAAAECAwQFBgf/xAAyEQACAQMCAgkDAwUBAAAAAAAAAQIDERIEITFRBRNBYXGBscHwFKHRMjPxIiNCkeEV/9oADAMBAAIRAxEAPwDrdaCDUtqW1cdj0MiDLRlqa1FqYEOSjJUtqLU7gRZKMlS2otSuFiLJRlqW1VJ8aAxSMcyQAXRTYKDsZG2QfvOtgaLsZJKQilmIVQLlmIAA7STXBeWvlnJhpoo4YmFmWUtIcnNjuwyhdwpsdTY6bWsT180QRlkxDZ21yRqDlDaECKIXLPYelqd7WGleZ/SjIzYqF3XJfDoQtwXC5pLZraA76Anvq4cQauuRr4v6RiXXkxpky9MS5s6vZrgFTYi+TvF9r6Ynkr5QYuXiQ+sUtOcrq69DKisygBdVsLgEX31zVY4P5BTYiFJc8aJJGHUEsWyEXFwBYaeusnyRbJxWE2JtI+igk/mnGijU9w1qotbruHVglFNPtR7HBiwWCOMklieWxHSA3ZDs67bai4uAdKsMKiaOPEKp6LobkMDsR1qw1Vh2ixFQycyDcNMl7XUXlQHtUfnAPV0ttGOtY3Q7FgrTCKkiZXUMhDA9YN/UR30pSquKxXIpjCrBSo2SqUkS4spyCqsgq/JHVWRK2jIylEoSCqkgq/IlVJFroiznkilIKrOKuyLVWRa3izForOKgYVZcVAwrVMyZA1RmpWFRmtUZjKSlpDVEhRRRQAUUUUwCiiigAooooAKKKKACiiigAooooA9tyUuWpuXRy6+WdRHvqDIclGSpwlLlqHULUCvy6OVU9qLVPWFKCIOVUeIZY1zOwUXtc9ZOwA6yeoDU0xsYZLjDgPuDK35pTsdR+cI16K9liVquhWNxmJnxBQHKoBZVa+qrfLChsRmNr2sSxoyY7IaiyT/pQx3I10mcA2/+tTb2tfsEVDE2hXBquW4vMwPKuTqRY3mbXcGxN7tfSrf5PaWxxBuM5+oQnlbNpITYy9xAXbo3F6vtFv8Ad+dGbHZFHD8PCNmuXcqQZH1Yi66DqVf1QAOvfWvKfphW2Jg/ZU/HLXtHK1HcfmK8Y+mNr4yFdrYZBc97t/urSg26iFO3Vyty9z0byQj/ALtwv7JF+AV5N5Gr/fUI/wDdJ/Ceuv4N9IUGGwUMPLlaSPDrGfQCZ1W2+a9tOyuF8lMUU4th3sCTi1T1WkPLP7nJrWkneXgyaqahG/Ne57hJw25DxnluRqyi6tppzE2fbfQ9hFNXFEELOvLOfKrg3ifpWFn+yTp0WsddM1r1sLF6P9dVNeAMpBAILWIOoIJ2IO4rBDcjKxvDr5niblyW9MC6sermJs409R7CKaMTkIWYZCTYODeNjsLN9knTotY9mberDYJ4s3JN1/8ABITYC3+G+6+ybjYDLT0xEcuaNhZsnTgkAzZDpquoZdxcXB11rREOQ0x1G6Ui4JogOQbqAPqZCcoH/rfUp3G40AGXelw+LWTSzI9rmKQWcDttsw/WBI9dUiWytKtU5VrUlWqUwraJlJmZKtU5VrRmFOxOAjEXM5twSygctrl1UMRvp6Q1rpic8mYMoqrIK1+KcPeBmDA5QxUSZSEYjexOhrOxeGeO2dGS4uM6lbjtF9xXRExkUHFQPW9BwZZFhvMqviL8uNkcgnmNEoZxe12Ts0vWOcI5VmCOVU2ZwpKqexmAsK2i0ZMpNURrRh4ZLI0YEbjmuFjco4Riexragak2voDTF4XIcSMPa0hlEVnuozE2BNxcLqDe22taJozM+mmtPE8NTlh8PMJxzBGVEbI+YqWVlQ3LIQra6EW1AvVCPDu9sqM172yqTe1r2sNbZl+I7atNEkdFWDgJbMeVLZWKs3LeyuvpKxtoRY3B2p78OcuViV5cqI5McbmwZFfUWuAM1rnQ2uNKd0IqUVKmFkKGQRuYxoZAjFAewuBYbj41Li8CYpRGSCSsLXG31saSAe4OB7qLgVaK0+LcNjgZ41n5kkcrRlBC6jMrFWsxOuo99R4jhEscQd0dSZJE5boyuBGkblyCPRtJv+qaWSCxQoqWHCyOQER2LAlVRGYsoJBKgDUAgi47DTosFK+bLHI2T08sbHJa989h0djv2GncCCitH8iyCNJHBVJYZJEbI5B5eeyno2BbJcG9rEHaqjYOQKrGOQK5sjFGCueoIbWY91F0FiGipZ8K8YUyI6BhdS6MoYdqkjUajaoqACiiimB79lpClT0Wr4+x9FkV8lHKpcViUiALta5sqi5Zm3sijVj6gKpsZZMxc+bxAA3zKZSNb5jqsQ06rmx3U0KIZC4rFrGwQAvIRcRRi7W7W6kXQ6sQOrequNwt0zYx1CFlAgQnITcWVjbNMTr0bAG9sp3qbDm4C4RAqEknESA5WJHpKL55jt0iQDe+Y7VYw2ACAOxMklgDNJYtra4UCwQaDRQBprc61VkgyZXijkm0AMEYNhtzmUdi6iJbW3u2uyEVYwOBSIWRbXUEnUlj2sx1Y+skmriDfv8A5U2NdvZFGwrsYI9vaPyNKyb+75mnBdvaPyNDDfuHzNGwXYZNR3Hwrw36ZRbiCfs6eNe5kdIdx+Yrw76Zx/bo/wBmTxrajbNBvhLw90L5OfR7NjcMmJEkSI6kqGzM9lJGoAsNQeuuX8mv+54X9ug/irXt30b/APZsP/lSfjevEPJ0/wB44X9uw/8AFStqb3kKpJygr817n0sB6NNI/F404dXefGmn/d41zKSFZjXGjf11VXxWGSS4db2AIOoZT0tVYaqdTqCDrU0mzf11U1tz3DxqlIVjPzSxEC3OTLe+gmXa2miyDU6ix02Ymk+qxCdTAH1q6P8AuaNrH1EXq52ez/KqWKwauVbVXFwJENmA10PUw/VYEeqrUiXEqNzI73JmW57BKovoOpXHwOn2jUK4hZAShBsbEbFW3synVTqNDrUkk7x6SLnXMRzIhqNz049+rdb9wqrLGkvTU69UsZF9hpcbj1G49VbRkZyQyam4v/4i/tEv8OKq0sroSHGZbDpoOl1+knuGq3vfYVC0gYXUgjtGtdMWYSR0JnHnOIMjXQYrDE5jplWUC/cBf3XrD4+GWFVeMxnziRwJJC8h0UOw6IshNtesqeys+WqklbQMZHS8N5ojwTJFGyBHzzOoHLHnM2Yia4MZCnMCDpvUEZVYomhQvHHh8UjTPKViUF57rKgQ9JkaOw+1mUdVcvIKruK1UbmbZ1squMskhMX12Bu6tfDYlVyhWizAFWVNTYkekLDauekgccRKs5gfzo2le45bFs0bG5Fh6JvtYg7VluKiIrWMbENnacLgImhkxcKYafztERgoh5ysknMLRA5dG5f1igA57a1W4bFJhsIofNFIMPxE5T0ZFumEAuN1JsbdexrkctNtVYE3OzwCSPyJIyeSvCsVHIQ3R53KxRdGF/TLFHtuRY7Cn46KWUBcKTzFxGEdyh1VfMcOIZHI2RWEt2Ogv6651cbNGph5Sh1jePOYbYhIWDNIl7XAys9yRcKzagVmvCQcrKQdOiQQdbEaHtBB99JQ3uGR22BwrlAenPnwOOAmRguHWRxibxRxqozyM1msTfpiy2UW5/jJ/taf5OC1/wDzwVkSR2JDCxBIIYWIYaEEHY0qISQFBJJACgXJY6AADck1ShZ3E2d1iElXieebDpFEOIOVxPIVAWLuIWaW2oLFGue+q/D8NMmFSKYOJWHElSKT85d8NGAuU63Zg9u2+m9chisC8DZZY2ja18siFGynrswBtUWUUsO8eR2JwjjB8lVbzg4FPql1lMfn+IeRAo1vZoiV30NxoaucFw8oniaVmnK8STmmKRUhhdI4AZZ3C3Y5ehuATE+rFjfgrCrOJ4ZLEAZYZUBNgZInQE9QBYa0OHfxDI6WOJ1w8dwwCYDicRveyzDzgiM9jZSNN7VodIYqaRj9RNiMD5sxPQe2IgaPldRyQrKDb0dQa4J48pIYWINiCLEEGxBB2IPVSWo6v553DI3+JzF8LLmYsfyo51NzrG1z77D4CsGktS1aViW7hRRRVAfQOKxKRIXkZUUbs5AA7NTVXnyzfml5af8AllXpkfqRHUder2t+iwqkcgY5M2JmW4LkjLGbajNbJFvqFGcjqarSYBpb+dMHF9IEBWELbZwdZTqb5uidOiK+KyPorFbByKrEYdWnkOYNiZG6Ng3otNbqP2EBAPUu9WDwwO2bEHmsCjBSLRKwa4KR3OoIuCxYjqI2q/GALAaABgANgMw0FKw1/wBP4jSzCwrDUd/hTbdEfd8Ke247/A0weiO4eFGQDkXU9/gKbENvZFPTc9/gKbGdvZFPIQW29o/I0P19w+Zov+I/I0rHfuHzNPJAB3HcfmK8G+mOZW4iFW90gjVr7Xtm09zCveidR3Hwr59+lsf3o/sRfwo66dM/7gP9EvBeqOu8jfLbC4PhUULljMiSDlBWsWZ3K9PaxuO6vMuDPkxkUlr8vExvlHXkkU29V7Vc4XwPEYhDLFDI8aXzSKvQGUXbpHTQVW4Y6LLcn/E/3V1U0k5DqRWMfE+l7jTvPjTGb8XiKQxnT2j41DIG19rxFeemOxKx0bu8KCNT3DxqlJIRm7vClTFa+4eNWhOJMBt7P8qiI27z41PCCwBAJAXce6or6DvPjV7riZ3T4FOUfiPjWVjMKCSyko2YXdLAnbRgdG947rVsTD8R8aoT9ftDwq6NSM1eLv4Gc01xMeaZkvzBcadOMEjfrTUj3XHrFU5olc51NiR6aEaj19Te+9a2I6/d86zMVhxclbq1vSXrP6w2b312wZhIoyyMujC4/SQfNdx7r+6oGYEXBuO0VYmdl9IXFj0kB/eu/wAL1UkRW6Sn7yn59vvrqiYSIpKrPU0hI3F/WviP5VCxvtW8TFkD1E1SvUTVsiGMNaPkzhBNi4lYXUMZHBIA5cQMjgk6AEIRc9tZxqXDYtohIEsOZEYmJFzyyVZgOy+UDuJ7ab4EridTiYpGngnmy8yXAY5ZSjo458WFxCklkYjWNoDa96yPKAXx1u1cL/AhqlhOJyRJkS2XNI2ouQZYWgksfWjfEKeqo8TjGkk5jWzWQXAsPq1VF07kWlGLT8gbOrfhsHnMcTRZzPisbG8rySl1CTSJGyHNbMLAksGvbvvheS7WaZxo6YHEOjDQq+TLmU9RCs5v1WqM8cmMqSXXNHJLIvRFs8rmR7jrGZjVPA4poHV4yAVuNQGBUgqysp0ZSpIIO4JoUXZ3HdHReT+GSfDwpMCyLjpVVbkEIcK0jqpGwzRxnvProwPD4ZokmMcUdsNiHaNnlEDPHLBFGWJYuB/aLkBtcg2uayjxyTNGyLHGIs5SOJMqBpFyuxBJLMRYXJOw7KjwnFpIlRRlKosiZHW6skuUur9ouinqIIBFLGXzzC6DyjgjRxyStmgRmEZdo1lIIdUZ+kVuLi9/StfSuk49iY4cXjRzWkaeTl+bhHCI3OjfO7NYErkIGUHVtwL1yfEMW07Znt6KoFQZVWNRlVEXqAA8dzS4zGvNM0z2zu+ckCwzE30FPG9r/OArnWzcNjlxM4kjQczFcQPNkkYSsUaUp5tGjbKydIuticwvpWXJgoeamF5XSZMKPOULlxNMIXdmUtk5dpWUALfRTc61BH5TzBs5WFnDysJHjBZRMzPKgN/RJkf1jObEXqs3G5THkGRTkjQzKtpWijKmNGe+ylE6r9Bbk2qVGQ7ovcfwkKRkx8kOmKMYWB5Xvh8rkGXmXAcFANLXzHTSsCr/ABHi7zizCNQZDKwiQIHmIsZH7W32sBc2AuaoVpFNLcTCiiiqEfQKxqkeVAFVUsqqAFCgaAAaAU9Tqe/wFJIOifZPypV3PteAr4HM+j7BiNqPv/iFDNr/AKfxGkTcff8AxCkc6n7n4jU5lW3+cyVjqO/wNMv0B3DwpWOo7/A0wHoDuHhTzEkSKdT3+ApkZ29gU5Dqfa8BTIur2B4UZjsF9fvH5Gkc7+yPGl6/veBof7XsjxpZDHFtR3HwrwL6Wv8Aubf5cf8ADSvfSOkO4+FeBfS2R+Um/wAuL48tK7tA71vJkz/bl5eqO6+jE/3FMPXivwV4vH+cH+YPxV7L9F7f3HP6mxN+v/DBrxgOM/37/vru029Sp4mNT9uJ9W329o+NNa2vtD5img7e0f8AdTHbf2h8xXkKqb4lfGAWbu8Ky5Hs1aeK2bu8K5jG44GQhToptf19den0fTeoqY9i3ZzauuqFPJ8XsjoG4suHjLsbKg6tz2Aes1m8M42MUpZUKWcgqTcduhsO3bqrF4w3MjCEXLG662sRsf3n4mrmBVYYwo2UantO5NadN6mjHTunD9bdl3Lt/H8GPRulryrdZLaGN33t8PyaeP4mIl1GYnZQbe8nqqt5wHXMOsjw0rljxBpZmz6AmyD9EDZf66zU2MnkhiZo7GwuQRfs6XutXkaGg9HJU5f5W8PnYe3WoU62n6ynxXz/AKbGIca+75mqU7b91cf/ANRTAKLg23JFyw9dTweUmjc0Ekno5NrW2Pv+dfRRpTR4EnHmbs5+R8KoYiME32PaND/z76qv5QRnqfbsG/xqBuNIepvgP51vCMuRjJrmTuSN9fWND8NqruQ3f8DUT8TXqU++wqu2Nv8AZHxrpimYyaJ3v3/OoyaYMR/W9LmBrVGYhptKaSqJCiiimAUUUUwCiiigAooooAKKKKACiiigAooooA+hpF6J9k/KlVdT7XgKikxQyn2T8qcmKFz3+Ar8/wAT6HewINf9f4hSONT9z8RoTELcff8AxCkknW51/Q/EaMGO+/zmPZdR3+BpoXoD2R4UNiVuNRv4GmjELkGo9EU8QuyVF1Pf4CkjG3sDwpq4lbnXr8BTExa6a/Z/lTsG5LbX73+2kcel7I/3VAcYL/e8KZJjhr7I8aMWNJlwjpDuPhXzt9Ks2fikotbKI1067Ioua98OOFxr1HwrwP6Qxm4jO3ay/gWu3QxtVv3Ckng/L1Lnkt5ZvgsDJhUiVuY0h5pa2XOoU9C2trdtcOzWJPrJ99beA4c8kbyKUCxg5s8iqxsL9FSbt7qw5F399enRglOTXbxM9Q4qEce8+qeHOZIYXbd0DG212Uk2+NSvHv7Q8KqcCnHmuH/yY/4dUfKHyrgwXRfM8rMuTDxDM7E5Qo7FudBc69V68BU3KVorc1ya3IvK3iIwsLWPTk6KD3dJvcP3kV5s/EOWN9ToO+u58qvJ6fFOkhZFblKGiLMQjalgrBelqd7DauLxvkjiDIC7RBAbdFmzZevTLvX2Ghox0uktHecuPd/HqfN6ly1OsTntCPDv/n0L/CpiwDsSepbm9h6qt4rFX6IPrP8AKoJBylsALAWAG2m1ZCTMDdiCb3668SHRmor1HUnBrl7H0ut6S0lPT9TTqK74v5z4eBdxUfWPj6+o1t8MkEqX69mHr/5qpAgkS42IpvCkaCbUjI2jd32W/rtNceqtUouEtpw4e6+dxl0RXnljHdNfbmcz5Q8J83lIA6DdJPZ6x7v5VkhK9X49wfzmEqB016Se11j3jT4V5hNHavT6I1y1VHf9Udn7Pz9bnPrqPV1NuD4Gi+Bwow3OvifzvKy/Venkz37uqoeL+T8mHeTLZ1Tlk2eMyBZAmVmiDZgCzgA2617ReI4gHC8mxzecc3NpbLy8lu2960RxgDEzTqp+sSIIrW0eOXDS9Kx2/s5GnaK9dXPPZmYrhcsIvIFsHyNkkjcpLqckgRjkbRtDb0T2G1/CcKj83SaXnlXZwXw6KyQhCB9aTuxvmy3XSxvrpZ4txRZY3VC/1kwkIaKCIIq57LeIXlN39I2221NocBi4o1Qh8RBKlw0mFynmKWLKSS65WF8v2gQBpve97EtIpNw186KlnEsrRwupAEpD5AVvsCSN7b1InB5iEYKAJAWQl41vGAzNJYtcIApu5so2JvWwvHIGmilkjkTk4uSdYoQhVkeRZApYkZSCp2Ug3+zVbA41ZJI0IsPMThmzOsZPpt9W7dEG5WwawJ0JF707yJsimeDTArdVsyM4kEsfLMSkKz8zNlChiBcnc230po4TLmYEIoUIxkeWNYsri8ZEpbK2YA2sTex7Dbdn4jHhUjhGb/48iubQTujtOsqExkmO/wBXqma4DA3vVHG8YjnQxSc0IOUUkWOLPnQSBs0KlUCnmsQA2lhq1zTTkxNIqJwOc3uqpaXlEyyRxjnWDBAXYAkhgRbQg3FVIsI7ScpVJkzFcmxDC+YG+1rG5O1jer/EuKrKioqsoSYFcxBPJSCCBAx62tBc9WtN/Ka+eSzFWKSviLqCA4inEiNY7ZgshPZcVScrC2JMBwJnkAkZBHypZeZHLCysIlLMqOXy5r2B16Ia50qpgOHmZZirKvJh5lndFzdNUsMzD9K99dgPtCrkXE4oo+XGJGXJiru6qjGWeEQiyBmAVQin0iTc9gqlw7EqgmV81pcOY7oASGzxuDYkXH1dt+ujcNi1xXgbwM+WzqgQmzoZArhcrNEDmALOADbrHaL1cZwySEXcLYPkbJIjlJdTkkCMcjdFtDb0T2G178uAYiaZVN3jjCBraPHJh5Olrt9QRp2il4vxhZUdUL/WTCQhooIgirnsuaIXlN39I22210Sctgdgw/C4/N4pXXEuZDJph0UqoRgupPWb3rO8xcsVC7RCbVlFoCgkVib29BlPvqeTijciGKNpEMfNzZWKhs7BhseoDrqyOJw2ZrS8xsCMNlsnLVlhWESBs1yCqL0cosSdTbU3QbFbi3CWwzMCVZU5QLoyMA0sZkVSFY2Nkf8A036xdDwacAkpYK4TVk1kKo6oovd2IkQhRcm/qNreM4lDNzA/NUSebPdURissETwlbFxmQiQnNcEEDSpcX5QqZY5I0YcvGDEBHI1UR4dApI67wNrbrFF5BsZWM4dJCLuFtmKExyJIBINSjFGOVvUaq1rcU4mkkXLQuRzRJd4YIbBVZUW0I6Z6bdI29QFzWRVRvbcTFopKKoD0uTjnROvV4Uwcc1OvX4CuKOKNqQYs15i6Op8j0vrZHapxo3Gv6XzFOfjHr/R+dcR52fnSnGGk+j4DWtZ254vqNevwpF4t0Rr1CuJOMNAxpo/8+A/rWdsOKb69fgKYOK7a9VcguMNPGK9dT9DEr6w6w8W9fX4VFLxffu/nXKtiqY2MNH0EOQfWHUScXc7G1cPx2LmSsx1JtcnuFX/PKo4g5jeqjpIwd0glqslYbw6ELh5x2qfw1zTYeumieyMO0VnmGq6qzIlVySR1eB4jiVhiCTSABFAGbYZfXWY0TrKJbkusqyBm1PMVgwJvvqKnw2JsijsA+VTHEA/EVEdPi7pGjrJqzOpn+kUMOnhyGtraTS/qutJLxguOlGUJF8pa5F9RfTstWFwiON8RGJbZc4vfbrsD6ibCu7xsKtqVU+sgGvP6Q6TqaScYRXFXv8+cDkqUoSWxw+MxoYkAe/11RaO/X+6uunwcY2jQdyj+VZ88C/or8BW1Hp+Vrb/b8HLPR6d7uP3f5KfApwr5CdG29T/8/wAq2uJ4ciMuBcqLkDrXr+G9YxjAOw+Fdjwz6yJWbrGt/Vpf9168bpPUxlVVe3Hiuf8Armjr0k3Qa6ra3Dt9TA/6yCpZYjcLYFn0uBuQBrXHTDMSTuSST6zvVriuRZ5BEboHOUja3q9VUi9fR6HQafTxyoxtlZu97/d94VtROo/63c1uD8KjmjAa4JxSJnX0hHyZnIF9NSi/CpvyJFkdgZPzYeMXTS+DOLs5y9LVcumXe/qrBMlMMn9furuwZg5HTDyaRpIowzhpc6qzWyu6wwzB00HQPMdevVRrqQI8PwOJokm+sZDiUUXIAfDtiGhGoXomyjXNe9+iBYnnDIdNToLDXYdg7NzTS5ta5t2X06ur3D4Cni+ZOR0v5ERmtklADYk8qP8AOkRzxRKgJB1AlLejsp7xUx3Bo44ZGDOzpnOYFeWyLijhtBa9zYNe/qrE5hve5v23N9d9aZeqUXzJuanD4FafDKYzIHy5okIDSfWOCoJIFyABuO8VqT8EDu5KNpDAyphUMbfWcwcx4pfzYHK1W4HSBDAGuXvSmQ3JubnQm5uQd7nroUXz+XFc6OHgcbxs5Zhlw0DgIGPTfCvOWYBG0zR21KjUm+gBRuBR9DKZSckhZAVzOyYOLFBYrJ0bmUrqG2v6q50OddTqLHXcdh+A+FKHIIIJuDcEHUHtFPF8wujdxHBETDSy3kDJLIgRh6ISWKPJLlUqHtKSemNVAAN7inw2BXnwisARJJEHH6QOIZCD90AVm5ja3Ve9uq/bb3mi9GL5gdpj+AQZYggI52IaUMhu4w0kUssUC3uM1olAuCbuN9qzJeBoCq/W5nxUEKpdAVEsUUrB7gXccwr9kXFzbauezH+u0bUFifjf39vfSUWu0ba5G9xjhKYeOSwY9LBspe+ZVlixLOtyq3GaNdSo9GpcHwyOXDwuF6U0sWE6B6Qm5rvI4zG2blclddPrK51nJ3JPeSf63PxpL/166eLtxFc6j/p9OYIul9ZPgArm+dUnixDOozIt+ki6lAeiNN6ih8nV5cjSNIrJBC+TK11eTDPOc6hDZQyZdSulze4sedLkm5Jve9yTe+9/3n40Fzrqdd9TrrfXt1AoxfMLo1eN8LGHSFlz/WLrzNOkEiY2XKCPzn6wIsQxuQMmgsTa5JsLC/UOwdg1NJVJWW4mLRSUUwJmxgyBbDQ3zdfd3VDz6p5aULWcVYuTuXFxApOeKrqlSqop2FcsyYjNbQCwtoLX9Z9dItRginZ6FG2w3K7uyVTanq9qg5lJzKLBkTl6beouZSZ6dgyJiaRm0tUOejPRiLIdTAKdmozUnEakyTmCwAHvpweoM1LnpKCQ3NsuLJTzPVHmUcyk4oeZdM9MMtVeZSGSjFBkWTJTWlvVbPSZ6dhXJy9NL1DmpM1OwrkpakzVHmpL0xEl6S9MvRemIdei9NvRegQ69F6bRegB16L029F6AHXovTb0XoAdei9NvRegB16L029F6AHXovTb0XoAdei9NvRegB16L029F6AG0XptFAWHXpc1R0UASZqM1R0UAPzUZqZRQA/NRmplFAx+ajNTKKAH5qM1MooAfmozUyigB+ajNTKKAH5qM1MopDHZqL02koAfei9NooAdei9NopiHXovTaWgBb0t6bS0ALRSUUALei9IKWgAvReiigQXovRRQAXovRRQAXovRRQAXovRRQAXovRRQB//Z"/>
          <p:cNvSpPr>
            <a:spLocks noChangeAspect="1" noChangeArrowheads="1"/>
          </p:cNvSpPr>
          <p:nvPr/>
        </p:nvSpPr>
        <p:spPr bwMode="auto">
          <a:xfrm>
            <a:off x="155575" y="-1668463"/>
            <a:ext cx="914400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4" name="AutoShape 6" descr="https://www.facs.org/%7E/media/images/clinical%20congress%202014.ashx"/>
          <p:cNvSpPr>
            <a:spLocks noChangeAspect="1" noChangeArrowheads="1"/>
          </p:cNvSpPr>
          <p:nvPr/>
        </p:nvSpPr>
        <p:spPr bwMode="auto">
          <a:xfrm>
            <a:off x="155575" y="-1928986"/>
            <a:ext cx="514350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000" dirty="0" smtClean="0"/>
              <a:t>Paziente</a:t>
            </a:r>
            <a:r>
              <a:rPr lang="it-IT" sz="4000" dirty="0"/>
              <a:t> </a:t>
            </a:r>
            <a:r>
              <a:rPr lang="it-IT" sz="4000" dirty="0" err="1" smtClean="0"/>
              <a:t>Scoagulato</a:t>
            </a:r>
            <a:r>
              <a:rPr lang="it-IT" sz="4000" dirty="0" smtClean="0"/>
              <a:t> </a:t>
            </a:r>
            <a:r>
              <a:rPr lang="it-IT" sz="4000" dirty="0"/>
              <a:t>o </a:t>
            </a:r>
            <a:r>
              <a:rPr lang="it-IT" sz="4000" dirty="0" err="1" smtClean="0"/>
              <a:t>Antiaggregato</a:t>
            </a:r>
            <a:r>
              <a:rPr lang="it-IT" sz="4000" dirty="0" smtClean="0"/>
              <a:t> e Chirurgia: Rapporto </a:t>
            </a:r>
            <a:r>
              <a:rPr lang="it-IT" sz="4000" dirty="0"/>
              <a:t>fra Chirurgo e </a:t>
            </a:r>
            <a:r>
              <a:rPr lang="it-IT" sz="4000" dirty="0" smtClean="0"/>
              <a:t>MMG</a:t>
            </a:r>
            <a:endParaRPr lang="it-IT" sz="40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Carlo FEO e Riccardo SOVERINI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Ferrara, 17 febbraio 2018</a:t>
            </a:r>
            <a:endParaRPr lang="it-IT"/>
          </a:p>
        </p:txBody>
      </p:sp>
      <p:sp>
        <p:nvSpPr>
          <p:cNvPr id="7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900" dirty="0" smtClean="0"/>
              <a:t>Fattori </a:t>
            </a:r>
            <a:r>
              <a:rPr lang="it-IT" sz="3900" smtClean="0"/>
              <a:t>relativi all’intervento (A)</a:t>
            </a:r>
            <a:endParaRPr lang="it-IT" sz="39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Chirurgia </a:t>
            </a:r>
            <a:r>
              <a:rPr lang="it-IT" i="1" dirty="0" smtClean="0"/>
              <a:t>ambulatoriale			</a:t>
            </a:r>
            <a:r>
              <a:rPr lang="it-IT" b="1" dirty="0" smtClean="0"/>
              <a:t>0 punti</a:t>
            </a:r>
          </a:p>
          <a:p>
            <a:endParaRPr lang="it-IT" dirty="0"/>
          </a:p>
          <a:p>
            <a:r>
              <a:rPr lang="it-IT" dirty="0" smtClean="0"/>
              <a:t>Chirurgia a </a:t>
            </a:r>
            <a:r>
              <a:rPr lang="it-IT" i="1" dirty="0" smtClean="0"/>
              <a:t>rischio basso		</a:t>
            </a:r>
            <a:r>
              <a:rPr lang="it-IT" b="1" dirty="0" smtClean="0"/>
              <a:t>1 punto</a:t>
            </a:r>
          </a:p>
          <a:p>
            <a:pPr lvl="1"/>
            <a:r>
              <a:rPr lang="it-IT" dirty="0"/>
              <a:t>D</a:t>
            </a:r>
            <a:r>
              <a:rPr lang="it-IT" dirty="0" smtClean="0"/>
              <a:t>urata &lt; 45 minuti</a:t>
            </a:r>
          </a:p>
          <a:p>
            <a:pPr lvl="1"/>
            <a:r>
              <a:rPr lang="it-IT" dirty="0" smtClean="0"/>
              <a:t>Esempi, </a:t>
            </a:r>
            <a:r>
              <a:rPr lang="it-IT" dirty="0" err="1" smtClean="0"/>
              <a:t>ernioplastica</a:t>
            </a:r>
            <a:r>
              <a:rPr lang="it-IT" dirty="0" smtClean="0"/>
              <a:t>, appendicectomia, </a:t>
            </a:r>
            <a:r>
              <a:rPr lang="it-IT" dirty="0" err="1" smtClean="0"/>
              <a:t>sinus</a:t>
            </a:r>
            <a:r>
              <a:rPr lang="it-IT" dirty="0" smtClean="0"/>
              <a:t> pilonidale, proctologia</a:t>
            </a:r>
          </a:p>
          <a:p>
            <a:endParaRPr lang="it-IT" dirty="0"/>
          </a:p>
          <a:p>
            <a:r>
              <a:rPr lang="it-IT" dirty="0"/>
              <a:t>Chirurgia a </a:t>
            </a:r>
            <a:r>
              <a:rPr lang="it-IT" i="1" dirty="0"/>
              <a:t>rischio </a:t>
            </a:r>
            <a:r>
              <a:rPr lang="it-IT" i="1" dirty="0" smtClean="0"/>
              <a:t>elevato		</a:t>
            </a:r>
            <a:r>
              <a:rPr lang="it-IT" b="1" dirty="0" smtClean="0"/>
              <a:t>2 punti</a:t>
            </a:r>
            <a:endParaRPr lang="it-IT" b="1" i="1" dirty="0"/>
          </a:p>
        </p:txBody>
      </p:sp>
      <p:sp>
        <p:nvSpPr>
          <p:cNvPr id="7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Fattori relativi </a:t>
            </a:r>
            <a:r>
              <a:rPr lang="it-IT" dirty="0" smtClean="0"/>
              <a:t>al paziente (B)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Deboli				</a:t>
            </a:r>
            <a:r>
              <a:rPr lang="it-IT" b="1" dirty="0" smtClean="0"/>
              <a:t>1 punto</a:t>
            </a:r>
            <a:r>
              <a:rPr lang="it-IT" dirty="0" smtClean="0"/>
              <a:t> ciascuno</a:t>
            </a:r>
          </a:p>
          <a:p>
            <a:endParaRPr lang="it-IT" dirty="0"/>
          </a:p>
          <a:p>
            <a:r>
              <a:rPr lang="it-IT" dirty="0" smtClean="0"/>
              <a:t>Moderati			</a:t>
            </a:r>
            <a:r>
              <a:rPr lang="it-IT" b="1" dirty="0" smtClean="0"/>
              <a:t>2 punti </a:t>
            </a:r>
            <a:r>
              <a:rPr lang="it-IT" dirty="0"/>
              <a:t>ciascuno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Forti				</a:t>
            </a:r>
            <a:r>
              <a:rPr lang="it-IT" b="1" dirty="0" smtClean="0"/>
              <a:t>3 punti </a:t>
            </a:r>
            <a:r>
              <a:rPr lang="it-IT" dirty="0"/>
              <a:t>ciascuno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Molto forti			</a:t>
            </a:r>
            <a:r>
              <a:rPr lang="it-IT" b="1" dirty="0" smtClean="0"/>
              <a:t>5 punti </a:t>
            </a:r>
            <a:r>
              <a:rPr lang="it-IT" dirty="0" smtClean="0"/>
              <a:t>ciascuno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deboli (1 punto)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Età 41 </a:t>
            </a:r>
            <a:r>
              <a:rPr lang="mr-IN" dirty="0" smtClean="0"/>
              <a:t>–</a:t>
            </a:r>
            <a:r>
              <a:rPr lang="it-IT" dirty="0" smtClean="0"/>
              <a:t> 60 anni</a:t>
            </a:r>
          </a:p>
          <a:p>
            <a:r>
              <a:rPr lang="it-IT" dirty="0" smtClean="0"/>
              <a:t>Edema arti inferiori, varici</a:t>
            </a:r>
          </a:p>
          <a:p>
            <a:r>
              <a:rPr lang="it-IT" dirty="0" smtClean="0"/>
              <a:t>Obesità (BMI &gt;25)</a:t>
            </a:r>
          </a:p>
          <a:p>
            <a:r>
              <a:rPr lang="it-IT" dirty="0" smtClean="0"/>
              <a:t>Estroprogestinici, gravidanza, puerperio</a:t>
            </a:r>
          </a:p>
          <a:p>
            <a:r>
              <a:rPr lang="it-IT" dirty="0" smtClean="0"/>
              <a:t>Sepsi &lt;30 giorni</a:t>
            </a:r>
          </a:p>
          <a:p>
            <a:r>
              <a:rPr lang="it-IT" dirty="0" smtClean="0"/>
              <a:t>Patologia respiratoria acuta, BPCO</a:t>
            </a:r>
          </a:p>
          <a:p>
            <a:r>
              <a:rPr lang="it-IT" dirty="0" smtClean="0"/>
              <a:t>IMA, scompenso cardiaco congestizio</a:t>
            </a:r>
          </a:p>
          <a:p>
            <a:r>
              <a:rPr lang="it-IT" dirty="0" smtClean="0"/>
              <a:t>Immobilità a letto recente</a:t>
            </a:r>
          </a:p>
          <a:p>
            <a:r>
              <a:rPr lang="it-IT" dirty="0" smtClean="0"/>
              <a:t>Chirurgia maggiore &lt;30 giorni</a:t>
            </a:r>
          </a:p>
          <a:p>
            <a:endParaRPr lang="it-IT" dirty="0" smtClean="0"/>
          </a:p>
        </p:txBody>
      </p:sp>
      <p:sp>
        <p:nvSpPr>
          <p:cNvPr id="5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moderati (2 punti)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Età </a:t>
            </a:r>
            <a:r>
              <a:rPr lang="it-IT" dirty="0" smtClean="0"/>
              <a:t>61 </a:t>
            </a:r>
            <a:r>
              <a:rPr lang="mr-IN" dirty="0"/>
              <a:t>–</a:t>
            </a:r>
            <a:r>
              <a:rPr lang="it-IT" dirty="0"/>
              <a:t> </a:t>
            </a:r>
            <a:r>
              <a:rPr lang="it-IT" dirty="0" smtClean="0"/>
              <a:t>74 anni</a:t>
            </a:r>
          </a:p>
          <a:p>
            <a:endParaRPr lang="it-IT" dirty="0" smtClean="0"/>
          </a:p>
          <a:p>
            <a:r>
              <a:rPr lang="it-IT" dirty="0" smtClean="0"/>
              <a:t>Neoplasia</a:t>
            </a:r>
          </a:p>
          <a:p>
            <a:endParaRPr lang="it-IT" dirty="0"/>
          </a:p>
          <a:p>
            <a:r>
              <a:rPr lang="it-IT" dirty="0" smtClean="0"/>
              <a:t>Immobilità ≥3 giorni</a:t>
            </a:r>
          </a:p>
          <a:p>
            <a:endParaRPr lang="it-IT" dirty="0"/>
          </a:p>
          <a:p>
            <a:r>
              <a:rPr lang="it-IT" dirty="0" smtClean="0"/>
              <a:t>Catetere venoso centrale</a:t>
            </a:r>
          </a:p>
          <a:p>
            <a:endParaRPr lang="it-IT" dirty="0" smtClean="0"/>
          </a:p>
          <a:p>
            <a:r>
              <a:rPr lang="it-IT" dirty="0" smtClean="0"/>
              <a:t>Ingessatura arti inferiori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forti (3 punti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Età </a:t>
            </a:r>
            <a:r>
              <a:rPr lang="it-IT" dirty="0" smtClean="0"/>
              <a:t>≥75 anni</a:t>
            </a:r>
          </a:p>
          <a:p>
            <a:endParaRPr lang="it-IT" dirty="0" smtClean="0"/>
          </a:p>
          <a:p>
            <a:r>
              <a:rPr lang="it-IT" dirty="0" smtClean="0"/>
              <a:t>Pregressa TVP o TEP</a:t>
            </a:r>
          </a:p>
          <a:p>
            <a:endParaRPr lang="it-IT" dirty="0" smtClean="0"/>
          </a:p>
          <a:p>
            <a:r>
              <a:rPr lang="it-IT" dirty="0" smtClean="0"/>
              <a:t>Diatesi </a:t>
            </a:r>
            <a:r>
              <a:rPr lang="it-IT" dirty="0" err="1" smtClean="0"/>
              <a:t>trombofilica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/>
              <a:t>A</a:t>
            </a:r>
            <a:r>
              <a:rPr lang="it-IT" dirty="0" smtClean="0"/>
              <a:t>namnesi familiare di </a:t>
            </a:r>
            <a:r>
              <a:rPr lang="it-IT" dirty="0" err="1" smtClean="0"/>
              <a:t>trombofilia</a:t>
            </a:r>
            <a:r>
              <a:rPr lang="it-IT" dirty="0" smtClean="0"/>
              <a:t> venosa</a:t>
            </a:r>
            <a:endParaRPr lang="it-IT" dirty="0"/>
          </a:p>
        </p:txBody>
      </p:sp>
      <p:sp>
        <p:nvSpPr>
          <p:cNvPr id="5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36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</a:t>
            </a:r>
            <a:r>
              <a:rPr lang="it-IT" dirty="0" smtClean="0"/>
              <a:t>molto forti (5 </a:t>
            </a:r>
            <a:r>
              <a:rPr lang="it-IT" dirty="0"/>
              <a:t>punti)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Ictus &lt;30 giorni</a:t>
            </a:r>
          </a:p>
          <a:p>
            <a:endParaRPr lang="it-IT" dirty="0" smtClean="0"/>
          </a:p>
          <a:p>
            <a:r>
              <a:rPr lang="it-IT" dirty="0" smtClean="0"/>
              <a:t>Trauma maggiore con frattura vertebrale, pelvi o arti inferiori</a:t>
            </a:r>
          </a:p>
          <a:p>
            <a:endParaRPr lang="it-IT" dirty="0" smtClean="0"/>
          </a:p>
          <a:p>
            <a:r>
              <a:rPr lang="it-IT" dirty="0" smtClean="0"/>
              <a:t>Lesione midollare &lt;30 giorni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8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Punteggio globale (A + B)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846464"/>
              </p:ext>
            </p:extLst>
          </p:nvPr>
        </p:nvGraphicFramePr>
        <p:xfrm>
          <a:off x="457200" y="1600200"/>
          <a:ext cx="8229600" cy="442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69816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 smtClean="0"/>
                        <a:t>Punteggio </a:t>
                      </a:r>
                      <a:endParaRPr lang="it-IT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 smtClean="0"/>
                        <a:t>Rischio</a:t>
                      </a:r>
                      <a:endParaRPr lang="it-IT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 smtClean="0"/>
                        <a:t>Incidenza trombo-embolia</a:t>
                      </a:r>
                      <a:endParaRPr lang="it-IT" sz="2800" b="1" dirty="0"/>
                    </a:p>
                  </a:txBody>
                  <a:tcPr anchor="ctr"/>
                </a:tc>
              </a:tr>
              <a:tr h="869816"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0-1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Basso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2%</a:t>
                      </a:r>
                      <a:endParaRPr lang="it-IT" sz="2800" b="0" dirty="0"/>
                    </a:p>
                  </a:txBody>
                  <a:tcPr anchor="ctr"/>
                </a:tc>
              </a:tr>
              <a:tr h="869816"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2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Moderato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10-20%</a:t>
                      </a:r>
                      <a:endParaRPr lang="it-IT" sz="2800" b="0" dirty="0"/>
                    </a:p>
                  </a:txBody>
                  <a:tcPr anchor="ctr"/>
                </a:tc>
              </a:tr>
              <a:tr h="869816"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3-4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Elevato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20-40%</a:t>
                      </a:r>
                      <a:endParaRPr lang="it-IT" sz="2800" b="0" dirty="0"/>
                    </a:p>
                  </a:txBody>
                  <a:tcPr anchor="ctr"/>
                </a:tc>
              </a:tr>
              <a:tr h="869816"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≥5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Elevatissimo</a:t>
                      </a:r>
                      <a:endParaRPr lang="it-IT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0" dirty="0" smtClean="0"/>
                        <a:t>40-80%</a:t>
                      </a:r>
                      <a:endParaRPr lang="it-IT" sz="28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Profilassi consigliata</a:t>
            </a:r>
            <a:endParaRPr lang="it-IT" dirty="0"/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1" t="20383" r="21924" b="18175"/>
          <a:stretch/>
        </p:blipFill>
        <p:spPr bwMode="auto">
          <a:xfrm>
            <a:off x="865275" y="1412776"/>
            <a:ext cx="7413450" cy="46166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2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673931" y="2402220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(2 punti)</a:t>
            </a:r>
            <a:endParaRPr lang="it-IT" sz="1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528057" y="3646101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smtClean="0"/>
              <a:t>(3-4 punti)</a:t>
            </a:r>
            <a:endParaRPr lang="it-IT" sz="1400"/>
          </a:p>
        </p:txBody>
      </p:sp>
      <p:sp>
        <p:nvSpPr>
          <p:cNvPr id="15" name="CasellaDiTesto 14"/>
          <p:cNvSpPr txBox="1"/>
          <p:nvPr/>
        </p:nvSpPr>
        <p:spPr>
          <a:xfrm>
            <a:off x="1872195" y="5051127"/>
            <a:ext cx="899605" cy="338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smtClean="0"/>
              <a:t>(≥5 punti)</a:t>
            </a:r>
            <a:endParaRPr lang="it-IT" sz="1400"/>
          </a:p>
        </p:txBody>
      </p:sp>
    </p:spTree>
    <p:extLst>
      <p:ext uri="{BB962C8B-B14F-4D97-AF65-F5344CB8AC3E}">
        <p14:creationId xmlns:p14="http://schemas.microsoft.com/office/powerpoint/2010/main" val="5145563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Controindicazioni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Emorragia in atto</a:t>
            </a:r>
          </a:p>
          <a:p>
            <a:endParaRPr lang="it-IT" dirty="0" smtClean="0"/>
          </a:p>
          <a:p>
            <a:r>
              <a:rPr lang="it-IT" dirty="0" smtClean="0"/>
              <a:t>Diatesi emorragica congenita o acquisita</a:t>
            </a:r>
          </a:p>
          <a:p>
            <a:endParaRPr lang="it-IT" dirty="0" smtClean="0"/>
          </a:p>
          <a:p>
            <a:r>
              <a:rPr lang="it-IT" dirty="0" smtClean="0"/>
              <a:t>Uso di anticoagulanti (INR &gt;2)</a:t>
            </a:r>
          </a:p>
          <a:p>
            <a:endParaRPr lang="it-IT" dirty="0"/>
          </a:p>
          <a:p>
            <a:r>
              <a:rPr lang="it-IT" dirty="0" smtClean="0"/>
              <a:t>Puntura lombare/anestesia spinale o epidurale previste &lt;12 ore o eseguite &lt; 4 ore</a:t>
            </a:r>
          </a:p>
          <a:p>
            <a:endParaRPr lang="it-IT" dirty="0"/>
          </a:p>
          <a:p>
            <a:r>
              <a:rPr lang="it-IT" dirty="0" err="1" smtClean="0"/>
              <a:t>Piastrinopenia</a:t>
            </a:r>
            <a:r>
              <a:rPr lang="it-IT" dirty="0" smtClean="0"/>
              <a:t> &lt;75 x10</a:t>
            </a:r>
            <a:r>
              <a:rPr lang="it-IT" baseline="30000" dirty="0" smtClean="0"/>
              <a:t>9</a:t>
            </a:r>
            <a:r>
              <a:rPr lang="it-IT" dirty="0" smtClean="0"/>
              <a:t>/l</a:t>
            </a:r>
          </a:p>
          <a:p>
            <a:endParaRPr lang="it-IT" dirty="0"/>
          </a:p>
          <a:p>
            <a:r>
              <a:rPr lang="it-IT" dirty="0" smtClean="0"/>
              <a:t>Ipertensione non controllata ≥230/120 </a:t>
            </a:r>
            <a:r>
              <a:rPr lang="it-IT" dirty="0" err="1" smtClean="0"/>
              <a:t>mmHg</a:t>
            </a:r>
            <a:endParaRPr lang="it-IT" dirty="0"/>
          </a:p>
          <a:p>
            <a:endParaRPr lang="it-IT" dirty="0"/>
          </a:p>
        </p:txBody>
      </p:sp>
      <p:sp>
        <p:nvSpPr>
          <p:cNvPr id="7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Donna di 41 anni </a:t>
            </a:r>
            <a:r>
              <a:rPr lang="it-IT" dirty="0"/>
              <a:t>con </a:t>
            </a:r>
            <a:r>
              <a:rPr lang="it-IT" b="1" dirty="0" smtClean="0"/>
              <a:t>colelitiasi </a:t>
            </a:r>
            <a:r>
              <a:rPr lang="it-IT" dirty="0" smtClean="0"/>
              <a:t>da </a:t>
            </a:r>
            <a:r>
              <a:rPr lang="it-IT" dirty="0"/>
              <a:t>sottoporre a </a:t>
            </a:r>
            <a:r>
              <a:rPr lang="it-IT" dirty="0" smtClean="0"/>
              <a:t>colecistectomia laparoscopica</a:t>
            </a:r>
            <a:endParaRPr lang="it-IT" dirty="0"/>
          </a:p>
          <a:p>
            <a:endParaRPr lang="it-IT" dirty="0"/>
          </a:p>
          <a:p>
            <a:r>
              <a:rPr lang="it-IT" dirty="0"/>
              <a:t>Calcolo del </a:t>
            </a:r>
            <a:r>
              <a:rPr lang="it-IT" b="1" dirty="0" smtClean="0"/>
              <a:t>punteggio globale</a:t>
            </a:r>
            <a:r>
              <a:rPr lang="it-IT" dirty="0"/>
              <a:t>	</a:t>
            </a:r>
            <a:r>
              <a:rPr lang="it-IT" b="1" dirty="0" smtClean="0"/>
              <a:t>5 </a:t>
            </a:r>
            <a:r>
              <a:rPr lang="it-IT" b="1" dirty="0" smtClean="0"/>
              <a:t>  </a:t>
            </a:r>
            <a:r>
              <a:rPr lang="it-IT" dirty="0" smtClean="0"/>
              <a:t>rischio </a:t>
            </a:r>
            <a:r>
              <a:rPr lang="it-IT" dirty="0" smtClean="0"/>
              <a:t>elevatissimo</a:t>
            </a:r>
            <a:r>
              <a:rPr lang="it-IT" b="1" dirty="0" smtClean="0"/>
              <a:t>	</a:t>
            </a:r>
          </a:p>
          <a:p>
            <a:pPr lvl="1"/>
            <a:r>
              <a:rPr lang="it-IT" dirty="0" smtClean="0"/>
              <a:t>Chirurgia maggiore			2</a:t>
            </a:r>
          </a:p>
          <a:p>
            <a:pPr lvl="1"/>
            <a:r>
              <a:rPr lang="it-IT" dirty="0" smtClean="0"/>
              <a:t>Età 41-60 anni			1</a:t>
            </a:r>
          </a:p>
          <a:p>
            <a:pPr lvl="1"/>
            <a:r>
              <a:rPr lang="it-IT" dirty="0" smtClean="0"/>
              <a:t>Obesità				1</a:t>
            </a:r>
          </a:p>
          <a:p>
            <a:pPr lvl="1"/>
            <a:r>
              <a:rPr lang="it-IT" dirty="0" smtClean="0"/>
              <a:t>Estroprogestinici			1</a:t>
            </a:r>
            <a:endParaRPr lang="it-IT" dirty="0"/>
          </a:p>
          <a:p>
            <a:endParaRPr lang="it-IT" dirty="0"/>
          </a:p>
          <a:p>
            <a:r>
              <a:rPr lang="it-IT" dirty="0"/>
              <a:t>Profilassi con </a:t>
            </a:r>
            <a:r>
              <a:rPr lang="it-IT" b="1" dirty="0" err="1"/>
              <a:t>C</a:t>
            </a:r>
            <a:r>
              <a:rPr lang="it-IT" b="1" dirty="0" err="1" smtClean="0"/>
              <a:t>lexane</a:t>
            </a:r>
            <a:r>
              <a:rPr lang="it-IT" dirty="0" smtClean="0"/>
              <a:t> 4000 UI, 1 </a:t>
            </a:r>
            <a:r>
              <a:rPr lang="it-IT" dirty="0" err="1" smtClean="0"/>
              <a:t>fl</a:t>
            </a:r>
            <a:r>
              <a:rPr lang="it-IT" dirty="0" smtClean="0"/>
              <a:t>. sc 12 ore prima dell’intervento e ogni 24 ore dopo l’intervento + </a:t>
            </a:r>
            <a:r>
              <a:rPr lang="it-IT" b="1" dirty="0" smtClean="0"/>
              <a:t>calze </a:t>
            </a:r>
            <a:r>
              <a:rPr lang="it-IT" b="1" dirty="0" err="1" smtClean="0"/>
              <a:t>antitrombo</a:t>
            </a:r>
            <a:endParaRPr lang="it-IT" b="1" dirty="0"/>
          </a:p>
          <a:p>
            <a:endParaRPr lang="it-IT" dirty="0"/>
          </a:p>
          <a:p>
            <a:r>
              <a:rPr lang="it-IT" dirty="0" smtClean="0"/>
              <a:t>Dimessa 2 giorni dopo l’intervento con </a:t>
            </a:r>
            <a:r>
              <a:rPr lang="it-IT" dirty="0"/>
              <a:t>prescrizione di </a:t>
            </a:r>
            <a:r>
              <a:rPr lang="it-IT" b="1" dirty="0" err="1"/>
              <a:t>Clexane</a:t>
            </a:r>
            <a:r>
              <a:rPr lang="it-IT" dirty="0"/>
              <a:t> 4000 UI sc </a:t>
            </a:r>
            <a:r>
              <a:rPr lang="it-IT" dirty="0" smtClean="0"/>
              <a:t>per 5 giorni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</a:t>
            </a:r>
            <a:r>
              <a:rPr lang="it-IT" dirty="0" smtClean="0"/>
              <a:t>ntiaggreganti </a:t>
            </a:r>
            <a:r>
              <a:rPr lang="it-IT" dirty="0"/>
              <a:t>piastrinici </a:t>
            </a:r>
            <a:r>
              <a:rPr lang="it-IT" dirty="0" smtClean="0"/>
              <a:t>e anticoagulanti e interventi di chirurgia ambulatoriale</a:t>
            </a:r>
          </a:p>
          <a:p>
            <a:endParaRPr lang="it-IT" dirty="0"/>
          </a:p>
          <a:p>
            <a:r>
              <a:rPr lang="it-IT" dirty="0" smtClean="0"/>
              <a:t>Ambulatorio Ecodoppler e Medico di medicina generale</a:t>
            </a:r>
            <a:endParaRPr lang="it-IT" dirty="0"/>
          </a:p>
          <a:p>
            <a:endParaRPr lang="it-IT" dirty="0" smtClean="0"/>
          </a:p>
          <a:p>
            <a:r>
              <a:rPr lang="it-IT" dirty="0"/>
              <a:t>P</a:t>
            </a:r>
            <a:r>
              <a:rPr lang="it-IT" dirty="0" smtClean="0"/>
              <a:t>rofilassi </a:t>
            </a:r>
            <a:r>
              <a:rPr lang="it-IT" dirty="0"/>
              <a:t>anti-tromboembolica in Chirurgia generale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Uomo di 82 anni </a:t>
            </a:r>
            <a:r>
              <a:rPr lang="it-IT" dirty="0"/>
              <a:t>con </a:t>
            </a:r>
            <a:r>
              <a:rPr lang="it-IT" b="1" dirty="0"/>
              <a:t>tumore del </a:t>
            </a:r>
            <a:r>
              <a:rPr lang="it-IT" b="1" dirty="0" smtClean="0"/>
              <a:t>corpo gastrico</a:t>
            </a:r>
            <a:r>
              <a:rPr lang="it-IT" dirty="0" smtClean="0"/>
              <a:t> da </a:t>
            </a:r>
            <a:r>
              <a:rPr lang="it-IT" dirty="0"/>
              <a:t>sottoporre a </a:t>
            </a:r>
            <a:r>
              <a:rPr lang="it-IT" dirty="0" smtClean="0"/>
              <a:t>gastrectomia totale</a:t>
            </a:r>
            <a:endParaRPr lang="it-IT" dirty="0"/>
          </a:p>
          <a:p>
            <a:endParaRPr lang="it-IT" dirty="0"/>
          </a:p>
          <a:p>
            <a:r>
              <a:rPr lang="it-IT" dirty="0"/>
              <a:t>Calcolo del </a:t>
            </a:r>
            <a:r>
              <a:rPr lang="it-IT" b="1" dirty="0" smtClean="0"/>
              <a:t>punteggio globale</a:t>
            </a:r>
            <a:r>
              <a:rPr lang="it-IT" dirty="0"/>
              <a:t>	</a:t>
            </a:r>
            <a:r>
              <a:rPr lang="it-IT" b="1" dirty="0" smtClean="0"/>
              <a:t>8 </a:t>
            </a:r>
            <a:r>
              <a:rPr lang="it-IT" b="1" dirty="0" smtClean="0"/>
              <a:t>  </a:t>
            </a:r>
            <a:r>
              <a:rPr lang="it-IT" dirty="0" smtClean="0"/>
              <a:t>rischio </a:t>
            </a:r>
            <a:r>
              <a:rPr lang="it-IT" dirty="0" smtClean="0"/>
              <a:t>elevatissimo</a:t>
            </a:r>
            <a:r>
              <a:rPr lang="it-IT" b="1" dirty="0" smtClean="0"/>
              <a:t>	</a:t>
            </a:r>
          </a:p>
          <a:p>
            <a:pPr lvl="1"/>
            <a:r>
              <a:rPr lang="it-IT" dirty="0" smtClean="0"/>
              <a:t>Chirurgia maggiore			2</a:t>
            </a:r>
          </a:p>
          <a:p>
            <a:pPr lvl="1"/>
            <a:r>
              <a:rPr lang="it-IT" dirty="0" smtClean="0"/>
              <a:t>Pregresso IMA			1</a:t>
            </a:r>
          </a:p>
          <a:p>
            <a:pPr lvl="1"/>
            <a:r>
              <a:rPr lang="it-IT" dirty="0" smtClean="0"/>
              <a:t>Età ≥75 anni			3</a:t>
            </a:r>
          </a:p>
          <a:p>
            <a:pPr lvl="1"/>
            <a:r>
              <a:rPr lang="it-IT" dirty="0" smtClean="0"/>
              <a:t>Neoplasia				2</a:t>
            </a:r>
            <a:endParaRPr lang="it-IT" dirty="0"/>
          </a:p>
          <a:p>
            <a:endParaRPr lang="it-IT" dirty="0"/>
          </a:p>
          <a:p>
            <a:r>
              <a:rPr lang="it-IT" dirty="0"/>
              <a:t>Profilassi con </a:t>
            </a:r>
            <a:r>
              <a:rPr lang="it-IT" b="1" dirty="0" err="1"/>
              <a:t>C</a:t>
            </a:r>
            <a:r>
              <a:rPr lang="it-IT" b="1" dirty="0" err="1" smtClean="0"/>
              <a:t>lexane</a:t>
            </a:r>
            <a:r>
              <a:rPr lang="it-IT" dirty="0" smtClean="0"/>
              <a:t> 4000 UI, 1 </a:t>
            </a:r>
            <a:r>
              <a:rPr lang="it-IT" dirty="0" err="1" smtClean="0"/>
              <a:t>fl</a:t>
            </a:r>
            <a:r>
              <a:rPr lang="it-IT" dirty="0" smtClean="0"/>
              <a:t>. sc 12 ore prima dell’intervento e ogni 24 ore dopo l’intervento + </a:t>
            </a:r>
            <a:r>
              <a:rPr lang="it-IT" b="1" dirty="0" smtClean="0"/>
              <a:t>calze </a:t>
            </a:r>
            <a:r>
              <a:rPr lang="it-IT" b="1" dirty="0" err="1" smtClean="0"/>
              <a:t>antitrombo</a:t>
            </a:r>
            <a:endParaRPr lang="it-IT" b="1" dirty="0"/>
          </a:p>
          <a:p>
            <a:endParaRPr lang="it-IT" dirty="0"/>
          </a:p>
          <a:p>
            <a:r>
              <a:rPr lang="it-IT" dirty="0" smtClean="0"/>
              <a:t>Dimesso 10 </a:t>
            </a:r>
            <a:r>
              <a:rPr lang="it-IT" dirty="0"/>
              <a:t>giorni </a:t>
            </a:r>
            <a:r>
              <a:rPr lang="it-IT" dirty="0" smtClean="0"/>
              <a:t>dopo l’intervento con </a:t>
            </a:r>
            <a:r>
              <a:rPr lang="it-IT" dirty="0"/>
              <a:t>prescrizione di </a:t>
            </a:r>
            <a:r>
              <a:rPr lang="it-IT" b="1" dirty="0" err="1"/>
              <a:t>Clexane</a:t>
            </a:r>
            <a:r>
              <a:rPr lang="it-IT" dirty="0"/>
              <a:t> 4000 UI sc </a:t>
            </a:r>
            <a:r>
              <a:rPr lang="it-IT" dirty="0" smtClean="0"/>
              <a:t>per 20 giorni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Donna di 75 </a:t>
            </a:r>
            <a:r>
              <a:rPr lang="it-IT" dirty="0"/>
              <a:t>anni con </a:t>
            </a:r>
            <a:r>
              <a:rPr lang="it-IT" b="1" dirty="0"/>
              <a:t>tumore del </a:t>
            </a:r>
            <a:r>
              <a:rPr lang="it-IT" b="1" dirty="0" smtClean="0"/>
              <a:t>sigma</a:t>
            </a:r>
            <a:r>
              <a:rPr lang="it-IT" dirty="0" smtClean="0"/>
              <a:t> </a:t>
            </a:r>
            <a:r>
              <a:rPr lang="it-IT" dirty="0"/>
              <a:t>da sottoporre a </a:t>
            </a:r>
            <a:r>
              <a:rPr lang="it-IT" dirty="0" err="1" smtClean="0"/>
              <a:t>sigmoidectomia</a:t>
            </a:r>
            <a:r>
              <a:rPr lang="it-IT" dirty="0" smtClean="0"/>
              <a:t> per cancro laparoscopica</a:t>
            </a:r>
            <a:endParaRPr lang="it-IT" dirty="0"/>
          </a:p>
          <a:p>
            <a:endParaRPr lang="it-IT" dirty="0"/>
          </a:p>
          <a:p>
            <a:r>
              <a:rPr lang="it-IT" dirty="0"/>
              <a:t>Calcolo del </a:t>
            </a:r>
            <a:r>
              <a:rPr lang="it-IT" b="1" dirty="0" smtClean="0"/>
              <a:t>punteggio</a:t>
            </a:r>
            <a:r>
              <a:rPr lang="it-IT" dirty="0"/>
              <a:t> </a:t>
            </a:r>
            <a:r>
              <a:rPr lang="it-IT" b="1" dirty="0" smtClean="0"/>
              <a:t>globale</a:t>
            </a:r>
            <a:r>
              <a:rPr lang="it-IT" dirty="0"/>
              <a:t>	</a:t>
            </a:r>
            <a:r>
              <a:rPr lang="it-IT" b="1" dirty="0" smtClean="0"/>
              <a:t>7   </a:t>
            </a:r>
            <a:r>
              <a:rPr lang="it-IT" dirty="0" smtClean="0"/>
              <a:t>rischio </a:t>
            </a:r>
            <a:r>
              <a:rPr lang="it-IT" dirty="0"/>
              <a:t>elevatissimo</a:t>
            </a:r>
            <a:endParaRPr lang="it-IT" b="1" dirty="0"/>
          </a:p>
          <a:p>
            <a:pPr lvl="1"/>
            <a:r>
              <a:rPr lang="it-IT" dirty="0"/>
              <a:t>Chirurgia maggiore		</a:t>
            </a:r>
            <a:r>
              <a:rPr lang="it-IT" dirty="0" smtClean="0"/>
              <a:t>2</a:t>
            </a:r>
            <a:endParaRPr lang="it-IT" dirty="0"/>
          </a:p>
          <a:p>
            <a:pPr lvl="1"/>
            <a:r>
              <a:rPr lang="it-IT" dirty="0"/>
              <a:t>Età ≥75 anni 			3</a:t>
            </a:r>
          </a:p>
          <a:p>
            <a:pPr lvl="1"/>
            <a:r>
              <a:rPr lang="it-IT" dirty="0"/>
              <a:t>Neoplasia				2</a:t>
            </a:r>
          </a:p>
          <a:p>
            <a:endParaRPr lang="it-IT" dirty="0"/>
          </a:p>
          <a:p>
            <a:r>
              <a:rPr lang="it-IT" dirty="0"/>
              <a:t>Profilassi con </a:t>
            </a:r>
            <a:r>
              <a:rPr lang="it-IT" b="1" dirty="0" err="1"/>
              <a:t>F</a:t>
            </a:r>
            <a:r>
              <a:rPr lang="it-IT" b="1" dirty="0" err="1" smtClean="0"/>
              <a:t>luxum</a:t>
            </a:r>
            <a:r>
              <a:rPr lang="it-IT" b="1" dirty="0" smtClean="0"/>
              <a:t> </a:t>
            </a:r>
            <a:r>
              <a:rPr lang="it-IT" dirty="0" smtClean="0"/>
              <a:t>0,4 ml, 1 </a:t>
            </a:r>
            <a:r>
              <a:rPr lang="it-IT" dirty="0" err="1" smtClean="0"/>
              <a:t>fl</a:t>
            </a:r>
            <a:r>
              <a:rPr lang="it-IT" dirty="0" smtClean="0"/>
              <a:t>. sc </a:t>
            </a:r>
            <a:r>
              <a:rPr lang="it-IT" dirty="0"/>
              <a:t>12 ore prima dell’intervento e ogni 24 ore dopo l’intervento + </a:t>
            </a:r>
            <a:r>
              <a:rPr lang="it-IT" b="1" dirty="0"/>
              <a:t>calze </a:t>
            </a:r>
            <a:r>
              <a:rPr lang="it-IT" b="1" dirty="0" err="1"/>
              <a:t>antitrombo</a:t>
            </a:r>
            <a:endParaRPr lang="it-IT" b="1" dirty="0"/>
          </a:p>
          <a:p>
            <a:endParaRPr lang="it-IT" dirty="0"/>
          </a:p>
          <a:p>
            <a:r>
              <a:rPr lang="it-IT" dirty="0" smtClean="0"/>
              <a:t>Dimessa 4 </a:t>
            </a:r>
            <a:r>
              <a:rPr lang="it-IT" dirty="0"/>
              <a:t>giorni dopo l’intervento con prescrizione di </a:t>
            </a:r>
            <a:r>
              <a:rPr lang="it-IT" b="1" dirty="0" err="1"/>
              <a:t>Fluxum</a:t>
            </a:r>
            <a:r>
              <a:rPr lang="it-IT" b="1" dirty="0"/>
              <a:t> </a:t>
            </a:r>
            <a:r>
              <a:rPr lang="it-IT" dirty="0"/>
              <a:t>0,4 ml, 1 </a:t>
            </a:r>
            <a:r>
              <a:rPr lang="it-IT" dirty="0" err="1"/>
              <a:t>fl</a:t>
            </a:r>
            <a:r>
              <a:rPr lang="it-IT" dirty="0"/>
              <a:t>. </a:t>
            </a:r>
            <a:r>
              <a:rPr lang="it-IT" dirty="0" smtClean="0"/>
              <a:t>sc </a:t>
            </a:r>
            <a:r>
              <a:rPr lang="it-IT" dirty="0"/>
              <a:t>ogni 24 ore </a:t>
            </a:r>
            <a:r>
              <a:rPr lang="it-IT" dirty="0" smtClean="0"/>
              <a:t>per 24 giorni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4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Nella maggior parte dei </a:t>
            </a:r>
            <a:r>
              <a:rPr lang="it-IT" dirty="0" smtClean="0"/>
              <a:t>casi non sospendere </a:t>
            </a:r>
            <a:r>
              <a:rPr lang="it-IT" dirty="0"/>
              <a:t>antiaggreganti </a:t>
            </a:r>
            <a:r>
              <a:rPr lang="it-IT" dirty="0" smtClean="0"/>
              <a:t>e </a:t>
            </a:r>
            <a:r>
              <a:rPr lang="it-IT" dirty="0"/>
              <a:t>anticoagulanti per </a:t>
            </a:r>
            <a:r>
              <a:rPr lang="it-IT" dirty="0" smtClean="0"/>
              <a:t>interventi </a:t>
            </a:r>
            <a:r>
              <a:rPr lang="it-IT" dirty="0"/>
              <a:t>chirurgici </a:t>
            </a:r>
            <a:r>
              <a:rPr lang="it-IT" dirty="0" smtClean="0"/>
              <a:t>ambulatoriali</a:t>
            </a:r>
          </a:p>
          <a:p>
            <a:endParaRPr lang="it-IT" dirty="0"/>
          </a:p>
          <a:p>
            <a:r>
              <a:rPr lang="it-IT" dirty="0" smtClean="0"/>
              <a:t>Nell’ambulatorio Ecodoppler si rilasciano </a:t>
            </a:r>
            <a:r>
              <a:rPr lang="it-IT" dirty="0"/>
              <a:t>referti </a:t>
            </a:r>
            <a:r>
              <a:rPr lang="it-IT" dirty="0" smtClean="0"/>
              <a:t>ecografici, non si eseguono visite chirurgiche vascolari</a:t>
            </a:r>
          </a:p>
          <a:p>
            <a:endParaRPr lang="it-IT" dirty="0"/>
          </a:p>
          <a:p>
            <a:r>
              <a:rPr lang="it-IT" dirty="0" smtClean="0"/>
              <a:t>Unica patologia che richiede terapia immediata è la TVP; nel dubbio prescrivere EBPM in attesa dell’ecodoppler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 per l’attenzione</a:t>
            </a:r>
            <a:endParaRPr lang="it-IT" dirty="0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398" y="1484784"/>
            <a:ext cx="5007204" cy="4525963"/>
          </a:xfrm>
        </p:spPr>
      </p:pic>
      <p:sp>
        <p:nvSpPr>
          <p:cNvPr id="9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5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</a:t>
            </a:r>
            <a:r>
              <a:rPr lang="it-IT" dirty="0" smtClean="0"/>
              <a:t>ntiaggreganti </a:t>
            </a:r>
            <a:r>
              <a:rPr lang="it-IT" dirty="0"/>
              <a:t>piastrinici </a:t>
            </a:r>
            <a:r>
              <a:rPr lang="it-IT" dirty="0" smtClean="0"/>
              <a:t>e anticoagulanti e interventi di chirurgia ambulatoriale</a:t>
            </a:r>
          </a:p>
          <a:p>
            <a:endParaRPr lang="it-IT" dirty="0"/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Ambulatorio Ecodoppler </a:t>
            </a:r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e Medico di medicina 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generale</a:t>
            </a:r>
            <a:endParaRPr lang="it-IT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it-IT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Profilassi anti-tromboembolica in Chirurgia generale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it-IT" sz="4000" dirty="0" smtClean="0"/>
              <a:t>Sospendiamo antiaggreganti e anticoagulanti </a:t>
            </a:r>
            <a:r>
              <a:rPr lang="it-IT" sz="4000" dirty="0"/>
              <a:t>per </a:t>
            </a:r>
            <a:r>
              <a:rPr lang="it-IT" sz="4000" dirty="0" smtClean="0"/>
              <a:t>chirurgia ambulatoriale?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it-IT" dirty="0" smtClean="0"/>
              <a:t>NO, non è necessario… Soprattutto </a:t>
            </a:r>
            <a:r>
              <a:rPr lang="it-IT" dirty="0"/>
              <a:t>se il paziente ha un buon motivo per </a:t>
            </a:r>
            <a:r>
              <a:rPr lang="it-IT" dirty="0" smtClean="0"/>
              <a:t>assumerla</a:t>
            </a:r>
          </a:p>
          <a:p>
            <a:endParaRPr lang="it-IT" dirty="0"/>
          </a:p>
          <a:p>
            <a:r>
              <a:rPr lang="it-IT" dirty="0" smtClean="0"/>
              <a:t>L’operabilità </a:t>
            </a:r>
            <a:r>
              <a:rPr lang="it-IT" dirty="0"/>
              <a:t>dipende dal caso clinico e rimane a giudizio del chirurgo operatore</a:t>
            </a:r>
          </a:p>
          <a:p>
            <a:endParaRPr lang="it-IT" dirty="0"/>
          </a:p>
        </p:txBody>
      </p:sp>
      <p:sp>
        <p:nvSpPr>
          <p:cNvPr id="5" name="Segnaposto data 5"/>
          <p:cNvSpPr txBox="1">
            <a:spLocks/>
          </p:cNvSpPr>
          <p:nvPr/>
        </p:nvSpPr>
        <p:spPr>
          <a:xfrm>
            <a:off x="3142448" y="6232227"/>
            <a:ext cx="5534008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2014 ACC/AHA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Guideline on Perioperative Cardiovascular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Evaluation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Management of Patients Undergoing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Noncardiac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Surgery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, JACC 2014</a:t>
            </a:r>
            <a:endParaRPr lang="it-IT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4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ntiaggreganti </a:t>
            </a:r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piastrinici 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e anticoagulanti e interventi di chirurgia ambulatoriale</a:t>
            </a:r>
          </a:p>
          <a:p>
            <a:endParaRPr lang="it-IT" dirty="0"/>
          </a:p>
          <a:p>
            <a:r>
              <a:rPr lang="it-IT" dirty="0"/>
              <a:t>Ambulatorio Ecodoppler e </a:t>
            </a:r>
            <a:r>
              <a:rPr lang="it-IT" dirty="0"/>
              <a:t>Medico di medicina </a:t>
            </a:r>
            <a:r>
              <a:rPr lang="it-IT" dirty="0" smtClean="0"/>
              <a:t>generale</a:t>
            </a:r>
            <a:endParaRPr lang="it-IT" dirty="0"/>
          </a:p>
          <a:p>
            <a:endParaRPr lang="it-IT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Profilassi anti-tromboembolica in Chirurgia generale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9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Ambulatorio Ecodoppler e </a:t>
            </a:r>
            <a:r>
              <a:rPr lang="it-IT" dirty="0" smtClean="0"/>
              <a:t>MMG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Spesso, in ambulatorio </a:t>
            </a:r>
            <a:r>
              <a:rPr lang="it-IT" dirty="0"/>
              <a:t>Ecodoppler </a:t>
            </a:r>
            <a:r>
              <a:rPr lang="it-IT" i="1" dirty="0" smtClean="0"/>
              <a:t>non</a:t>
            </a:r>
            <a:r>
              <a:rPr lang="it-IT" dirty="0" smtClean="0"/>
              <a:t> c’è il chirurgo vascolare; in tal caso, l’unica terapia prescrivibile </a:t>
            </a:r>
            <a:r>
              <a:rPr lang="it-IT" dirty="0"/>
              <a:t>direttamente </a:t>
            </a:r>
            <a:r>
              <a:rPr lang="it-IT" dirty="0" smtClean="0"/>
              <a:t>è quella per </a:t>
            </a:r>
            <a:r>
              <a:rPr lang="it-IT" dirty="0"/>
              <a:t>la </a:t>
            </a:r>
            <a:r>
              <a:rPr lang="it-IT" dirty="0" smtClean="0"/>
              <a:t>TVP</a:t>
            </a:r>
          </a:p>
          <a:p>
            <a:endParaRPr lang="it-IT" dirty="0" smtClean="0"/>
          </a:p>
          <a:p>
            <a:r>
              <a:rPr lang="it-IT" dirty="0" smtClean="0"/>
              <a:t>Se emergesse dall’esame una patologia vascolare, bisognerà prescrivere una visita </a:t>
            </a:r>
            <a:r>
              <a:rPr lang="it-IT" dirty="0"/>
              <a:t>chirurgica </a:t>
            </a:r>
            <a:r>
              <a:rPr lang="it-IT" dirty="0" smtClean="0"/>
              <a:t>vascolare</a:t>
            </a:r>
          </a:p>
          <a:p>
            <a:endParaRPr lang="it-IT" dirty="0"/>
          </a:p>
          <a:p>
            <a:r>
              <a:rPr lang="it-IT" dirty="0" smtClean="0"/>
              <a:t>Negli </a:t>
            </a:r>
            <a:r>
              <a:rPr lang="it-IT" dirty="0"/>
              <a:t>ambulatori di chirurgia vascolare </a:t>
            </a:r>
            <a:r>
              <a:rPr lang="it-IT" dirty="0" smtClean="0"/>
              <a:t>si prescrivono terapie </a:t>
            </a:r>
            <a:r>
              <a:rPr lang="it-IT" dirty="0"/>
              <a:t>antiaggreganti o anticoagulanti secondo </a:t>
            </a:r>
            <a:r>
              <a:rPr lang="it-IT" dirty="0" smtClean="0"/>
              <a:t>le linee </a:t>
            </a:r>
            <a:r>
              <a:rPr lang="it-IT" dirty="0"/>
              <a:t>guida </a:t>
            </a:r>
            <a:r>
              <a:rPr lang="it-IT" dirty="0" smtClean="0"/>
              <a:t>SICVE</a:t>
            </a:r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6094800" y="6356350"/>
            <a:ext cx="2581656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 smtClean="0">
                <a:solidFill>
                  <a:schemeClr val="bg1">
                    <a:lumMod val="50000"/>
                  </a:schemeClr>
                </a:solidFill>
              </a:rPr>
              <a:t>www.sicve.it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/linee-guida/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7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ntiaggreganti </a:t>
            </a:r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piastrinici 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e anticoagulanti e interventi di chirurgia ambulatoriale</a:t>
            </a:r>
          </a:p>
          <a:p>
            <a:endParaRPr lang="it-IT" dirty="0"/>
          </a:p>
          <a:p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Ambulatorio Ecodoppler e </a:t>
            </a:r>
            <a:r>
              <a:rPr lang="it-IT" dirty="0">
                <a:solidFill>
                  <a:schemeClr val="bg1">
                    <a:lumMod val="95000"/>
                  </a:schemeClr>
                </a:solidFill>
              </a:rPr>
              <a:t>Medico di medicina </a:t>
            </a:r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generale</a:t>
            </a:r>
            <a:endParaRPr lang="it-IT" dirty="0">
              <a:solidFill>
                <a:schemeClr val="bg1">
                  <a:lumMod val="95000"/>
                </a:schemeClr>
              </a:solidFill>
            </a:endParaRPr>
          </a:p>
          <a:p>
            <a:endParaRPr lang="it-IT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it-IT" dirty="0"/>
              <a:t>Profilassi anti-tromboembolica in Chirurgia generale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5"/>
          <p:cNvSpPr txBox="1">
            <a:spLocks/>
          </p:cNvSpPr>
          <p:nvPr/>
        </p:nvSpPr>
        <p:spPr>
          <a:xfrm>
            <a:off x="4896654" y="6356350"/>
            <a:ext cx="3779802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Corso </a:t>
            </a:r>
            <a:r>
              <a:rPr lang="it-IT" b="1" smtClean="0">
                <a:solidFill>
                  <a:schemeClr val="bg1">
                    <a:lumMod val="50000"/>
                  </a:schemeClr>
                </a:solidFill>
              </a:rPr>
              <a:t>di Formazione Interaziendale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1" t="17897" r="22052" b="5182"/>
          <a:stretch>
            <a:fillRect/>
          </a:stretch>
        </p:blipFill>
        <p:spPr bwMode="auto">
          <a:xfrm>
            <a:off x="1204717" y="404664"/>
            <a:ext cx="6734565" cy="56369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6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Fattori di rischio TEP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Relativi all’intervento (A)</a:t>
            </a:r>
          </a:p>
          <a:p>
            <a:endParaRPr lang="it-IT" dirty="0"/>
          </a:p>
          <a:p>
            <a:r>
              <a:rPr lang="it-IT" dirty="0" smtClean="0"/>
              <a:t>Relativi al paziente (B)</a:t>
            </a:r>
          </a:p>
          <a:p>
            <a:endParaRPr lang="it-IT" dirty="0"/>
          </a:p>
          <a:p>
            <a:r>
              <a:rPr lang="it-IT" dirty="0" smtClean="0"/>
              <a:t>Valutazione </a:t>
            </a:r>
            <a:r>
              <a:rPr lang="it-IT" b="1" dirty="0" smtClean="0"/>
              <a:t>globale del rischio</a:t>
            </a:r>
            <a:r>
              <a:rPr lang="it-IT" dirty="0" smtClean="0"/>
              <a:t>: A + B</a:t>
            </a:r>
          </a:p>
        </p:txBody>
      </p:sp>
      <p:sp>
        <p:nvSpPr>
          <p:cNvPr id="6" name="Segnaposto data 5"/>
          <p:cNvSpPr txBox="1">
            <a:spLocks/>
          </p:cNvSpPr>
          <p:nvPr/>
        </p:nvSpPr>
        <p:spPr>
          <a:xfrm>
            <a:off x="5220072" y="6356350"/>
            <a:ext cx="3436184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mtClean="0">
                <a:solidFill>
                  <a:schemeClr val="bg1">
                    <a:lumMod val="50000"/>
                  </a:schemeClr>
                </a:solidFill>
              </a:rPr>
              <a:t>Procedura Azienda USL di Ferrara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2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8703</TotalTime>
  <Words>784</Words>
  <Application>Microsoft Office PowerPoint</Application>
  <PresentationFormat>Presentazione su schermo (4:3)</PresentationFormat>
  <Paragraphs>211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Paziente Scoagulato o Antiaggregato e Chirurgia: Rapporto fra Chirurgo e MMG</vt:lpstr>
      <vt:lpstr>Indice</vt:lpstr>
      <vt:lpstr>Indice</vt:lpstr>
      <vt:lpstr>Sospendiamo antiaggreganti e anticoagulanti per chirurgia ambulatoriale?</vt:lpstr>
      <vt:lpstr>Indice</vt:lpstr>
      <vt:lpstr>Ambulatorio Ecodoppler e MMG</vt:lpstr>
      <vt:lpstr>Indice</vt:lpstr>
      <vt:lpstr>Presentazione standard di PowerPoint</vt:lpstr>
      <vt:lpstr>Fattori di rischio TEP</vt:lpstr>
      <vt:lpstr>Fattori relativi all’intervento (A)</vt:lpstr>
      <vt:lpstr>Fattori relativi al paziente (B)</vt:lpstr>
      <vt:lpstr>Fattori deboli (1 punto)</vt:lpstr>
      <vt:lpstr>Fattori moderati (2 punti)</vt:lpstr>
      <vt:lpstr>Fattori forti (3 punti)</vt:lpstr>
      <vt:lpstr>Fattori molto forti (5 punti)</vt:lpstr>
      <vt:lpstr>Punteggio globale (A + B)</vt:lpstr>
      <vt:lpstr>Profilassi consigliata</vt:lpstr>
      <vt:lpstr>Controindicazioni</vt:lpstr>
      <vt:lpstr>Caso 1</vt:lpstr>
      <vt:lpstr>Caso 2</vt:lpstr>
      <vt:lpstr>Caso 3</vt:lpstr>
      <vt:lpstr>Sommario</vt:lpstr>
      <vt:lpstr>Grazie per 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unife</dc:creator>
  <cp:lastModifiedBy>Aula Magna</cp:lastModifiedBy>
  <cp:revision>581</cp:revision>
  <cp:lastPrinted>2014-10-22T13:07:29Z</cp:lastPrinted>
  <dcterms:created xsi:type="dcterms:W3CDTF">2012-09-09T08:47:48Z</dcterms:created>
  <dcterms:modified xsi:type="dcterms:W3CDTF">2018-02-17T09:25:38Z</dcterms:modified>
</cp:coreProperties>
</file>