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79" r:id="rId3"/>
    <p:sldId id="281" r:id="rId4"/>
    <p:sldId id="280" r:id="rId5"/>
    <p:sldId id="291" r:id="rId6"/>
    <p:sldId id="265" r:id="rId7"/>
    <p:sldId id="266" r:id="rId8"/>
    <p:sldId id="267" r:id="rId9"/>
    <p:sldId id="259" r:id="rId10"/>
    <p:sldId id="258" r:id="rId11"/>
    <p:sldId id="288" r:id="rId12"/>
    <p:sldId id="271" r:id="rId13"/>
    <p:sldId id="269" r:id="rId14"/>
    <p:sldId id="289" r:id="rId15"/>
    <p:sldId id="275" r:id="rId16"/>
    <p:sldId id="273" r:id="rId17"/>
    <p:sldId id="283" r:id="rId18"/>
    <p:sldId id="284" r:id="rId19"/>
    <p:sldId id="260" r:id="rId20"/>
    <p:sldId id="261" r:id="rId21"/>
    <p:sldId id="262" r:id="rId22"/>
    <p:sldId id="263" r:id="rId23"/>
    <p:sldId id="286" r:id="rId24"/>
    <p:sldId id="257" r:id="rId25"/>
    <p:sldId id="264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60" autoAdjust="0"/>
  </p:normalViewPr>
  <p:slideViewPr>
    <p:cSldViewPr>
      <p:cViewPr varScale="1">
        <p:scale>
          <a:sx n="90" d="100"/>
          <a:sy n="90" d="100"/>
        </p:scale>
        <p:origin x="-10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I:\TAO%2014-9-2013\N.%20PAZIENTI%20IN%20TAO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TAO NCP Copparo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632245254816384E-2"/>
          <c:y val="0.17574296335404341"/>
          <c:w val="0.94309269139643781"/>
          <c:h val="0.547688094698626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Foglio1!$C$1</c:f>
              <c:strCache>
                <c:ptCount val="1"/>
                <c:pt idx="0">
                  <c:v>MMG</c:v>
                </c:pt>
              </c:strCache>
            </c:strRef>
          </c:tx>
          <c:invertIfNegative val="0"/>
          <c:cat>
            <c:strRef>
              <c:f>Foglio1!$B$2:$B$30</c:f>
              <c:strCache>
                <c:ptCount val="29"/>
                <c:pt idx="0">
                  <c:v>Ariutti Roberto</c:v>
                </c:pt>
                <c:pt idx="1">
                  <c:v>Ballo Lauretta</c:v>
                </c:pt>
                <c:pt idx="2">
                  <c:v>Banzi Marco</c:v>
                </c:pt>
                <c:pt idx="3">
                  <c:v>Bellini Vincenzo</c:v>
                </c:pt>
                <c:pt idx="4">
                  <c:v>Borghi Cinzia</c:v>
                </c:pt>
                <c:pt idx="5">
                  <c:v>Bonaguro M Cristina</c:v>
                </c:pt>
                <c:pt idx="6">
                  <c:v>Bortolotti M Cristina</c:v>
                </c:pt>
                <c:pt idx="7">
                  <c:v>Buraschi Giuseppe</c:v>
                </c:pt>
                <c:pt idx="8">
                  <c:v>Capelli Alberto</c:v>
                </c:pt>
                <c:pt idx="9">
                  <c:v>Cazzuffi Andrea</c:v>
                </c:pt>
                <c:pt idx="10">
                  <c:v>Finatti Federico</c:v>
                </c:pt>
                <c:pt idx="11">
                  <c:v>Galletti Fioretta</c:v>
                </c:pt>
                <c:pt idx="12">
                  <c:v>Gamberoni Sandro</c:v>
                </c:pt>
                <c:pt idx="13">
                  <c:v>Giubelli Arrigo</c:v>
                </c:pt>
                <c:pt idx="14">
                  <c:v>Mantovani Flavio</c:v>
                </c:pt>
                <c:pt idx="15">
                  <c:v>Marangoni Irene</c:v>
                </c:pt>
                <c:pt idx="16">
                  <c:v>Marangoni Luciano</c:v>
                </c:pt>
                <c:pt idx="17">
                  <c:v>Miola Franco</c:v>
                </c:pt>
                <c:pt idx="18">
                  <c:v>Mosca Francesco</c:v>
                </c:pt>
                <c:pt idx="19">
                  <c:v>Nagliati Giorgio</c:v>
                </c:pt>
                <c:pt idx="20">
                  <c:v>Negri Elda</c:v>
                </c:pt>
                <c:pt idx="21">
                  <c:v>Orlandi Mauro</c:v>
                </c:pt>
                <c:pt idx="22">
                  <c:v>Romanini Dariella</c:v>
                </c:pt>
                <c:pt idx="23">
                  <c:v>Stroppa Gianclaudio</c:v>
                </c:pt>
                <c:pt idx="24">
                  <c:v>Ungarelli Oscar</c:v>
                </c:pt>
                <c:pt idx="25">
                  <c:v>Ventaglio Lucio</c:v>
                </c:pt>
                <c:pt idx="26">
                  <c:v>Zamboni Andrea</c:v>
                </c:pt>
                <c:pt idx="27">
                  <c:v>Zappone Pietro A.</c:v>
                </c:pt>
                <c:pt idx="28">
                  <c:v>Totale</c:v>
                </c:pt>
              </c:strCache>
            </c:strRef>
          </c:cat>
          <c:val>
            <c:numRef>
              <c:f>Foglio1!$C$2:$C$30</c:f>
              <c:numCache>
                <c:formatCode>General</c:formatCode>
                <c:ptCount val="29"/>
                <c:pt idx="0">
                  <c:v>32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6</c:v>
                </c:pt>
                <c:pt idx="5">
                  <c:v>18</c:v>
                </c:pt>
                <c:pt idx="6">
                  <c:v>10</c:v>
                </c:pt>
                <c:pt idx="7">
                  <c:v>18</c:v>
                </c:pt>
                <c:pt idx="8">
                  <c:v>44</c:v>
                </c:pt>
                <c:pt idx="9">
                  <c:v>15</c:v>
                </c:pt>
                <c:pt idx="10">
                  <c:v>33</c:v>
                </c:pt>
                <c:pt idx="11">
                  <c:v>18</c:v>
                </c:pt>
                <c:pt idx="12">
                  <c:v>15</c:v>
                </c:pt>
                <c:pt idx="13">
                  <c:v>26</c:v>
                </c:pt>
                <c:pt idx="14">
                  <c:v>12</c:v>
                </c:pt>
                <c:pt idx="15">
                  <c:v>28</c:v>
                </c:pt>
                <c:pt idx="16">
                  <c:v>19</c:v>
                </c:pt>
                <c:pt idx="17">
                  <c:v>35</c:v>
                </c:pt>
                <c:pt idx="18">
                  <c:v>20</c:v>
                </c:pt>
                <c:pt idx="19">
                  <c:v>6</c:v>
                </c:pt>
                <c:pt idx="20">
                  <c:v>4</c:v>
                </c:pt>
                <c:pt idx="21">
                  <c:v>18</c:v>
                </c:pt>
                <c:pt idx="22">
                  <c:v>32</c:v>
                </c:pt>
                <c:pt idx="23">
                  <c:v>8</c:v>
                </c:pt>
                <c:pt idx="24">
                  <c:v>25</c:v>
                </c:pt>
                <c:pt idx="25">
                  <c:v>10</c:v>
                </c:pt>
                <c:pt idx="26">
                  <c:v>21</c:v>
                </c:pt>
                <c:pt idx="27">
                  <c:v>20</c:v>
                </c:pt>
                <c:pt idx="28">
                  <c:v>494</c:v>
                </c:pt>
              </c:numCache>
            </c:numRef>
          </c:val>
        </c:ser>
        <c:ser>
          <c:idx val="1"/>
          <c:order val="1"/>
          <c:tx>
            <c:strRef>
              <c:f>Foglio1!$D$1</c:f>
              <c:strCache>
                <c:ptCount val="1"/>
                <c:pt idx="0">
                  <c:v>Centro Coagulazione</c:v>
                </c:pt>
              </c:strCache>
            </c:strRef>
          </c:tx>
          <c:invertIfNegative val="0"/>
          <c:cat>
            <c:strRef>
              <c:f>Foglio1!$B$2:$B$30</c:f>
              <c:strCache>
                <c:ptCount val="29"/>
                <c:pt idx="0">
                  <c:v>Ariutti Roberto</c:v>
                </c:pt>
                <c:pt idx="1">
                  <c:v>Ballo Lauretta</c:v>
                </c:pt>
                <c:pt idx="2">
                  <c:v>Banzi Marco</c:v>
                </c:pt>
                <c:pt idx="3">
                  <c:v>Bellini Vincenzo</c:v>
                </c:pt>
                <c:pt idx="4">
                  <c:v>Borghi Cinzia</c:v>
                </c:pt>
                <c:pt idx="5">
                  <c:v>Bonaguro M Cristina</c:v>
                </c:pt>
                <c:pt idx="6">
                  <c:v>Bortolotti M Cristina</c:v>
                </c:pt>
                <c:pt idx="7">
                  <c:v>Buraschi Giuseppe</c:v>
                </c:pt>
                <c:pt idx="8">
                  <c:v>Capelli Alberto</c:v>
                </c:pt>
                <c:pt idx="9">
                  <c:v>Cazzuffi Andrea</c:v>
                </c:pt>
                <c:pt idx="10">
                  <c:v>Finatti Federico</c:v>
                </c:pt>
                <c:pt idx="11">
                  <c:v>Galletti Fioretta</c:v>
                </c:pt>
                <c:pt idx="12">
                  <c:v>Gamberoni Sandro</c:v>
                </c:pt>
                <c:pt idx="13">
                  <c:v>Giubelli Arrigo</c:v>
                </c:pt>
                <c:pt idx="14">
                  <c:v>Mantovani Flavio</c:v>
                </c:pt>
                <c:pt idx="15">
                  <c:v>Marangoni Irene</c:v>
                </c:pt>
                <c:pt idx="16">
                  <c:v>Marangoni Luciano</c:v>
                </c:pt>
                <c:pt idx="17">
                  <c:v>Miola Franco</c:v>
                </c:pt>
                <c:pt idx="18">
                  <c:v>Mosca Francesco</c:v>
                </c:pt>
                <c:pt idx="19">
                  <c:v>Nagliati Giorgio</c:v>
                </c:pt>
                <c:pt idx="20">
                  <c:v>Negri Elda</c:v>
                </c:pt>
                <c:pt idx="21">
                  <c:v>Orlandi Mauro</c:v>
                </c:pt>
                <c:pt idx="22">
                  <c:v>Romanini Dariella</c:v>
                </c:pt>
                <c:pt idx="23">
                  <c:v>Stroppa Gianclaudio</c:v>
                </c:pt>
                <c:pt idx="24">
                  <c:v>Ungarelli Oscar</c:v>
                </c:pt>
                <c:pt idx="25">
                  <c:v>Ventaglio Lucio</c:v>
                </c:pt>
                <c:pt idx="26">
                  <c:v>Zamboni Andrea</c:v>
                </c:pt>
                <c:pt idx="27">
                  <c:v>Zappone Pietro A.</c:v>
                </c:pt>
                <c:pt idx="28">
                  <c:v>Totale</c:v>
                </c:pt>
              </c:strCache>
            </c:strRef>
          </c:cat>
          <c:val>
            <c:numRef>
              <c:f>Foglio1!$D$2:$D$30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20</c:v>
                </c:pt>
                <c:pt idx="5">
                  <c:v>3</c:v>
                </c:pt>
                <c:pt idx="7">
                  <c:v>6</c:v>
                </c:pt>
                <c:pt idx="9">
                  <c:v>1</c:v>
                </c:pt>
                <c:pt idx="10">
                  <c:v>2</c:v>
                </c:pt>
                <c:pt idx="12">
                  <c:v>4</c:v>
                </c:pt>
                <c:pt idx="13">
                  <c:v>5</c:v>
                </c:pt>
                <c:pt idx="14">
                  <c:v>1</c:v>
                </c:pt>
                <c:pt idx="15">
                  <c:v>5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33</c:v>
                </c:pt>
                <c:pt idx="20">
                  <c:v>5</c:v>
                </c:pt>
                <c:pt idx="21">
                  <c:v>4</c:v>
                </c:pt>
                <c:pt idx="23">
                  <c:v>20</c:v>
                </c:pt>
                <c:pt idx="25">
                  <c:v>2</c:v>
                </c:pt>
                <c:pt idx="26">
                  <c:v>9</c:v>
                </c:pt>
                <c:pt idx="27">
                  <c:v>4</c:v>
                </c:pt>
                <c:pt idx="28">
                  <c:v>133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051520"/>
        <c:axId val="71069696"/>
        <c:axId val="0"/>
      </c:bar3DChart>
      <c:catAx>
        <c:axId val="710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069696"/>
        <c:crosses val="autoZero"/>
        <c:auto val="1"/>
        <c:lblAlgn val="ctr"/>
        <c:lblOffset val="100"/>
        <c:noMultiLvlLbl val="0"/>
      </c:catAx>
      <c:valAx>
        <c:axId val="7106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10515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0.21427</cdr:x>
      <cdr:y>0.11899</cdr:y>
    </cdr:from>
    <cdr:to>
      <cdr:x>0.82144</cdr:x>
      <cdr:y>0.15709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159992" y="899517"/>
          <a:ext cx="61206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0.21427</cdr:x>
      <cdr:y>0.09994</cdr:y>
    </cdr:from>
    <cdr:to>
      <cdr:x>0.82859</cdr:x>
      <cdr:y>0.14756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159992" y="755501"/>
          <a:ext cx="6192688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600" b="1" dirty="0" smtClean="0"/>
            <a:t>Unione dei Comuni “Terre e Fiumi”  circa  36.500  abitanti</a:t>
          </a:r>
          <a:endParaRPr lang="it-IT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spc="-1">
                <a:latin typeface="Arial"/>
              </a:rPr>
              <a:t>Fai clic per modificare il formato delle note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pc="-1">
                <a:latin typeface="Times New Roman"/>
              </a:rPr>
              <a:t>&lt;intestazione&gt;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spc="-1">
                <a:latin typeface="Times New Roman"/>
              </a:rPr>
              <a:t>&lt;data/ora&gt;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spc="-1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1FF7529-7C16-49BD-905A-3F2F8760F28F}" type="slidenum">
              <a:rPr lang="it-IT" sz="1400" spc="-1">
                <a:latin typeface="Times New Roman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34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Immagine 3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Immagine 7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8" name="Immagine 7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E0F3-6FC5-4EA3-A764-97C452A4EB75}" type="datetimeFigureOut">
              <a:rPr lang="it-IT" smtClean="0"/>
              <a:t>16/02/2018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B890-9B88-4F98-9253-7D97B1B481E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14/02/18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11B4E0-A6D9-4C1C-81F5-88A0602A7D08}" type="slidenum">
              <a:rPr lang="it-IT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spc="-1">
                <a:latin typeface="Calibri"/>
              </a:rPr>
              <a:t>Fai clic per modificare il formato del testo del titolo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>
                <a:latin typeface="Calibri"/>
              </a:rPr>
              <a:t>Fai clic per modificare il formato del testo della struttura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400" spc="-1">
                <a:latin typeface="Calibri"/>
              </a:rPr>
              <a:t>Secondo livello struttura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spc="-1">
                <a:latin typeface="Calibri"/>
              </a:rPr>
              <a:t>Terzo livello struttura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2000" spc="-1">
                <a:latin typeface="Calibri"/>
              </a:rPr>
              <a:t>Quarto livello struttura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spc="-1">
                <a:latin typeface="Calibri"/>
              </a:rPr>
              <a:t>Quinto livello struttura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spc="-1">
                <a:latin typeface="Calibri"/>
              </a:rPr>
              <a:t>Sesto livello struttura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2000" spc="-1">
                <a:latin typeface="Calibri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doctorshop.it/ImageZoom.aspx?imagefile=4000004_2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" y="0"/>
            <a:ext cx="4402615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70692" y="3920836"/>
            <a:ext cx="6269252" cy="15081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sz="3200" b="1" dirty="0"/>
              <a:t>Il paziente </a:t>
            </a:r>
            <a:r>
              <a:rPr lang="it-IT" sz="3200" b="1" dirty="0" err="1"/>
              <a:t>scoagulato</a:t>
            </a:r>
            <a:r>
              <a:rPr lang="it-IT" sz="3200" b="1" dirty="0"/>
              <a:t> oggi in Provincia di Ferrara.</a:t>
            </a:r>
            <a:endParaRPr lang="it-IT" sz="3200" dirty="0"/>
          </a:p>
          <a:p>
            <a:r>
              <a:rPr lang="it-IT" sz="2800" b="1" dirty="0"/>
              <a:t>Ferrara- Cona - Sabato 17 febbraio 2018.</a:t>
            </a:r>
            <a:endParaRPr lang="it-IT" sz="2800" dirty="0"/>
          </a:p>
        </p:txBody>
      </p:sp>
      <p:pic>
        <p:nvPicPr>
          <p:cNvPr id="4" name="Picture 4" descr="Ferrara1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22796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gione+azienda_300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3577"/>
            <a:ext cx="2209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39552" y="6237312"/>
            <a:ext cx="29523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Animatore </a:t>
            </a:r>
            <a:r>
              <a:rPr lang="it-IT" dirty="0" err="1" smtClean="0"/>
              <a:t>dr.Miola</a:t>
            </a:r>
            <a:r>
              <a:rPr lang="it-IT" dirty="0" smtClean="0"/>
              <a:t> Franco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26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0" y="423405"/>
            <a:ext cx="7503840" cy="54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720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1" y="155536"/>
            <a:ext cx="3084480" cy="216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1" y="1467515"/>
            <a:ext cx="8239680" cy="52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412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55537"/>
            <a:ext cx="2759040" cy="22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00" y="2117022"/>
            <a:ext cx="7787520" cy="438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04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899592" y="6237312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14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777F8AB-CF19-4318-A3C6-1589045F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351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t-IT" sz="1600" b="1" u="sng" dirty="0"/>
              <a:t>C.G.</a:t>
            </a:r>
            <a:r>
              <a:rPr lang="it-IT" sz="1600" dirty="0"/>
              <a:t>91 aa </a:t>
            </a:r>
            <a:r>
              <a:rPr lang="it-IT" sz="1600" dirty="0" err="1"/>
              <a:t>maschio,vedovo</a:t>
            </a:r>
            <a:r>
              <a:rPr lang="it-IT" sz="1600" dirty="0"/>
              <a:t> da qualche </a:t>
            </a:r>
            <a:r>
              <a:rPr lang="it-IT" sz="1600" dirty="0" err="1"/>
              <a:t>mese,vive</a:t>
            </a:r>
            <a:r>
              <a:rPr lang="it-IT" sz="1600" dirty="0"/>
              <a:t> solo ,</a:t>
            </a:r>
            <a:br>
              <a:rPr lang="it-IT" sz="1600" dirty="0"/>
            </a:br>
            <a:r>
              <a:rPr lang="it-IT" sz="1600" dirty="0"/>
              <a:t> tre  figli che abitano </a:t>
            </a:r>
            <a:r>
              <a:rPr lang="it-IT" sz="1600" dirty="0" err="1"/>
              <a:t>vicino,pensionato</a:t>
            </a:r>
            <a:r>
              <a:rPr lang="it-IT" sz="1600" dirty="0"/>
              <a:t>  ex operaio metalmeccanico.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D0016B8B-52AA-4D54-B069-CD90A13F2C5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7504" y="908720"/>
            <a:ext cx="8856984" cy="59492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Ipertensione arteriosa</a:t>
            </a:r>
          </a:p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Diabete mellito 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insulino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trattato</a:t>
            </a:r>
          </a:p>
          <a:p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Dislipemico</a:t>
            </a:r>
            <a:endParaRPr lang="it-IT" sz="11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Glaucoma</a:t>
            </a:r>
          </a:p>
          <a:p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Insuff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renale cronica</a:t>
            </a:r>
          </a:p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Sindrome depressiva</a:t>
            </a:r>
          </a:p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Nefrectomia 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sx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per K 2004</a:t>
            </a:r>
          </a:p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Esiti  di ictus cerebri 2005</a:t>
            </a:r>
          </a:p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P.M. 2008 per BAV II*</a:t>
            </a:r>
          </a:p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Rivascolarizzazione miocardica senza CEC 2011</a:t>
            </a:r>
          </a:p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Grave  gonartrosi  bilaterale con versamento recidivo</a:t>
            </a:r>
          </a:p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Terapia:</a:t>
            </a:r>
          </a:p>
          <a:p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Repaglinide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 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mg x 3-Lantus 14 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U,Movicol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 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busta,Sertralina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50mg,Monoket 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60mg,Allopurinolo 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100mg,Cardioaspirina 100mg,Pantoprazolo 20mg,Iopize 2 </a:t>
            </a:r>
            <a:r>
              <a:rPr lang="it-IT" sz="11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gtt,Metoprololo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100mg 1/2x3,Paracetamolo 1000mg al 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bisogno, </a:t>
            </a:r>
            <a:r>
              <a:rPr lang="it-IT" sz="11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Minias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2mg  ,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Tardyfer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 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cp</a:t>
            </a:r>
            <a:endParaRPr lang="it-IT" sz="11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it-IT" sz="11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7 febbraio 2017  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 ambulatorio Epistassi  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sx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BMI=23,31,P.A.=124/78 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mmHg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,non 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vedo varice  </a:t>
            </a:r>
            <a:r>
              <a:rPr lang="it-IT" sz="11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sanguinante, consigli 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+ 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neoemocicatrol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+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Tranex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</a:t>
            </a:r>
            <a:r>
              <a:rPr lang="it-IT" sz="11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fl</a:t>
            </a:r>
            <a:r>
              <a:rPr lang="it-IT" sz="11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al bisogno</a:t>
            </a:r>
          </a:p>
          <a:p>
            <a:endParaRPr lang="it-IT" sz="1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it-IT" sz="500" dirty="0">
              <a:latin typeface="+mn-lt"/>
            </a:endParaRPr>
          </a:p>
          <a:p>
            <a:r>
              <a:rPr lang="it-IT" sz="1000" b="1" dirty="0">
                <a:latin typeface="+mn-lt"/>
              </a:rPr>
              <a:t>DIAGNOSI CLINICA</a:t>
            </a:r>
          </a:p>
          <a:p>
            <a:r>
              <a:rPr lang="it-IT" sz="1000" dirty="0">
                <a:latin typeface="+mn-lt"/>
              </a:rPr>
              <a:t>CHIARA BIANCHINI </a:t>
            </a:r>
            <a:r>
              <a:rPr lang="it-IT" sz="1000" b="1" u="sng" dirty="0">
                <a:latin typeface="+mn-lt"/>
              </a:rPr>
              <a:t>- 09.02.2018 13:07:15</a:t>
            </a:r>
          </a:p>
          <a:p>
            <a:r>
              <a:rPr lang="it-IT" sz="1000" dirty="0">
                <a:latin typeface="+mn-lt"/>
              </a:rPr>
              <a:t>Al momento della valutazione ORL non epistassi in atto. Si rimuovono 3 piccoli  </a:t>
            </a:r>
            <a:r>
              <a:rPr lang="it-IT" sz="1000" dirty="0" err="1">
                <a:latin typeface="+mn-lt"/>
              </a:rPr>
              <a:t>tamponcini</a:t>
            </a:r>
            <a:r>
              <a:rPr lang="it-IT" sz="1000" dirty="0">
                <a:latin typeface="+mn-lt"/>
              </a:rPr>
              <a:t> posizionati a domicilio in fossa</a:t>
            </a:r>
          </a:p>
          <a:p>
            <a:r>
              <a:rPr lang="it-IT" sz="1000" dirty="0">
                <a:latin typeface="+mn-lt"/>
              </a:rPr>
              <a:t>nasale sinistra. Sofferenza settale anteriore a sinistra con presenza di varice settale.</a:t>
            </a:r>
          </a:p>
          <a:p>
            <a:r>
              <a:rPr lang="it-IT" sz="1000" dirty="0">
                <a:latin typeface="+mn-lt"/>
              </a:rPr>
              <a:t>Si posiziona 1 </a:t>
            </a:r>
            <a:r>
              <a:rPr lang="it-IT" sz="1000" dirty="0" err="1">
                <a:latin typeface="+mn-lt"/>
              </a:rPr>
              <a:t>M</a:t>
            </a:r>
            <a:r>
              <a:rPr lang="it-IT" sz="1000" dirty="0" err="1" smtClean="0">
                <a:latin typeface="+mn-lt"/>
              </a:rPr>
              <a:t>erocel</a:t>
            </a:r>
            <a:r>
              <a:rPr lang="it-IT" sz="1000" dirty="0" smtClean="0">
                <a:latin typeface="+mn-lt"/>
              </a:rPr>
              <a:t> </a:t>
            </a:r>
            <a:r>
              <a:rPr lang="it-IT" sz="1000" dirty="0">
                <a:latin typeface="+mn-lt"/>
              </a:rPr>
              <a:t>8 cm in fossa nasale sinistra</a:t>
            </a:r>
          </a:p>
          <a:p>
            <a:r>
              <a:rPr lang="it-IT" sz="1000" b="1" dirty="0">
                <a:latin typeface="+mn-lt"/>
              </a:rPr>
              <a:t>CODICE Urgenza PAZIENTE URGENTE DIFFERIBILE</a:t>
            </a:r>
          </a:p>
          <a:p>
            <a:r>
              <a:rPr lang="it-IT" sz="1000" b="1" dirty="0">
                <a:latin typeface="+mn-lt"/>
              </a:rPr>
              <a:t>Dolore in dimissione</a:t>
            </a:r>
          </a:p>
          <a:p>
            <a:r>
              <a:rPr lang="it-IT" sz="1000" b="1" dirty="0">
                <a:latin typeface="+mn-lt"/>
              </a:rPr>
              <a:t>Data Ora Rilevazione</a:t>
            </a:r>
          </a:p>
          <a:p>
            <a:r>
              <a:rPr lang="it-IT" sz="1000" dirty="0">
                <a:latin typeface="+mn-lt"/>
              </a:rPr>
              <a:t>09.02.2018 13:07:18 Scala NUMERICA: 01</a:t>
            </a:r>
          </a:p>
          <a:p>
            <a:r>
              <a:rPr lang="it-IT" sz="1000" b="1" dirty="0">
                <a:latin typeface="+mn-lt"/>
              </a:rPr>
              <a:t>ESITO</a:t>
            </a:r>
          </a:p>
          <a:p>
            <a:r>
              <a:rPr lang="it-IT" sz="1000" dirty="0">
                <a:latin typeface="+mn-lt"/>
              </a:rPr>
              <a:t>Paziente indirizzato al medico curante per conoscenza e ulteriore valutazione.</a:t>
            </a:r>
          </a:p>
          <a:p>
            <a:r>
              <a:rPr lang="it-IT" sz="1000" dirty="0">
                <a:latin typeface="+mn-lt"/>
              </a:rPr>
              <a:t>CTR ORL per rimozione tampone nasale sinistro martedì 13/02/2018 ore 12.40 AMB ORL n 20</a:t>
            </a:r>
          </a:p>
          <a:p>
            <a:r>
              <a:rPr lang="it-IT" sz="1000" dirty="0">
                <a:latin typeface="+mn-lt"/>
              </a:rPr>
              <a:t>settore 2E1</a:t>
            </a:r>
          </a:p>
          <a:p>
            <a:r>
              <a:rPr lang="it-IT" sz="1000" b="1" dirty="0">
                <a:latin typeface="+mn-lt"/>
              </a:rPr>
              <a:t>Il Medico</a:t>
            </a:r>
          </a:p>
          <a:p>
            <a:r>
              <a:rPr lang="it-IT" sz="1000" b="1" dirty="0">
                <a:latin typeface="+mn-lt"/>
              </a:rPr>
              <a:t>Referto chiuso in data 09.02.2018 alle ore 13:07:18</a:t>
            </a:r>
          </a:p>
          <a:p>
            <a:endParaRPr lang="it-IT" sz="1000" b="1" dirty="0">
              <a:latin typeface="+mn-lt"/>
            </a:endParaRPr>
          </a:p>
          <a:p>
            <a:r>
              <a:rPr lang="it-IT" sz="1000" b="1" u="sng" dirty="0">
                <a:latin typeface="+mn-lt"/>
              </a:rPr>
              <a:t>10 febbraio </a:t>
            </a:r>
            <a:r>
              <a:rPr lang="it-IT" sz="1000" b="1" u="sng" dirty="0" smtClean="0">
                <a:latin typeface="+mn-lt"/>
              </a:rPr>
              <a:t>2018 </a:t>
            </a:r>
            <a:r>
              <a:rPr lang="it-IT" sz="1000" dirty="0">
                <a:latin typeface="+mn-lt"/>
              </a:rPr>
              <a:t>nuovo PS  per Epistassi rivalutato e rimanda al Curante</a:t>
            </a:r>
          </a:p>
          <a:p>
            <a:endParaRPr lang="it-IT" sz="1000" dirty="0">
              <a:latin typeface="+mn-lt"/>
            </a:endParaRPr>
          </a:p>
          <a:p>
            <a:r>
              <a:rPr lang="it-IT" sz="1000" b="1" u="sng" dirty="0">
                <a:latin typeface="+mn-lt"/>
              </a:rPr>
              <a:t>12 febbraio 2018  </a:t>
            </a:r>
            <a:r>
              <a:rPr lang="it-IT" sz="1000" dirty="0">
                <a:latin typeface="+mn-lt"/>
              </a:rPr>
              <a:t>nuovo accesso PS  e nuova  consulenza ORL  </a:t>
            </a:r>
            <a:r>
              <a:rPr lang="it-IT" sz="1000" b="1" u="sng" dirty="0">
                <a:latin typeface="+mn-lt"/>
              </a:rPr>
              <a:t>Ricovero su  sollecito dei famigliari!!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886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1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E65741E8-E17D-460E-9AD0-8C0E16034843}"/>
              </a:ext>
            </a:extLst>
          </p:cNvPr>
          <p:cNvSpPr/>
          <p:nvPr/>
        </p:nvSpPr>
        <p:spPr>
          <a:xfrm>
            <a:off x="0" y="332656"/>
            <a:ext cx="9143999" cy="6432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Ferrara, </a:t>
            </a:r>
            <a:r>
              <a:rPr lang="it-IT" sz="1400" u="sng" dirty="0">
                <a:solidFill>
                  <a:srgbClr val="7030A0"/>
                </a:solidFill>
                <a:latin typeface="Arial" panose="020B0604020202020204" pitchFamily="34" charset="0"/>
              </a:rPr>
              <a:t>14.02.2018</a:t>
            </a:r>
          </a:p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Alla cortese attenzione del Medico Curante</a:t>
            </a:r>
          </a:p>
          <a:p>
            <a:r>
              <a:rPr lang="it-IT" sz="1400" b="1" dirty="0">
                <a:solidFill>
                  <a:srgbClr val="7030A0"/>
                </a:solidFill>
                <a:latin typeface="Arial" panose="020B0604020202020204" pitchFamily="34" charset="0"/>
              </a:rPr>
              <a:t>Situazione all'ingresso</a:t>
            </a:r>
          </a:p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Ricovero d'ufficio per episodi ripetuti di epistassi; si eseguiva tamponamento nasale con </a:t>
            </a:r>
            <a:r>
              <a:rPr lang="it-IT" sz="1400" dirty="0" err="1">
                <a:solidFill>
                  <a:srgbClr val="7030A0"/>
                </a:solidFill>
                <a:latin typeface="Arial" panose="020B0604020202020204" pitchFamily="34" charset="0"/>
              </a:rPr>
              <a:t>Rapid</a:t>
            </a:r>
            <a:endParaRPr lang="it-IT" sz="14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it-IT" sz="1400" dirty="0" err="1">
                <a:solidFill>
                  <a:srgbClr val="7030A0"/>
                </a:solidFill>
                <a:latin typeface="Arial" panose="020B0604020202020204" pitchFamily="34" charset="0"/>
              </a:rPr>
              <a:t>Rhino</a:t>
            </a:r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 a sinistra e 1 </a:t>
            </a:r>
            <a:r>
              <a:rPr lang="it-IT" sz="1400" dirty="0" err="1">
                <a:solidFill>
                  <a:srgbClr val="7030A0"/>
                </a:solidFill>
                <a:latin typeface="Arial" panose="020B0604020202020204" pitchFamily="34" charset="0"/>
              </a:rPr>
              <a:t>Merocel</a:t>
            </a:r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 n° 8 a destra.</a:t>
            </a:r>
          </a:p>
          <a:p>
            <a:r>
              <a:rPr lang="it-IT" sz="1400" b="1" dirty="0">
                <a:solidFill>
                  <a:srgbClr val="7030A0"/>
                </a:solidFill>
                <a:latin typeface="Arial" panose="020B0604020202020204" pitchFamily="34" charset="0"/>
              </a:rPr>
              <a:t>Indagini eseguite</a:t>
            </a:r>
          </a:p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Esami ematochimici, Consulenza cardiologica; ECG</a:t>
            </a:r>
          </a:p>
          <a:p>
            <a:r>
              <a:rPr lang="it-IT" sz="1400" b="1" dirty="0">
                <a:solidFill>
                  <a:srgbClr val="7030A0"/>
                </a:solidFill>
                <a:latin typeface="Arial" panose="020B0604020202020204" pitchFamily="34" charset="0"/>
              </a:rPr>
              <a:t>Decorso Clinico</a:t>
            </a:r>
          </a:p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In data 13.02.2018 si sgonfiava il </a:t>
            </a:r>
            <a:r>
              <a:rPr lang="it-IT" sz="1400" dirty="0" err="1">
                <a:solidFill>
                  <a:srgbClr val="7030A0"/>
                </a:solidFill>
                <a:latin typeface="Arial" panose="020B0604020202020204" pitchFamily="34" charset="0"/>
              </a:rPr>
              <a:t>rapid</a:t>
            </a:r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7030A0"/>
                </a:solidFill>
                <a:latin typeface="Arial" panose="020B0604020202020204" pitchFamily="34" charset="0"/>
              </a:rPr>
              <a:t>rhino</a:t>
            </a:r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 a sinistra e si rimuoveva </a:t>
            </a:r>
            <a:r>
              <a:rPr lang="it-IT" sz="1400" dirty="0" err="1">
                <a:solidFill>
                  <a:srgbClr val="7030A0"/>
                </a:solidFill>
                <a:latin typeface="Arial" panose="020B0604020202020204" pitchFamily="34" charset="0"/>
              </a:rPr>
              <a:t>Merocel</a:t>
            </a:r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 n° 8 dalla fossa</a:t>
            </a:r>
          </a:p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nasale destra.</a:t>
            </a:r>
          </a:p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In data 14.02.2018 si rimuoveva </a:t>
            </a:r>
            <a:r>
              <a:rPr lang="it-IT" sz="1400" dirty="0" err="1">
                <a:solidFill>
                  <a:srgbClr val="7030A0"/>
                </a:solidFill>
                <a:latin typeface="Arial" panose="020B0604020202020204" pitchFamily="34" charset="0"/>
              </a:rPr>
              <a:t>rapid</a:t>
            </a:r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7030A0"/>
                </a:solidFill>
                <a:latin typeface="Arial" panose="020B0604020202020204" pitchFamily="34" charset="0"/>
              </a:rPr>
              <a:t>rhino</a:t>
            </a:r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 dalla fossa nasale sinistra senza ripresa di epistassi.</a:t>
            </a:r>
          </a:p>
          <a:p>
            <a:r>
              <a:rPr lang="it-IT" sz="1400" b="1" dirty="0">
                <a:solidFill>
                  <a:srgbClr val="7030A0"/>
                </a:solidFill>
                <a:latin typeface="Arial" panose="020B0604020202020204" pitchFamily="34" charset="0"/>
              </a:rPr>
              <a:t>Diagnosi clinica</a:t>
            </a:r>
          </a:p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- EPISTASSI( Codice: 7847 )</a:t>
            </a:r>
          </a:p>
          <a:p>
            <a:r>
              <a:rPr lang="it-IT" sz="1400" b="1" dirty="0">
                <a:solidFill>
                  <a:srgbClr val="7030A0"/>
                </a:solidFill>
                <a:latin typeface="Arial" panose="020B0604020202020204" pitchFamily="34" charset="0"/>
              </a:rPr>
              <a:t>Controlli post dimissione</a:t>
            </a:r>
          </a:p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Visita ORL endoscopica prevista per il giorno 07.03.2018 alle ore 9:15 presso endoscopia ORL</a:t>
            </a:r>
          </a:p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settore 2D2, senza impegnativa ma con la presente lettera di dimissione in visione.</a:t>
            </a:r>
          </a:p>
          <a:p>
            <a:r>
              <a:rPr lang="it-IT" sz="1400" u="sng" dirty="0">
                <a:solidFill>
                  <a:srgbClr val="7030A0"/>
                </a:solidFill>
                <a:latin typeface="Arial" panose="020B0604020202020204" pitchFamily="34" charset="0"/>
              </a:rPr>
              <a:t>Si consiglia sostituzione di terapia domiciliare con </a:t>
            </a:r>
            <a:r>
              <a:rPr lang="it-IT" sz="1400" u="sng" dirty="0" err="1">
                <a:solidFill>
                  <a:srgbClr val="7030A0"/>
                </a:solidFill>
                <a:latin typeface="Arial" panose="020B0604020202020204" pitchFamily="34" charset="0"/>
              </a:rPr>
              <a:t>cardioaspirina</a:t>
            </a:r>
            <a:r>
              <a:rPr lang="it-IT" sz="1400" u="sng" dirty="0">
                <a:solidFill>
                  <a:srgbClr val="7030A0"/>
                </a:solidFill>
                <a:latin typeface="Arial" panose="020B0604020202020204" pitchFamily="34" charset="0"/>
              </a:rPr>
              <a:t> con farmaci meno </a:t>
            </a:r>
            <a:r>
              <a:rPr lang="it-IT" sz="1400" u="sng" dirty="0" err="1">
                <a:solidFill>
                  <a:srgbClr val="7030A0"/>
                </a:solidFill>
                <a:latin typeface="Arial" panose="020B0604020202020204" pitchFamily="34" charset="0"/>
              </a:rPr>
              <a:t>emorragipari</a:t>
            </a:r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it-IT" sz="1400" dirty="0">
                <a:solidFill>
                  <a:srgbClr val="7030A0"/>
                </a:solidFill>
                <a:latin typeface="Arial" panose="020B0604020202020204" pitchFamily="34" charset="0"/>
              </a:rPr>
              <a:t>previa parere favorevole del cardiologo </a:t>
            </a:r>
            <a:r>
              <a:rPr lang="it-IT" sz="1400" dirty="0" smtClean="0">
                <a:solidFill>
                  <a:srgbClr val="7030A0"/>
                </a:solidFill>
                <a:latin typeface="Arial" panose="020B0604020202020204" pitchFamily="34" charset="0"/>
              </a:rPr>
              <a:t>curante.</a:t>
            </a:r>
            <a:endParaRPr lang="it-IT" sz="14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it-IT" sz="1600" b="1" dirty="0">
                <a:solidFill>
                  <a:srgbClr val="7030A0"/>
                </a:solidFill>
              </a:rPr>
              <a:t>Terapia non farmacologica</a:t>
            </a:r>
          </a:p>
          <a:p>
            <a:r>
              <a:rPr lang="it-IT" sz="1600" dirty="0" err="1">
                <a:solidFill>
                  <a:srgbClr val="7030A0"/>
                </a:solidFill>
              </a:rPr>
              <a:t>Neoemocicatrol</a:t>
            </a:r>
            <a:r>
              <a:rPr lang="it-IT" sz="1600" dirty="0">
                <a:solidFill>
                  <a:srgbClr val="7030A0"/>
                </a:solidFill>
              </a:rPr>
              <a:t> crema, 2 applicazioni al dì per 10 giorni</a:t>
            </a:r>
          </a:p>
          <a:p>
            <a:r>
              <a:rPr lang="it-IT" sz="1600" dirty="0">
                <a:solidFill>
                  <a:srgbClr val="7030A0"/>
                </a:solidFill>
              </a:rPr>
              <a:t>Evitare l'esposizione a fonti di calore vicino al </a:t>
            </a:r>
            <a:r>
              <a:rPr lang="it-IT" sz="1600" dirty="0" smtClean="0">
                <a:solidFill>
                  <a:srgbClr val="7030A0"/>
                </a:solidFill>
              </a:rPr>
              <a:t>capo.</a:t>
            </a:r>
            <a:endParaRPr lang="it-IT" sz="1600" dirty="0">
              <a:solidFill>
                <a:srgbClr val="7030A0"/>
              </a:solidFill>
            </a:endParaRPr>
          </a:p>
          <a:p>
            <a:r>
              <a:rPr lang="it-IT" sz="1600" dirty="0">
                <a:solidFill>
                  <a:srgbClr val="7030A0"/>
                </a:solidFill>
              </a:rPr>
              <a:t>Starnutire a bocca </a:t>
            </a:r>
            <a:r>
              <a:rPr lang="it-IT" sz="1600" dirty="0" smtClean="0">
                <a:solidFill>
                  <a:srgbClr val="7030A0"/>
                </a:solidFill>
              </a:rPr>
              <a:t>aperta.</a:t>
            </a:r>
            <a:endParaRPr lang="it-IT" sz="1600" dirty="0">
              <a:solidFill>
                <a:srgbClr val="7030A0"/>
              </a:solidFill>
            </a:endParaRPr>
          </a:p>
          <a:p>
            <a:r>
              <a:rPr lang="it-IT" sz="1600" dirty="0">
                <a:solidFill>
                  <a:srgbClr val="7030A0"/>
                </a:solidFill>
              </a:rPr>
              <a:t>Monitoraggio domiciliare della pressione arteriosa.</a:t>
            </a:r>
          </a:p>
          <a:p>
            <a:r>
              <a:rPr lang="it-IT" sz="1600" dirty="0">
                <a:solidFill>
                  <a:srgbClr val="7030A0"/>
                </a:solidFill>
              </a:rPr>
              <a:t>Continua terapia domiciliare(compresa </a:t>
            </a:r>
            <a:r>
              <a:rPr lang="it-IT" sz="1600" b="1" dirty="0" err="1">
                <a:solidFill>
                  <a:srgbClr val="7030A0"/>
                </a:solidFill>
              </a:rPr>
              <a:t>Cardioaspirina</a:t>
            </a:r>
            <a:r>
              <a:rPr lang="it-IT" sz="1600" dirty="0">
                <a:solidFill>
                  <a:srgbClr val="7030A0"/>
                </a:solidFill>
              </a:rPr>
              <a:t>),tachipirina orosolubile 1000mg al bisogno.</a:t>
            </a:r>
          </a:p>
          <a:p>
            <a:r>
              <a:rPr lang="it-IT" sz="1600" dirty="0">
                <a:solidFill>
                  <a:srgbClr val="7030A0"/>
                </a:solidFill>
              </a:rPr>
              <a:t>Il MMG suggerisce intanto Clexane4000U.I. </a:t>
            </a:r>
            <a:r>
              <a:rPr lang="it-IT" sz="1600" dirty="0" err="1">
                <a:solidFill>
                  <a:srgbClr val="7030A0"/>
                </a:solidFill>
              </a:rPr>
              <a:t>die,visto</a:t>
            </a:r>
            <a:r>
              <a:rPr lang="it-IT" sz="1600" dirty="0">
                <a:solidFill>
                  <a:srgbClr val="7030A0"/>
                </a:solidFill>
              </a:rPr>
              <a:t> che il paziente è in grado  di somministrarsi l’</a:t>
            </a:r>
            <a:r>
              <a:rPr lang="it-IT" sz="1600" dirty="0" err="1">
                <a:solidFill>
                  <a:srgbClr val="7030A0"/>
                </a:solidFill>
              </a:rPr>
              <a:t>insulina,o</a:t>
            </a:r>
            <a:r>
              <a:rPr lang="it-IT" sz="1600" dirty="0">
                <a:solidFill>
                  <a:srgbClr val="7030A0"/>
                </a:solidFill>
              </a:rPr>
              <a:t> magari </a:t>
            </a:r>
            <a:r>
              <a:rPr lang="it-IT" sz="1600" dirty="0" err="1">
                <a:solidFill>
                  <a:srgbClr val="7030A0"/>
                </a:solidFill>
              </a:rPr>
              <a:t>Clopidogrel</a:t>
            </a:r>
            <a:r>
              <a:rPr lang="it-IT" sz="1600" dirty="0">
                <a:solidFill>
                  <a:srgbClr val="7030A0"/>
                </a:solidFill>
              </a:rPr>
              <a:t> 75mg die</a:t>
            </a:r>
            <a:r>
              <a:rPr lang="it-IT" sz="1600" dirty="0" smtClean="0">
                <a:solidFill>
                  <a:srgbClr val="7030A0"/>
                </a:solidFill>
              </a:rPr>
              <a:t>. Il  </a:t>
            </a:r>
            <a:r>
              <a:rPr lang="it-IT" sz="1600" dirty="0">
                <a:solidFill>
                  <a:srgbClr val="7030A0"/>
                </a:solidFill>
              </a:rPr>
              <a:t>cardiologo  di </a:t>
            </a:r>
            <a:r>
              <a:rPr lang="it-IT" sz="1600" dirty="0" err="1">
                <a:solidFill>
                  <a:srgbClr val="7030A0"/>
                </a:solidFill>
              </a:rPr>
              <a:t>Cona,che</a:t>
            </a:r>
            <a:r>
              <a:rPr lang="it-IT" sz="1600" dirty="0">
                <a:solidFill>
                  <a:srgbClr val="7030A0"/>
                </a:solidFill>
              </a:rPr>
              <a:t> segue in libera professione   l’assistito, al telefono consiglia stop per una settimana , poi riprendere con un «farmaco diverso» </a:t>
            </a:r>
            <a:r>
              <a:rPr lang="it-IT" sz="1600" b="1" dirty="0" err="1">
                <a:solidFill>
                  <a:srgbClr val="7030A0"/>
                </a:solidFill>
              </a:rPr>
              <a:t>Cardirene</a:t>
            </a:r>
            <a:r>
              <a:rPr lang="it-IT" sz="1600" b="1" dirty="0">
                <a:solidFill>
                  <a:srgbClr val="7030A0"/>
                </a:solidFill>
              </a:rPr>
              <a:t> 75mg  </a:t>
            </a:r>
            <a:r>
              <a:rPr lang="it-IT" sz="1600" dirty="0">
                <a:solidFill>
                  <a:srgbClr val="7030A0"/>
                </a:solidFill>
              </a:rPr>
              <a:t>al di ,e vediamo</a:t>
            </a:r>
            <a:r>
              <a:rPr lang="it-IT" sz="1600" dirty="0" smtClean="0">
                <a:solidFill>
                  <a:srgbClr val="7030A0"/>
                </a:solidFill>
              </a:rPr>
              <a:t>………</a:t>
            </a:r>
            <a:endParaRPr lang="it-IT" sz="1600" dirty="0">
              <a:solidFill>
                <a:srgbClr val="7030A0"/>
              </a:solidFill>
            </a:endParaRPr>
          </a:p>
        </p:txBody>
      </p:sp>
      <p:sp>
        <p:nvSpPr>
          <p:cNvPr id="3" name="Freccia a sinistra 2"/>
          <p:cNvSpPr/>
          <p:nvPr/>
        </p:nvSpPr>
        <p:spPr>
          <a:xfrm>
            <a:off x="7740352" y="368599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4524" y="1932874"/>
            <a:ext cx="8640960" cy="45243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MODALITA’ INDEROGABILI DI EROGAZIONE DELLE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PRESTAZIONI </a:t>
            </a:r>
            <a:r>
              <a:rPr lang="it-IT" b="1" dirty="0">
                <a:solidFill>
                  <a:srgbClr val="FF0000"/>
                </a:solidFill>
              </a:rPr>
              <a:t>RICHIESTE PER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PAZIENTI A DOMICILIO</a:t>
            </a:r>
          </a:p>
          <a:p>
            <a:r>
              <a:rPr lang="it-IT" dirty="0"/>
              <a:t>Le prestazioni di visite o prelievi domiciliari saranno concesse ai pazienti nelle</a:t>
            </a:r>
          </a:p>
          <a:p>
            <a:r>
              <a:rPr lang="it-IT" dirty="0"/>
              <a:t>condizioni sotto elencate:</a:t>
            </a:r>
          </a:p>
          <a:p>
            <a:r>
              <a:rPr lang="it-IT" dirty="0"/>
              <a:t>⇒ </a:t>
            </a:r>
            <a:r>
              <a:rPr lang="it-IT" u="sng" dirty="0"/>
              <a:t>pazienti allettati</a:t>
            </a:r>
          </a:p>
          <a:p>
            <a:r>
              <a:rPr lang="it-IT" u="sng" dirty="0"/>
              <a:t>⇒ pazienti trasportabili solo utilizzando</a:t>
            </a:r>
          </a:p>
          <a:p>
            <a:r>
              <a:rPr lang="it-IT" u="sng" dirty="0"/>
              <a:t>l’ambulanza</a:t>
            </a:r>
          </a:p>
          <a:p>
            <a:r>
              <a:rPr lang="it-IT" u="sng" dirty="0"/>
              <a:t>⇒pazienti affetti da gravi patologie </a:t>
            </a:r>
            <a:r>
              <a:rPr lang="it-IT" b="1" u="sng" dirty="0"/>
              <a:t>e </a:t>
            </a:r>
            <a:r>
              <a:rPr lang="it-IT" u="sng" dirty="0"/>
              <a:t>nella cui</a:t>
            </a:r>
          </a:p>
          <a:p>
            <a:r>
              <a:rPr lang="it-IT" u="sng" dirty="0"/>
              <a:t>abitazione siano presenti barriere</a:t>
            </a:r>
          </a:p>
          <a:p>
            <a:r>
              <a:rPr lang="it-IT" u="sng" dirty="0"/>
              <a:t>architettoniche</a:t>
            </a:r>
          </a:p>
          <a:p>
            <a:r>
              <a:rPr lang="it-IT" u="sng" dirty="0"/>
              <a:t>⇒ pazienti in fase terminale di malattia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Non appare rispondente a criteri di appropriatezza la richiesta di prelievi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ematici o di altre prestazioni domiciliari per i pazienti che possono essere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trasportati presso le strutture sanitarie o gli ambulatori con mezzi comuni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quali </a:t>
            </a:r>
            <a:r>
              <a:rPr lang="it-IT" b="1" u="sng" dirty="0">
                <a:solidFill>
                  <a:srgbClr val="0070C0"/>
                </a:solidFill>
              </a:rPr>
              <a:t>l’automobile</a:t>
            </a:r>
            <a:r>
              <a:rPr lang="it-IT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077" name="Picture 5" descr="C:\Users\Win7\AppData\Local\Microsoft\Windows\Temporary Internet Files\Content.IE5\EGDBJFFI\I-brx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84" y="270616"/>
            <a:ext cx="2438400" cy="16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91880" y="332656"/>
            <a:ext cx="237626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/>
              <a:t>ADI</a:t>
            </a:r>
          </a:p>
        </p:txBody>
      </p:sp>
      <p:pic>
        <p:nvPicPr>
          <p:cNvPr id="11" name="Picture 2" descr="C:\Users\Win7\AppData\Local\Microsoft\Windows\Temporary Internet Files\Content.IE5\R6UT54GQ\centri_diurn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623356" cy="18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75856" y="1412776"/>
            <a:ext cx="28083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err="1" smtClean="0"/>
              <a:t>Intrasportabilità</a:t>
            </a:r>
            <a:endParaRPr lang="it-IT" sz="2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880320" cy="18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8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M.C. femmina 90 </a:t>
            </a:r>
            <a:r>
              <a:rPr lang="it-IT" dirty="0" err="1"/>
              <a:t>a.a</a:t>
            </a:r>
            <a:r>
              <a:rPr lang="it-IT" dirty="0"/>
              <a:t>. seguita in </a:t>
            </a:r>
            <a:r>
              <a:rPr lang="it-IT" dirty="0" err="1"/>
              <a:t>ADI,vedova</a:t>
            </a:r>
            <a:r>
              <a:rPr lang="it-IT" dirty="0"/>
              <a:t> ,vive  con la figlia.</a:t>
            </a:r>
            <a:br>
              <a:rPr lang="it-IT" dirty="0"/>
            </a:br>
            <a:r>
              <a:rPr lang="it-IT" dirty="0"/>
              <a:t>Allettata per esiti di ictus cerebri (2011) con ipostenia </a:t>
            </a:r>
            <a:r>
              <a:rPr lang="it-IT" dirty="0" err="1"/>
              <a:t>emisoma</a:t>
            </a:r>
            <a:r>
              <a:rPr lang="it-IT" dirty="0"/>
              <a:t>  </a:t>
            </a:r>
            <a:r>
              <a:rPr lang="it-IT" dirty="0" err="1"/>
              <a:t>sx</a:t>
            </a:r>
            <a:r>
              <a:rPr lang="it-IT" dirty="0"/>
              <a:t> con disturbo dell’articolazione della parola , epilessia secondaria ,diabete mellito in antidiabetici </a:t>
            </a:r>
            <a:r>
              <a:rPr lang="it-IT" dirty="0" err="1"/>
              <a:t>orali,foley</a:t>
            </a:r>
            <a:r>
              <a:rPr lang="it-IT" dirty="0"/>
              <a:t> </a:t>
            </a:r>
            <a:r>
              <a:rPr lang="it-IT" dirty="0" err="1"/>
              <a:t>vescicale,pregresso</a:t>
            </a:r>
            <a:r>
              <a:rPr lang="it-IT" dirty="0"/>
              <a:t> TEA carotide </a:t>
            </a:r>
            <a:r>
              <a:rPr lang="it-IT" dirty="0" err="1"/>
              <a:t>sx,esiti</a:t>
            </a:r>
            <a:r>
              <a:rPr lang="it-IT" dirty="0"/>
              <a:t>  di </a:t>
            </a:r>
            <a:r>
              <a:rPr lang="it-IT" dirty="0" err="1"/>
              <a:t>artroprotesi</a:t>
            </a:r>
            <a:r>
              <a:rPr lang="it-IT" dirty="0"/>
              <a:t> anca  </a:t>
            </a:r>
            <a:r>
              <a:rPr lang="it-IT" dirty="0" err="1"/>
              <a:t>dx,ipertensione</a:t>
            </a:r>
            <a:r>
              <a:rPr lang="it-IT" dirty="0"/>
              <a:t> </a:t>
            </a:r>
            <a:r>
              <a:rPr lang="it-IT" dirty="0" err="1"/>
              <a:t>arteriosa,encefalopatia</a:t>
            </a:r>
            <a:r>
              <a:rPr lang="it-IT" dirty="0"/>
              <a:t> vascolare cronica.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77680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it-IT" sz="1900" dirty="0">
                <a:solidFill>
                  <a:schemeClr val="accent1">
                    <a:lumMod val="50000"/>
                  </a:schemeClr>
                </a:solidFill>
              </a:rPr>
              <a:t>Terapia:</a:t>
            </a:r>
          </a:p>
          <a:p>
            <a:r>
              <a:rPr lang="it-IT" sz="1900" dirty="0" err="1">
                <a:solidFill>
                  <a:schemeClr val="accent1">
                    <a:lumMod val="50000"/>
                  </a:schemeClr>
                </a:solidFill>
              </a:rPr>
              <a:t>Keppra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</a:rPr>
              <a:t> 500mg  x4</a:t>
            </a:r>
          </a:p>
          <a:p>
            <a:r>
              <a:rPr lang="it-IT" sz="1900" dirty="0" err="1">
                <a:solidFill>
                  <a:schemeClr val="accent1">
                    <a:lumMod val="50000"/>
                  </a:schemeClr>
                </a:solidFill>
              </a:rPr>
              <a:t>Diazepam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</a:rPr>
              <a:t> 20gtt  la sera  ,10gtt al bisogno</a:t>
            </a:r>
          </a:p>
          <a:p>
            <a:r>
              <a:rPr lang="it-IT" sz="1900" dirty="0" err="1">
                <a:solidFill>
                  <a:schemeClr val="accent1">
                    <a:lumMod val="50000"/>
                  </a:schemeClr>
                </a:solidFill>
              </a:rPr>
              <a:t>Glibomet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</a:rPr>
              <a:t> 1 </a:t>
            </a:r>
            <a:r>
              <a:rPr lang="it-IT" sz="1900" dirty="0" err="1">
                <a:solidFill>
                  <a:schemeClr val="accent1">
                    <a:lumMod val="50000"/>
                  </a:schemeClr>
                </a:solidFill>
              </a:rPr>
              <a:t>cpx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</a:rPr>
              <a:t> 3 al di</a:t>
            </a:r>
          </a:p>
          <a:p>
            <a:r>
              <a:rPr lang="it-IT" sz="1900" dirty="0" err="1">
                <a:solidFill>
                  <a:schemeClr val="accent1">
                    <a:lumMod val="50000"/>
                  </a:schemeClr>
                </a:solidFill>
              </a:rPr>
              <a:t>Torvast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</a:rPr>
              <a:t> 20mg  die</a:t>
            </a:r>
          </a:p>
          <a:p>
            <a:r>
              <a:rPr lang="it-IT" sz="1900" dirty="0" err="1">
                <a:solidFill>
                  <a:schemeClr val="accent1">
                    <a:lumMod val="50000"/>
                  </a:schemeClr>
                </a:solidFill>
              </a:rPr>
              <a:t>Diuresix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</a:rPr>
              <a:t> 10mg die</a:t>
            </a:r>
          </a:p>
          <a:p>
            <a:r>
              <a:rPr lang="it-IT" sz="1900" dirty="0" err="1">
                <a:solidFill>
                  <a:schemeClr val="accent1">
                    <a:lumMod val="50000"/>
                  </a:schemeClr>
                </a:solidFill>
              </a:rPr>
              <a:t>Lortan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</a:rPr>
              <a:t> 50mg die</a:t>
            </a:r>
          </a:p>
          <a:p>
            <a:r>
              <a:rPr lang="it-IT" sz="1900" dirty="0" err="1">
                <a:solidFill>
                  <a:schemeClr val="accent1">
                    <a:lumMod val="50000"/>
                  </a:schemeClr>
                </a:solidFill>
              </a:rPr>
              <a:t>Clopidogrel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</a:rPr>
              <a:t> 75mg die</a:t>
            </a:r>
          </a:p>
          <a:p>
            <a:endParaRPr lang="it-IT" sz="2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dirty="0"/>
          </a:p>
          <a:p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E.O.:vigile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, apparentemente orientata, parzialmente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collaborante,non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rumori   alle basi polmonari, lieve succulenza  distale arti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inf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Aritmia cardiaca  con  frequenza  circa  50 ,P.A.=138/82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mmHg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,Sat:97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%</a:t>
            </a:r>
          </a:p>
          <a:p>
            <a:endParaRPr lang="it-IT" dirty="0"/>
          </a:p>
          <a:p>
            <a:r>
              <a:rPr lang="it-IT" dirty="0"/>
              <a:t>Richiesta  di </a:t>
            </a:r>
            <a:r>
              <a:rPr lang="it-IT" b="1" dirty="0"/>
              <a:t>visita cardiologica </a:t>
            </a:r>
            <a:r>
              <a:rPr lang="it-IT" b="1" dirty="0" err="1"/>
              <a:t>domicilare</a:t>
            </a:r>
            <a:r>
              <a:rPr lang="it-IT" b="1" dirty="0"/>
              <a:t> </a:t>
            </a:r>
            <a:r>
              <a:rPr lang="it-IT" dirty="0"/>
              <a:t>nel sospetto di </a:t>
            </a:r>
            <a:r>
              <a:rPr lang="it-IT" dirty="0" err="1"/>
              <a:t>F.atriale</a:t>
            </a:r>
            <a:r>
              <a:rPr lang="it-IT" dirty="0"/>
              <a:t> che viene effettuata  in circa 10  gg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sz="1700" dirty="0" err="1"/>
              <a:t>F.Atriale</a:t>
            </a:r>
            <a:r>
              <a:rPr lang="it-IT" sz="1700" dirty="0"/>
              <a:t> con risposta ventricolare 58 </a:t>
            </a:r>
            <a:r>
              <a:rPr lang="it-IT" sz="1700" dirty="0" err="1"/>
              <a:t>bpm,un</a:t>
            </a:r>
            <a:r>
              <a:rPr lang="it-IT" sz="1700" dirty="0"/>
              <a:t> </a:t>
            </a:r>
            <a:r>
              <a:rPr lang="it-IT" sz="1700" dirty="0" err="1"/>
              <a:t>BEV,asse</a:t>
            </a:r>
            <a:r>
              <a:rPr lang="it-IT" sz="1700" dirty="0"/>
              <a:t> orizzontale, non segni di scompenso cardiaco in atto. </a:t>
            </a:r>
            <a:r>
              <a:rPr lang="it-IT" sz="1700" b="1" u="sng" dirty="0"/>
              <a:t>Utile  TAO</a:t>
            </a:r>
            <a:r>
              <a:rPr lang="it-IT" sz="1700" dirty="0"/>
              <a:t>. Visto il bilancio assunzione </a:t>
            </a:r>
            <a:r>
              <a:rPr lang="it-IT" sz="1700" dirty="0" smtClean="0"/>
              <a:t>liquidi/</a:t>
            </a:r>
            <a:r>
              <a:rPr lang="it-IT" sz="1700" dirty="0" err="1" smtClean="0"/>
              <a:t>diuresi,riferito</a:t>
            </a:r>
            <a:r>
              <a:rPr lang="it-IT" sz="1700" dirty="0" smtClean="0"/>
              <a:t> </a:t>
            </a:r>
            <a:r>
              <a:rPr lang="it-IT" sz="1700" dirty="0" err="1"/>
              <a:t>negativo,provare</a:t>
            </a:r>
            <a:r>
              <a:rPr lang="it-IT" sz="1700" dirty="0"/>
              <a:t>  a sospendere il diuretico.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Controlli al bisogno.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116632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6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magine 89"/>
          <p:cNvPicPr/>
          <p:nvPr/>
        </p:nvPicPr>
        <p:blipFill rotWithShape="1">
          <a:blip r:embed="rId2"/>
          <a:srcRect l="25279" t="5465" r="25281" b="6798"/>
          <a:stretch/>
        </p:blipFill>
        <p:spPr>
          <a:xfrm>
            <a:off x="2126024" y="188640"/>
            <a:ext cx="4824536" cy="61664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itaglia angolo stesso lato rettangolo 2"/>
          <p:cNvSpPr/>
          <p:nvPr/>
        </p:nvSpPr>
        <p:spPr>
          <a:xfrm>
            <a:off x="2555776" y="1412777"/>
            <a:ext cx="1224136" cy="57606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594268" y="1394513"/>
            <a:ext cx="1130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5292080" y="3933056"/>
            <a:ext cx="1368152" cy="761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a destra 1"/>
          <p:cNvSpPr/>
          <p:nvPr/>
        </p:nvSpPr>
        <p:spPr>
          <a:xfrm>
            <a:off x="1145320" y="3229020"/>
            <a:ext cx="978408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magine 90"/>
          <p:cNvPicPr/>
          <p:nvPr/>
        </p:nvPicPr>
        <p:blipFill rotWithShape="1">
          <a:blip r:embed="rId2"/>
          <a:srcRect l="24186" t="5878" r="24507" b="7050"/>
          <a:stretch/>
        </p:blipFill>
        <p:spPr>
          <a:xfrm>
            <a:off x="1979712" y="260648"/>
            <a:ext cx="4968552" cy="61492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Preparazione 1"/>
          <p:cNvSpPr/>
          <p:nvPr/>
        </p:nvSpPr>
        <p:spPr>
          <a:xfrm>
            <a:off x="3693374" y="1700808"/>
            <a:ext cx="1166657" cy="6126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entagono 2"/>
          <p:cNvSpPr/>
          <p:nvPr/>
        </p:nvSpPr>
        <p:spPr>
          <a:xfrm>
            <a:off x="4241270" y="4358232"/>
            <a:ext cx="1122424" cy="3492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2483768" y="37238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76505" y="2636912"/>
            <a:ext cx="7344816" cy="3662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3200" u="sng" dirty="0"/>
              <a:t>Il convegno persegue i seguenti obiettivi</a:t>
            </a:r>
            <a:r>
              <a:rPr lang="it-IT" dirty="0"/>
              <a:t>:</a:t>
            </a:r>
          </a:p>
          <a:p>
            <a:r>
              <a:rPr lang="it-IT" sz="2000" dirty="0"/>
              <a:t>-acquisire e/o rinforzare le competenze già maturate, per poter seguire al meglio il paziente </a:t>
            </a:r>
            <a:r>
              <a:rPr lang="it-IT" sz="2000" dirty="0" err="1"/>
              <a:t>scoagulato</a:t>
            </a:r>
            <a:r>
              <a:rPr lang="it-IT" sz="2000" dirty="0"/>
              <a:t> nell'attuale scenario provinciale, sia in regime ambulatoriale che domiciliare;</a:t>
            </a:r>
          </a:p>
          <a:p>
            <a:r>
              <a:rPr lang="it-IT" sz="2000" dirty="0"/>
              <a:t>-riprendere ed implementare il valore delle conoscenze maturate dai professionisti in questi anni nei diversi </a:t>
            </a:r>
            <a:r>
              <a:rPr lang="it-IT" sz="2000" dirty="0" err="1"/>
              <a:t>setting</a:t>
            </a:r>
            <a:r>
              <a:rPr lang="it-IT" sz="2000" dirty="0"/>
              <a:t> assistenziali;</a:t>
            </a:r>
          </a:p>
          <a:p>
            <a:r>
              <a:rPr lang="it-IT" sz="2000" dirty="0"/>
              <a:t>-saper interagire con le varie figure professionali per curare al meglio il paziente ,secondo le Linee Guida internazionali</a:t>
            </a:r>
            <a:r>
              <a:rPr lang="it-IT" sz="2000" dirty="0" smtClean="0"/>
              <a:t>, date </a:t>
            </a:r>
            <a:r>
              <a:rPr lang="it-IT" sz="2000" dirty="0"/>
              <a:t>le risorse a disposizione;</a:t>
            </a:r>
          </a:p>
          <a:p>
            <a:r>
              <a:rPr lang="it-IT" sz="2000" dirty="0"/>
              <a:t>-evitare ,per quanto </a:t>
            </a:r>
            <a:r>
              <a:rPr lang="it-IT" sz="2000" dirty="0" err="1"/>
              <a:t>possibile,l'incidenza</a:t>
            </a:r>
            <a:r>
              <a:rPr lang="it-IT" sz="2000" dirty="0"/>
              <a:t> degli eventuali eventi avversi, legati alla terapia  antiaggregante-anticoagulante.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" y="0"/>
            <a:ext cx="3898559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Regione+azienda_300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209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errara1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2"/>
            <a:ext cx="22796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4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91"/>
          <p:cNvPicPr/>
          <p:nvPr/>
        </p:nvPicPr>
        <p:blipFill rotWithShape="1">
          <a:blip r:embed="rId2"/>
          <a:srcRect l="825" t="4134" r="2106" b="4262"/>
          <a:stretch/>
        </p:blipFill>
        <p:spPr>
          <a:xfrm>
            <a:off x="374904" y="283464"/>
            <a:ext cx="8321040" cy="62819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Rettangolo con singolo angolo ritagliato 1"/>
          <p:cNvSpPr/>
          <p:nvPr/>
        </p:nvSpPr>
        <p:spPr>
          <a:xfrm>
            <a:off x="7092280" y="3789040"/>
            <a:ext cx="1152128" cy="43204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magine 92"/>
          <p:cNvPicPr/>
          <p:nvPr/>
        </p:nvPicPr>
        <p:blipFill rotWithShape="1">
          <a:blip r:embed="rId2"/>
          <a:srcRect l="1037" t="4196" r="2214" b="4200"/>
          <a:stretch/>
        </p:blipFill>
        <p:spPr>
          <a:xfrm>
            <a:off x="393192" y="301752"/>
            <a:ext cx="8293608" cy="628192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FC70E5E3-9951-43A4-8EDC-D155DE5BE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2828925" cy="20764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C49C09C-8D49-4E6A-9E38-20389590A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4664"/>
            <a:ext cx="2381250" cy="18573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6E7169E3-EA38-47EF-95AB-D1C5EA016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53" y="2924944"/>
            <a:ext cx="1645879" cy="19278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0FB37D98-11DA-4C02-AA91-6E9AB16F7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38256"/>
            <a:ext cx="2286000" cy="17145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EBDAEE7D-D573-4F25-A7A3-EE0EB10C44E3}"/>
              </a:ext>
            </a:extLst>
          </p:cNvPr>
          <p:cNvSpPr txBox="1"/>
          <p:nvPr/>
        </p:nvSpPr>
        <p:spPr>
          <a:xfrm>
            <a:off x="323528" y="5370726"/>
            <a:ext cx="590465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Asportazione radicale di lesione cutanea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2B528A7-F596-47C0-9DCC-B4811BBE7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56606"/>
            <a:ext cx="2520280" cy="185737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7504" y="1886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24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15516" y="423360"/>
            <a:ext cx="8820980" cy="6318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M.G. F 82 aa  BMI:32,40  P.A:=138/82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mmHg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Pensionata,ex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operaia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agricola,buona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forchetta,vedova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,mamma di tre figli, vive 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sola-</a:t>
            </a:r>
          </a:p>
          <a:p>
            <a:pPr>
              <a:lnSpc>
                <a:spcPct val="100000"/>
              </a:lnSpc>
            </a:pP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Esiti  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 protesi d’anca 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bilaterale,Ipertensione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arteriosa,dislipemica,osteoartrosi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
Terapia :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Crestor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10 mg,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Furosemide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25mg,Olmesartan 40mg,Bisoprololo 10mg,Amlodipina 5mg(lievi edemi  distali arti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.)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12 settembre 2017- 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Medico Sostituto nel sospetto di  flebite  superficiale di coscia prescrive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Clexane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4000U.I. + antibiotico e richiede 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Ecocolordoppler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venoso arti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(B) per escludere coinvolgimento del circolo profondo.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 settembre 2017 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Casa di Cura (FE)  :Circolo venoso profondo pervio e continente; non segni di TVP. Circolo superficiale con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tbf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di ramo accessorio anteriore  a  dx in esiti  di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safenectomia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interna omolaterale. Contenzione elastica +EBPM 6000U.I. per 12 gg. Controllo a fine cura. Dopo 15 gg tutto nella norma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 ottobre 2017 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visita cardiologica: RS 85 al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,atrio e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ventricologramma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nella norma .  Dubbia aderenza alla </a:t>
            </a:r>
            <a:r>
              <a:rPr lang="it-IT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terapia;per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dolore 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toracico atipico 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dubbio se  eseguire test ergometrico. Utile 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intanto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Nitrodur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10mg die +, per imprecisata intolleranza all’ASA ,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Clopidogrel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75mg  die, 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stop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amlodipina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 novembre 2017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vista cardiologica privata Cona per intolleranza  al nitrato e dolori aspecifici  toracici. ECG RS 63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bpm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alterazioni aspecifiche di ST-T. Eco= VS  normali dimensioni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it-IT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ipertrofico,normocontrattile,valvulosclerosi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mitro-aortica non emodinamica.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Fara’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miocardioscintigrafia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stop </a:t>
            </a:r>
            <a:r>
              <a:rPr lang="it-IT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lasix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it-IT" sz="1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bisoprololo,aggiunge</a:t>
            </a:r>
            <a:r>
              <a:rPr lang="it-IT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Tenoretic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cp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Duronitrin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 </a:t>
            </a:r>
            <a:r>
              <a:rPr lang="it-IT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cp</a:t>
            </a:r>
            <a:r>
              <a:rPr lang="it-IT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dirty="0"/>
          </a:p>
        </p:txBody>
      </p:sp>
      <p:sp>
        <p:nvSpPr>
          <p:cNvPr id="87" name="CustomShape 2"/>
          <p:cNvSpPr/>
          <p:nvPr/>
        </p:nvSpPr>
        <p:spPr>
          <a:xfrm>
            <a:off x="395640" y="36360"/>
            <a:ext cx="3528000" cy="364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TVP</a:t>
            </a:r>
            <a:endParaRPr/>
          </a:p>
        </p:txBody>
      </p:sp>
      <p:sp>
        <p:nvSpPr>
          <p:cNvPr id="2" name="CasellaDiTesto 1"/>
          <p:cNvSpPr txBox="1"/>
          <p:nvPr/>
        </p:nvSpPr>
        <p:spPr>
          <a:xfrm>
            <a:off x="107504" y="8081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51520" y="116640"/>
            <a:ext cx="8496840" cy="6624728"/>
          </a:xfrm>
          <a:prstGeom prst="rect">
            <a:avLst/>
          </a:prstGeom>
          <a:solidFill>
            <a:srgbClr val="DCE6F2"/>
          </a:solidFill>
          <a:ln w="28575">
            <a:solidFill>
              <a:srgbClr val="FF0000"/>
            </a:solidFill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it-IT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 dicembre 2017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in visita ambulatoriale per controllo P.A. lamenta </a:t>
            </a:r>
            <a:r>
              <a:rPr lang="it-IT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però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peso e senso di impaccio  arto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dx ,non segni di TVS  ma forse lieve  edema distale a dx,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piu’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del solito. </a:t>
            </a:r>
            <a:r>
              <a:rPr lang="it-IT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Consiglio calza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Clexane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6000U.I. die </a:t>
            </a:r>
            <a:r>
              <a:rPr lang="it-IT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richiesta Doppler venoso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</a:t>
            </a:r>
            <a:r>
              <a:rPr lang="it-IT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it-IT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 dicembre 2017 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Ecocolordoppler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venoso :TVP  con trombo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organizzato,non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recente,  che occupa la v. tibiale posteriore  dx fino alla poplitea dx e nella femorale superficiale  </a:t>
            </a:r>
            <a:r>
              <a:rPr lang="it-IT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dx, 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sino al terzo medio  di coscia  dx. Pervi i restanti vasi profondi  dx. A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sx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TVP con trombo organizzato non recente che occupa la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v.poplitea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sx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 prosegue nella femorale  superficiale sino al terzo medio  del vaso,  con pervietà degli altri  vasi venosi profondi a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sx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
Consiglio: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Arixtra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7,5 mg die  fino ad inizio TAO presso Fisiopatologia  della Coagulazione</a:t>
            </a:r>
            <a:r>
              <a:rPr lang="it-IT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it-IT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Monocollant</a:t>
            </a:r>
            <a:r>
              <a:rPr lang="it-IT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 2 classe e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Tc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Torace  nel sospetto di TEP.
</a:t>
            </a:r>
            <a:r>
              <a:rPr lang="it-IT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 dicembre 2017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Inizia Tao +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Arixtra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it-IT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 dicembre 2017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dolore alla gamba dx accede in P.S. a Cona dove viene  ricoverata in Medicina d’Urgenza  1 gg e  si evidenzia: TAC Torace negativa per TEP, D-Dimero </a:t>
            </a:r>
            <a:r>
              <a:rPr lang="it-IT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2,11 mg/L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INR=1,14 PCR=</a:t>
            </a:r>
            <a:r>
              <a:rPr lang="it-IT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10,48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
Consiglio accesso Centro TAO, Doppler venoso arti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 6 mesi</a:t>
            </a:r>
            <a:r>
              <a:rPr lang="it-IT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it-IT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Rx</a:t>
            </a:r>
            <a:r>
              <a:rPr lang="it-IT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torace a 30 gg,
Mantiene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Coumadin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s.schema,Arixtra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7,5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mg,Klacid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500mg x e x 5 gg  per bronchite.
</a:t>
            </a:r>
            <a:r>
              <a:rPr lang="it-IT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 gennaio 2018 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GATED-SPECT di perfusione (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Dipiridamolo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)negativo</a:t>
            </a:r>
            <a:r>
              <a:rPr lang="it-IT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 oggi la signora  gode  di buona salute ed seguita a Ferrara dalla Fisiopatologia della Coagulazione in </a:t>
            </a:r>
            <a:r>
              <a:rPr lang="it-IT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Coumadin</a:t>
            </a:r>
            <a:r>
              <a:rPr lang="it-IT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
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45" y="0"/>
            <a:ext cx="914399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1)Secondo l’</a:t>
            </a:r>
            <a:r>
              <a:rPr lang="it-IT" sz="1100" dirty="0" err="1"/>
              <a:t>Osmed</a:t>
            </a:r>
            <a:r>
              <a:rPr lang="it-IT" sz="1100" dirty="0"/>
              <a:t>  2016 quale è il farmaco antitrombotico in Italia con maggior consumo in Farmaceutica Convenzionata :</a:t>
            </a:r>
          </a:p>
          <a:p>
            <a:r>
              <a:rPr lang="it-IT" sz="1100" dirty="0"/>
              <a:t> </a:t>
            </a:r>
          </a:p>
          <a:p>
            <a:r>
              <a:rPr lang="pt-PT" sz="1100" b="1" dirty="0"/>
              <a:t>A)acido acetilsalicilico</a:t>
            </a:r>
            <a:r>
              <a:rPr lang="pt-PT" sz="1100" dirty="0"/>
              <a:t> </a:t>
            </a:r>
            <a:endParaRPr lang="it-IT" sz="1100" dirty="0"/>
          </a:p>
          <a:p>
            <a:r>
              <a:rPr lang="it-IT" sz="1100" dirty="0"/>
              <a:t>B) </a:t>
            </a:r>
            <a:r>
              <a:rPr lang="it-IT" sz="1100" dirty="0" err="1"/>
              <a:t>enoxaparina</a:t>
            </a:r>
            <a:endParaRPr lang="it-IT" sz="1100" dirty="0"/>
          </a:p>
          <a:p>
            <a:r>
              <a:rPr lang="it-IT" sz="1100" dirty="0"/>
              <a:t>C) </a:t>
            </a:r>
            <a:r>
              <a:rPr lang="it-IT" sz="1100" dirty="0" err="1"/>
              <a:t>ticlopidina</a:t>
            </a:r>
            <a:endParaRPr lang="it-IT" sz="1100" dirty="0"/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2)La prescrizione dei farmaci NAO in termini di DDD 1000 abitanti pesati/die nella Farmaceutica Territoriale di Ferrara nei primi 8 mesi del 2017 rispetto allo stesso periodo del 2016 è aumentata del: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A) 10,1%</a:t>
            </a:r>
          </a:p>
          <a:p>
            <a:r>
              <a:rPr lang="it-IT" sz="1100" dirty="0"/>
              <a:t>B) 60,5%</a:t>
            </a:r>
          </a:p>
          <a:p>
            <a:r>
              <a:rPr lang="it-IT" sz="1100" b="1" dirty="0"/>
              <a:t>C) 39,7% </a:t>
            </a:r>
            <a:endParaRPr lang="it-IT" sz="1100" dirty="0"/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3)Nel 2016 quale farmaco antitrombotico ha comportato il maggior numero di reazioni avverse nella realtà di Ferrara :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A) acido acetilsalicilico</a:t>
            </a:r>
          </a:p>
          <a:p>
            <a:r>
              <a:rPr lang="it-IT" sz="1100" b="1" dirty="0"/>
              <a:t>B) </a:t>
            </a:r>
            <a:r>
              <a:rPr lang="it-IT" sz="1100" b="1" dirty="0" err="1"/>
              <a:t>warfarin</a:t>
            </a:r>
            <a:r>
              <a:rPr lang="it-IT" sz="1100" b="1" dirty="0"/>
              <a:t> </a:t>
            </a:r>
            <a:endParaRPr lang="it-IT" sz="1100" dirty="0"/>
          </a:p>
          <a:p>
            <a:r>
              <a:rPr lang="it-IT" sz="1100" dirty="0"/>
              <a:t>C) </a:t>
            </a:r>
            <a:r>
              <a:rPr lang="it-IT" sz="1100" dirty="0" err="1"/>
              <a:t>rivaroxaban</a:t>
            </a:r>
            <a:endParaRPr lang="it-IT" sz="1100" dirty="0"/>
          </a:p>
          <a:p>
            <a:r>
              <a:rPr lang="it-IT" sz="1100" dirty="0"/>
              <a:t> </a:t>
            </a:r>
          </a:p>
          <a:p>
            <a:pPr fontAlgn="auto"/>
            <a:r>
              <a:rPr lang="it-IT" sz="1100" dirty="0"/>
              <a:t>4) Secondo le linee guida ESC 2016 qual è il trattamento più appropriato per la profilassi antitrombotica nel paziente con rischio cardio-vascolare elevato:</a:t>
            </a:r>
          </a:p>
          <a:p>
            <a:pPr fontAlgn="auto"/>
            <a:r>
              <a:rPr lang="it-IT" sz="1100" dirty="0"/>
              <a:t> </a:t>
            </a:r>
          </a:p>
          <a:p>
            <a:pPr fontAlgn="auto"/>
            <a:r>
              <a:rPr lang="it-IT" sz="1100" dirty="0"/>
              <a:t>A) Aspirina</a:t>
            </a:r>
          </a:p>
          <a:p>
            <a:pPr fontAlgn="auto"/>
            <a:r>
              <a:rPr lang="it-IT" sz="1100" dirty="0"/>
              <a:t>B) </a:t>
            </a:r>
            <a:r>
              <a:rPr lang="it-IT" sz="1100" dirty="0" err="1"/>
              <a:t>Clopidogrel</a:t>
            </a:r>
            <a:endParaRPr lang="it-IT" sz="1100" dirty="0"/>
          </a:p>
          <a:p>
            <a:pPr fontAlgn="auto"/>
            <a:r>
              <a:rPr lang="it-IT" sz="1100" dirty="0"/>
              <a:t>C) </a:t>
            </a:r>
            <a:r>
              <a:rPr lang="it-IT" sz="1100" b="1" dirty="0" err="1"/>
              <a:t>Warfarin</a:t>
            </a:r>
            <a:r>
              <a:rPr lang="it-IT" sz="1100" b="1" dirty="0"/>
              <a:t> o Nuovi Anticoagulanti Orali</a:t>
            </a:r>
            <a:endParaRPr lang="it-IT" sz="1100" dirty="0"/>
          </a:p>
          <a:p>
            <a:pPr fontAlgn="auto"/>
            <a:r>
              <a:rPr lang="it-IT" sz="1100" b="1" dirty="0"/>
              <a:t> </a:t>
            </a:r>
            <a:endParaRPr lang="it-IT" sz="1100" dirty="0"/>
          </a:p>
          <a:p>
            <a:pPr fontAlgn="auto"/>
            <a:r>
              <a:rPr lang="it-IT" sz="1100" dirty="0"/>
              <a:t>5) Secondo le linee guida ESC 2016 qual è il metodo corretto per valutare il rischio trombotico nel paziente con fibrillazione atriale:</a:t>
            </a:r>
          </a:p>
          <a:p>
            <a:pPr fontAlgn="auto"/>
            <a:r>
              <a:rPr lang="it-IT" sz="1100" dirty="0"/>
              <a:t> </a:t>
            </a:r>
          </a:p>
          <a:p>
            <a:pPr fontAlgn="auto"/>
            <a:r>
              <a:rPr lang="en-US" sz="1100" dirty="0"/>
              <a:t>A) CHADS2</a:t>
            </a:r>
            <a:endParaRPr lang="it-IT" sz="1100" dirty="0"/>
          </a:p>
          <a:p>
            <a:pPr fontAlgn="auto"/>
            <a:r>
              <a:rPr lang="en-US" sz="1100" dirty="0"/>
              <a:t>B) HAS-BLED</a:t>
            </a:r>
            <a:endParaRPr lang="it-IT" sz="1100" dirty="0"/>
          </a:p>
          <a:p>
            <a:pPr fontAlgn="auto"/>
            <a:r>
              <a:rPr lang="en-US" sz="1100" dirty="0"/>
              <a:t>C) </a:t>
            </a:r>
            <a:r>
              <a:rPr lang="en-US" sz="1100" b="1" dirty="0"/>
              <a:t>CHA2DS2-VASc</a:t>
            </a:r>
            <a:endParaRPr lang="it-IT" sz="1100" dirty="0"/>
          </a:p>
          <a:p>
            <a:pPr fontAlgn="auto"/>
            <a:r>
              <a:rPr lang="en-US" sz="1100" b="1" dirty="0"/>
              <a:t> </a:t>
            </a:r>
            <a:endParaRPr lang="it-IT" sz="1100" dirty="0"/>
          </a:p>
          <a:p>
            <a:pPr fontAlgn="auto"/>
            <a:r>
              <a:rPr lang="it-IT" sz="1100" dirty="0"/>
              <a:t>6) Secondo le linee guida ESC 2016 gli antiaggreganti piastrinici sono indicati per la profilassi antitrombotica nel paziente con fibrillazione atriale:</a:t>
            </a:r>
          </a:p>
          <a:p>
            <a:pPr fontAlgn="auto"/>
            <a:r>
              <a:rPr lang="it-IT" sz="1100" dirty="0"/>
              <a:t> </a:t>
            </a:r>
          </a:p>
          <a:p>
            <a:pPr fontAlgn="auto"/>
            <a:r>
              <a:rPr lang="it-IT" sz="1100" dirty="0"/>
              <a:t>A) Si, ma solo in quelli a basso rischio</a:t>
            </a:r>
          </a:p>
          <a:p>
            <a:pPr fontAlgn="auto"/>
            <a:r>
              <a:rPr lang="it-IT" sz="1100" dirty="0"/>
              <a:t>B) Si, ma solo se associati fra di loro</a:t>
            </a:r>
          </a:p>
          <a:p>
            <a:r>
              <a:rPr lang="it-IT" sz="1100" dirty="0"/>
              <a:t>C) </a:t>
            </a:r>
            <a:r>
              <a:rPr lang="it-IT" sz="1100" b="1" dirty="0"/>
              <a:t>No</a:t>
            </a:r>
            <a:endParaRPr lang="it-IT" sz="1100" dirty="0"/>
          </a:p>
          <a:p>
            <a:r>
              <a:rPr lang="it-IT" sz="1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52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496" y="14091"/>
            <a:ext cx="9108504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it-IT" sz="1100" dirty="0"/>
              <a:t>7)Una ricetta può  contenere fino ad un massimo di quanti prelievi per il tempo di protrombina:</a:t>
            </a:r>
          </a:p>
          <a:p>
            <a:pPr fontAlgn="auto"/>
            <a:r>
              <a:rPr lang="it-IT" sz="1100" dirty="0"/>
              <a:t> </a:t>
            </a:r>
          </a:p>
          <a:p>
            <a:pPr fontAlgn="auto"/>
            <a:r>
              <a:rPr lang="it-IT" sz="1100" dirty="0"/>
              <a:t>A)   8   </a:t>
            </a:r>
          </a:p>
          <a:p>
            <a:r>
              <a:rPr lang="it-IT" sz="1100" b="1" dirty="0"/>
              <a:t>B)  10 </a:t>
            </a:r>
            <a:endParaRPr lang="it-IT" sz="1100" dirty="0"/>
          </a:p>
          <a:p>
            <a:r>
              <a:rPr lang="it-IT" sz="1100" dirty="0"/>
              <a:t>C)  4   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8)   Per evitare l’emolisi è preferibile utilizzare aghi di diametro: </a:t>
            </a:r>
          </a:p>
          <a:p>
            <a:r>
              <a:rPr lang="it-IT" sz="1100" dirty="0"/>
              <a:t> </a:t>
            </a:r>
          </a:p>
          <a:p>
            <a:r>
              <a:rPr lang="pt-PT" sz="1100" dirty="0"/>
              <a:t>A)   &gt; 21 G</a:t>
            </a:r>
            <a:endParaRPr lang="it-IT" sz="1100" dirty="0"/>
          </a:p>
          <a:p>
            <a:r>
              <a:rPr lang="pt-PT" sz="1100" dirty="0"/>
              <a:t>B)   da 23 a 25 G</a:t>
            </a:r>
            <a:endParaRPr lang="it-IT" sz="1100" dirty="0"/>
          </a:p>
          <a:p>
            <a:r>
              <a:rPr lang="pt-PT" sz="1100" b="1" dirty="0"/>
              <a:t>C)   da  19  a  21 G</a:t>
            </a:r>
            <a:endParaRPr lang="it-IT" sz="1100" dirty="0"/>
          </a:p>
          <a:p>
            <a:r>
              <a:rPr lang="pt-PT" sz="1100" dirty="0"/>
              <a:t> </a:t>
            </a:r>
            <a:endParaRPr lang="it-IT" sz="1100" dirty="0"/>
          </a:p>
          <a:p>
            <a:pPr fontAlgn="auto"/>
            <a:r>
              <a:rPr lang="it-IT" sz="1100" dirty="0"/>
              <a:t>9)    Nel </a:t>
            </a:r>
            <a:r>
              <a:rPr lang="it-IT" sz="1100" dirty="0" err="1"/>
              <a:t>setting</a:t>
            </a:r>
            <a:r>
              <a:rPr lang="it-IT" sz="1100" dirty="0"/>
              <a:t> ambulatoriale come avviene la prenotazione :</a:t>
            </a:r>
          </a:p>
          <a:p>
            <a:pPr fontAlgn="auto"/>
            <a:r>
              <a:rPr lang="it-IT" sz="1100" dirty="0"/>
              <a:t> </a:t>
            </a:r>
          </a:p>
          <a:p>
            <a:pPr fontAlgn="auto"/>
            <a:r>
              <a:rPr lang="it-IT" sz="1100" dirty="0"/>
              <a:t>A)    Accesso diretto </a:t>
            </a:r>
          </a:p>
          <a:p>
            <a:pPr fontAlgn="auto"/>
            <a:r>
              <a:rPr lang="it-IT" sz="1100" dirty="0"/>
              <a:t>B)   Sportello Unico e farmacie</a:t>
            </a:r>
          </a:p>
          <a:p>
            <a:r>
              <a:rPr lang="it-IT" sz="1100" b="1" dirty="0"/>
              <a:t>C)   Sportello Unico e </a:t>
            </a:r>
            <a:r>
              <a:rPr lang="it-IT" sz="1100" b="1" dirty="0" err="1"/>
              <a:t>farmacie,CUP,Medicine</a:t>
            </a:r>
            <a:r>
              <a:rPr lang="it-IT" sz="1100" b="1" dirty="0"/>
              <a:t> di Gruppo</a:t>
            </a:r>
            <a:r>
              <a:rPr lang="it-IT" sz="1100" b="1" dirty="0" smtClean="0"/>
              <a:t>, Accesso </a:t>
            </a:r>
            <a:r>
              <a:rPr lang="it-IT" sz="1100" b="1" dirty="0"/>
              <a:t>diretto muniti  di impegnativa</a:t>
            </a:r>
            <a:endParaRPr lang="it-IT" sz="1100" dirty="0"/>
          </a:p>
          <a:p>
            <a:endParaRPr lang="it-IT" sz="1100" dirty="0"/>
          </a:p>
          <a:p>
            <a:pPr fontAlgn="auto"/>
            <a:r>
              <a:rPr lang="it-IT" sz="1100" dirty="0"/>
              <a:t>10)  L’effetto anticoagulante dell’eparina non frazionata:</a:t>
            </a:r>
          </a:p>
          <a:p>
            <a:pPr fontAlgn="auto"/>
            <a:r>
              <a:rPr lang="it-IT" sz="1100" dirty="0"/>
              <a:t> </a:t>
            </a:r>
          </a:p>
          <a:p>
            <a:pPr fontAlgn="auto"/>
            <a:r>
              <a:rPr lang="it-IT" sz="1100" dirty="0"/>
              <a:t>A)    è mediato da </a:t>
            </a:r>
            <a:r>
              <a:rPr lang="it-IT" sz="1100" dirty="0" err="1"/>
              <a:t>FIIa</a:t>
            </a:r>
            <a:r>
              <a:rPr lang="it-IT" sz="1100" dirty="0"/>
              <a:t>, </a:t>
            </a:r>
            <a:r>
              <a:rPr lang="it-IT" sz="1100" dirty="0" err="1"/>
              <a:t>FXa</a:t>
            </a:r>
            <a:r>
              <a:rPr lang="it-IT" sz="1100" dirty="0"/>
              <a:t>, </a:t>
            </a:r>
            <a:r>
              <a:rPr lang="it-IT" sz="1100" dirty="0" err="1"/>
              <a:t>FIXa</a:t>
            </a:r>
            <a:r>
              <a:rPr lang="it-IT" sz="1100" dirty="0"/>
              <a:t>, </a:t>
            </a:r>
            <a:r>
              <a:rPr lang="it-IT" sz="1100" dirty="0" err="1"/>
              <a:t>FXIa</a:t>
            </a:r>
            <a:r>
              <a:rPr lang="it-IT" sz="1100" dirty="0"/>
              <a:t>, </a:t>
            </a:r>
            <a:r>
              <a:rPr lang="it-IT" sz="1100" dirty="0" err="1"/>
              <a:t>FXIIa</a:t>
            </a:r>
            <a:endParaRPr lang="it-IT" sz="1100" dirty="0"/>
          </a:p>
          <a:p>
            <a:r>
              <a:rPr lang="it-IT" sz="1100" b="1" dirty="0"/>
              <a:t>B)   è mediato da Antitrombina</a:t>
            </a:r>
            <a:endParaRPr lang="it-IT" sz="1100" dirty="0"/>
          </a:p>
          <a:p>
            <a:r>
              <a:rPr lang="it-IT" sz="1100" dirty="0"/>
              <a:t>C)   è mediato da </a:t>
            </a:r>
            <a:r>
              <a:rPr lang="it-IT" sz="1100" dirty="0" err="1"/>
              <a:t>FIIa</a:t>
            </a:r>
            <a:r>
              <a:rPr lang="it-IT" sz="1100" dirty="0"/>
              <a:t> e </a:t>
            </a:r>
            <a:r>
              <a:rPr lang="it-IT" sz="1100" dirty="0" err="1"/>
              <a:t>FXa</a:t>
            </a:r>
            <a:r>
              <a:rPr lang="it-IT" sz="1100" dirty="0"/>
              <a:t> in proporzione variabile</a:t>
            </a:r>
          </a:p>
          <a:p>
            <a:r>
              <a:rPr lang="it-IT" sz="1100" dirty="0"/>
              <a:t>D)   nessuna delle precedenti</a:t>
            </a:r>
          </a:p>
          <a:p>
            <a:r>
              <a:rPr lang="it-IT" sz="1100" dirty="0"/>
              <a:t> </a:t>
            </a:r>
          </a:p>
          <a:p>
            <a:pPr fontAlgn="auto"/>
            <a:r>
              <a:rPr lang="it-IT" sz="1100" dirty="0"/>
              <a:t>11)  Eparina a basso peso molecolare:</a:t>
            </a:r>
          </a:p>
          <a:p>
            <a:pPr fontAlgn="auto"/>
            <a:r>
              <a:rPr lang="it-IT" sz="1100" dirty="0"/>
              <a:t> </a:t>
            </a:r>
          </a:p>
          <a:p>
            <a:pPr fontAlgn="auto"/>
            <a:r>
              <a:rPr lang="it-IT" sz="1100" dirty="0"/>
              <a:t>A)   il suo bersaglio è il </a:t>
            </a:r>
            <a:r>
              <a:rPr lang="it-IT" sz="1100" dirty="0" err="1"/>
              <a:t>FXa</a:t>
            </a:r>
            <a:endParaRPr lang="it-IT" sz="1100" dirty="0"/>
          </a:p>
          <a:p>
            <a:pPr fontAlgn="auto"/>
            <a:r>
              <a:rPr lang="it-IT" sz="1100" dirty="0"/>
              <a:t>B)   il suo impiego prevede monitoraggio con test di laboratorio</a:t>
            </a:r>
          </a:p>
          <a:p>
            <a:r>
              <a:rPr lang="it-IT" sz="1100" b="1" dirty="0"/>
              <a:t>C)   la posologia va adattata alla funzionalità renale e al peso del paziente</a:t>
            </a:r>
            <a:endParaRPr lang="it-IT" sz="1100" dirty="0"/>
          </a:p>
          <a:p>
            <a:r>
              <a:rPr lang="it-IT" sz="1100" dirty="0"/>
              <a:t>D)   ha bassa biodisponibilità e complessa farmacocinetica</a:t>
            </a:r>
          </a:p>
          <a:p>
            <a:r>
              <a:rPr lang="it-IT" sz="1100" dirty="0"/>
              <a:t> </a:t>
            </a:r>
          </a:p>
          <a:p>
            <a:r>
              <a:rPr lang="it-IT" sz="1100" dirty="0"/>
              <a:t>12)  La terapia anticoagulante con </a:t>
            </a:r>
            <a:r>
              <a:rPr lang="it-IT" sz="1100" dirty="0" err="1"/>
              <a:t>Fondaparinux</a:t>
            </a:r>
            <a:r>
              <a:rPr lang="it-IT" sz="1100" dirty="0"/>
              <a:t>:</a:t>
            </a:r>
          </a:p>
          <a:p>
            <a:r>
              <a:rPr lang="it-IT" sz="1100" dirty="0"/>
              <a:t> </a:t>
            </a:r>
          </a:p>
          <a:p>
            <a:pPr fontAlgn="auto"/>
            <a:r>
              <a:rPr lang="it-IT" sz="1100" dirty="0"/>
              <a:t>A)   è controindicata in pazienti con </a:t>
            </a:r>
            <a:r>
              <a:rPr lang="it-IT" sz="1100" dirty="0" err="1"/>
              <a:t>CrCl</a:t>
            </a:r>
            <a:r>
              <a:rPr lang="it-IT" sz="1100" dirty="0"/>
              <a:t> &lt; 30 </a:t>
            </a:r>
            <a:r>
              <a:rPr lang="it-IT" sz="1100" dirty="0" err="1"/>
              <a:t>mL</a:t>
            </a:r>
            <a:r>
              <a:rPr lang="it-IT" sz="1100" dirty="0"/>
              <a:t>/</a:t>
            </a:r>
            <a:r>
              <a:rPr lang="it-IT" sz="1100" dirty="0" err="1"/>
              <a:t>min</a:t>
            </a:r>
            <a:r>
              <a:rPr lang="it-IT" sz="1100" dirty="0"/>
              <a:t> </a:t>
            </a:r>
          </a:p>
          <a:p>
            <a:pPr fontAlgn="auto"/>
            <a:r>
              <a:rPr lang="it-IT" sz="1100" dirty="0"/>
              <a:t>B)   non prevede controlli laboratoristici</a:t>
            </a:r>
          </a:p>
          <a:p>
            <a:pPr fontAlgn="auto"/>
            <a:r>
              <a:rPr lang="it-IT" sz="1100" dirty="0"/>
              <a:t>C)   non va impiegata in corso di gravidanza</a:t>
            </a:r>
          </a:p>
          <a:p>
            <a:r>
              <a:rPr lang="it-IT" sz="1100" b="1" dirty="0"/>
              <a:t>D)   tutte le precedenti</a:t>
            </a:r>
            <a:endParaRPr lang="it-IT" sz="1100" dirty="0"/>
          </a:p>
          <a:p>
            <a:r>
              <a:rPr lang="it-IT" sz="1100" b="1" dirty="0"/>
              <a:t> 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9575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62" y="-4066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/>
              <a:t>13) Il paziente inviato ad intervento chirurgico ambulatoriale deve sospendere la terapia antiaggregante o anticoagulante:</a:t>
            </a:r>
          </a:p>
          <a:p>
            <a:r>
              <a:rPr lang="it-IT" sz="1050" b="1" dirty="0"/>
              <a:t> </a:t>
            </a:r>
            <a:endParaRPr lang="it-IT" sz="1050" dirty="0"/>
          </a:p>
          <a:p>
            <a:r>
              <a:rPr lang="it-IT" sz="1050" dirty="0"/>
              <a:t>A) si sempre</a:t>
            </a:r>
            <a:br>
              <a:rPr lang="it-IT" sz="1050" dirty="0"/>
            </a:br>
            <a:r>
              <a:rPr lang="it-IT" sz="1050" dirty="0"/>
              <a:t>B) no mai</a:t>
            </a:r>
            <a:br>
              <a:rPr lang="it-IT" sz="1050" dirty="0"/>
            </a:br>
            <a:r>
              <a:rPr lang="it-IT" sz="1050" b="1" dirty="0"/>
              <a:t>C) nella maggior parte dei casi non deve sospenderla </a:t>
            </a:r>
            <a:endParaRPr lang="it-IT" sz="1050" dirty="0"/>
          </a:p>
          <a:p>
            <a:r>
              <a:rPr lang="it-IT" sz="1050" dirty="0"/>
              <a:t>D) nessuna delle precedenti</a:t>
            </a:r>
            <a:br>
              <a:rPr lang="it-IT" sz="1050" dirty="0"/>
            </a:br>
            <a:r>
              <a:rPr lang="it-IT" sz="1050" dirty="0"/>
              <a:t/>
            </a:r>
            <a:br>
              <a:rPr lang="it-IT" sz="1050" dirty="0"/>
            </a:br>
            <a:r>
              <a:rPr lang="it-IT" sz="1050" dirty="0"/>
              <a:t>14) Cosa deve fare il MMG dopo il riscontro all’ambulatorio di diagnostica </a:t>
            </a:r>
            <a:r>
              <a:rPr lang="it-IT" sz="1050" dirty="0" err="1"/>
              <a:t>ecocolordoppler</a:t>
            </a:r>
            <a:r>
              <a:rPr lang="it-IT" sz="1050" dirty="0"/>
              <a:t> di patologia vascolare arterioso o venosa a carico di un suo      </a:t>
            </a:r>
          </a:p>
          <a:p>
            <a:r>
              <a:rPr lang="it-IT" sz="1050" dirty="0"/>
              <a:t>      paziente:</a:t>
            </a:r>
          </a:p>
          <a:p>
            <a:r>
              <a:rPr lang="it-IT" sz="1050" dirty="0"/>
              <a:t> </a:t>
            </a:r>
          </a:p>
          <a:p>
            <a:r>
              <a:rPr lang="it-IT" sz="1050" dirty="0"/>
              <a:t>A)  seguire le eventuali terapie ed indicazioni riportate sul referto </a:t>
            </a:r>
            <a:r>
              <a:rPr lang="it-IT" sz="1050" dirty="0" err="1"/>
              <a:t>ecocolordoppler</a:t>
            </a:r>
            <a:endParaRPr lang="it-IT" sz="1050" dirty="0"/>
          </a:p>
          <a:p>
            <a:r>
              <a:rPr lang="it-IT" sz="1050" b="1" dirty="0"/>
              <a:t>B)  inviare il paziente a visita chirurgica vascolare</a:t>
            </a:r>
            <a:endParaRPr lang="it-IT" sz="1050" dirty="0"/>
          </a:p>
          <a:p>
            <a:r>
              <a:rPr lang="it-IT" sz="1050" dirty="0"/>
              <a:t>C)  ripetere la richiesta di </a:t>
            </a:r>
            <a:r>
              <a:rPr lang="it-IT" sz="1050" dirty="0" err="1"/>
              <a:t>ecocolordoppler</a:t>
            </a:r>
            <a:endParaRPr lang="it-IT" sz="1050" dirty="0"/>
          </a:p>
          <a:p>
            <a:r>
              <a:rPr lang="it-IT" sz="1050" dirty="0"/>
              <a:t>D)  tutte le precedenti</a:t>
            </a:r>
          </a:p>
          <a:p>
            <a:r>
              <a:rPr lang="it-IT" sz="1050" dirty="0"/>
              <a:t> </a:t>
            </a:r>
          </a:p>
          <a:p>
            <a:r>
              <a:rPr lang="it-IT" sz="1050" dirty="0"/>
              <a:t>15) La Trombosi Venosa Profonda (TVP) può essere sospetta clinicamente (segni e sintomi):</a:t>
            </a:r>
          </a:p>
          <a:p>
            <a:r>
              <a:rPr lang="it-IT" sz="1050" dirty="0"/>
              <a:t> </a:t>
            </a:r>
          </a:p>
          <a:p>
            <a:r>
              <a:rPr lang="it-IT" sz="1050" dirty="0"/>
              <a:t>A) sì sempre</a:t>
            </a:r>
          </a:p>
          <a:p>
            <a:r>
              <a:rPr lang="it-IT" sz="1050" dirty="0"/>
              <a:t>B) sì nella maggior parte dei casi</a:t>
            </a:r>
          </a:p>
          <a:p>
            <a:r>
              <a:rPr lang="it-IT" sz="1050" b="1" dirty="0"/>
              <a:t>C) sì solo nel 50% dei casi</a:t>
            </a:r>
            <a:endParaRPr lang="it-IT" sz="1050" dirty="0"/>
          </a:p>
          <a:p>
            <a:r>
              <a:rPr lang="it-IT" sz="1050" dirty="0"/>
              <a:t>D) nessuna delle precedenti</a:t>
            </a:r>
          </a:p>
          <a:p>
            <a:r>
              <a:rPr lang="it-IT" sz="1050" dirty="0"/>
              <a:t> </a:t>
            </a:r>
          </a:p>
          <a:p>
            <a:r>
              <a:rPr lang="it-IT" sz="1050" dirty="0"/>
              <a:t>16) Quale delle seguenti classi di farmaci interferiscono con i NAO:</a:t>
            </a:r>
          </a:p>
          <a:p>
            <a:r>
              <a:rPr lang="it-IT" sz="1050" dirty="0"/>
              <a:t> </a:t>
            </a:r>
          </a:p>
          <a:p>
            <a:pPr fontAlgn="auto"/>
            <a:r>
              <a:rPr lang="it-IT" sz="1050" dirty="0"/>
              <a:t>A)  </a:t>
            </a:r>
            <a:r>
              <a:rPr lang="it-IT" sz="1050" dirty="0" err="1"/>
              <a:t>ketoconazolo</a:t>
            </a:r>
            <a:r>
              <a:rPr lang="it-IT" sz="1050" dirty="0"/>
              <a:t>, </a:t>
            </a:r>
            <a:r>
              <a:rPr lang="it-IT" sz="1050" dirty="0" err="1"/>
              <a:t>voriconazolo</a:t>
            </a:r>
            <a:r>
              <a:rPr lang="it-IT" sz="1050" dirty="0"/>
              <a:t>, antivirali</a:t>
            </a:r>
          </a:p>
          <a:p>
            <a:pPr fontAlgn="auto"/>
            <a:r>
              <a:rPr lang="it-IT" sz="1050" dirty="0"/>
              <a:t>B)  </a:t>
            </a:r>
            <a:r>
              <a:rPr lang="it-IT" sz="1050" dirty="0" err="1"/>
              <a:t>carbamazepina</a:t>
            </a:r>
            <a:r>
              <a:rPr lang="it-IT" sz="1050" dirty="0"/>
              <a:t>, </a:t>
            </a:r>
            <a:r>
              <a:rPr lang="it-IT" sz="1050" dirty="0" err="1"/>
              <a:t>phenobarbital</a:t>
            </a:r>
            <a:r>
              <a:rPr lang="it-IT" sz="1050" dirty="0"/>
              <a:t>, </a:t>
            </a:r>
            <a:r>
              <a:rPr lang="it-IT" sz="1050" dirty="0" err="1"/>
              <a:t>fenitoina</a:t>
            </a:r>
            <a:endParaRPr lang="it-IT" sz="1050" dirty="0"/>
          </a:p>
          <a:p>
            <a:pPr fontAlgn="auto"/>
            <a:r>
              <a:rPr lang="it-IT" sz="1050" dirty="0"/>
              <a:t>C)  </a:t>
            </a:r>
            <a:r>
              <a:rPr lang="it-IT" sz="1050" dirty="0" err="1"/>
              <a:t>claritromicina</a:t>
            </a:r>
            <a:r>
              <a:rPr lang="it-IT" sz="1050" dirty="0"/>
              <a:t>, eritromicina, rifampicina</a:t>
            </a:r>
          </a:p>
          <a:p>
            <a:pPr fontAlgn="auto"/>
            <a:r>
              <a:rPr lang="it-IT" sz="1050" b="1" dirty="0"/>
              <a:t>D)   tutti i precedenti</a:t>
            </a:r>
            <a:endParaRPr lang="it-IT" sz="1050" dirty="0"/>
          </a:p>
          <a:p>
            <a:r>
              <a:rPr lang="it-IT" sz="1050" dirty="0"/>
              <a:t> </a:t>
            </a:r>
          </a:p>
          <a:p>
            <a:r>
              <a:rPr lang="it-IT" sz="1050" dirty="0"/>
              <a:t>17)  Quali dei seguenti meccanismi è responsabile delle variazioni farmacocinetiche e farmacodinamiche  nell’effetto dei farmaci antitrombotici nei   </a:t>
            </a:r>
          </a:p>
          <a:p>
            <a:r>
              <a:rPr lang="it-IT" sz="1050" dirty="0"/>
              <a:t>       pazienti anziani:</a:t>
            </a:r>
          </a:p>
          <a:p>
            <a:r>
              <a:rPr lang="it-IT" sz="1050" dirty="0"/>
              <a:t> </a:t>
            </a:r>
          </a:p>
          <a:p>
            <a:pPr fontAlgn="auto"/>
            <a:r>
              <a:rPr lang="it-IT" sz="1050" dirty="0"/>
              <a:t>A)  la riduzione delle massa grassa e della quota idrica complessiva</a:t>
            </a:r>
          </a:p>
          <a:p>
            <a:pPr fontAlgn="auto"/>
            <a:r>
              <a:rPr lang="it-IT" sz="1050" dirty="0"/>
              <a:t>B)  il trattamento concomitante con altri principi attivi aumenta il rischio di interazioni farmacologiche</a:t>
            </a:r>
          </a:p>
          <a:p>
            <a:pPr fontAlgn="auto"/>
            <a:r>
              <a:rPr lang="it-IT" sz="1050" dirty="0"/>
              <a:t>C)  la riduzione del filtrato glomerulare</a:t>
            </a:r>
          </a:p>
          <a:p>
            <a:pPr fontAlgn="auto"/>
            <a:r>
              <a:rPr lang="it-IT" sz="1050" b="1" dirty="0"/>
              <a:t>D)  tutti i precedenti</a:t>
            </a:r>
            <a:endParaRPr lang="it-IT" sz="1050" dirty="0"/>
          </a:p>
          <a:p>
            <a:r>
              <a:rPr lang="it-IT" sz="1050" dirty="0"/>
              <a:t> </a:t>
            </a:r>
          </a:p>
          <a:p>
            <a:r>
              <a:rPr lang="it-IT" sz="1050" dirty="0"/>
              <a:t>18) Nei pazienti anziani, i terapia con antagonisti della vitamina K, quali fattori sono correlati ad un aumento del rischio di sanguinamento :</a:t>
            </a:r>
          </a:p>
          <a:p>
            <a:r>
              <a:rPr lang="it-IT" sz="1050" dirty="0"/>
              <a:t> A) età &gt; 85 anni e </a:t>
            </a:r>
            <a:r>
              <a:rPr lang="it-IT" sz="1050" dirty="0" err="1"/>
              <a:t>pluriterapia</a:t>
            </a:r>
            <a:endParaRPr lang="it-IT" sz="1050" dirty="0"/>
          </a:p>
          <a:p>
            <a:pPr fontAlgn="auto"/>
            <a:r>
              <a:rPr lang="it-IT" sz="1050" dirty="0"/>
              <a:t>B)  ipertensione arteriosa non controllata e insufficienza renale </a:t>
            </a:r>
          </a:p>
          <a:p>
            <a:pPr fontAlgn="auto"/>
            <a:r>
              <a:rPr lang="it-IT" sz="1050" dirty="0"/>
              <a:t>C)  storia di caduta </a:t>
            </a:r>
          </a:p>
          <a:p>
            <a:pPr fontAlgn="auto"/>
            <a:r>
              <a:rPr lang="it-IT" sz="1050" b="1" dirty="0"/>
              <a:t>D)  tutti i precedenti</a:t>
            </a:r>
            <a:endParaRPr lang="it-IT" sz="1050" dirty="0"/>
          </a:p>
          <a:p>
            <a:r>
              <a:rPr lang="it-IT" sz="10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352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1804" y="260648"/>
            <a:ext cx="8927976" cy="61247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b="1" u="sng" dirty="0"/>
              <a:t>Il paziente </a:t>
            </a:r>
            <a:r>
              <a:rPr lang="it-IT" sz="1400" b="1" u="sng" dirty="0" err="1"/>
              <a:t>scoagulato</a:t>
            </a:r>
            <a:r>
              <a:rPr lang="it-IT" sz="1400" b="1" u="sng" dirty="0"/>
              <a:t> oggi in Provincia di Ferrara</a:t>
            </a:r>
            <a:endParaRPr lang="it-IT" sz="1400" dirty="0"/>
          </a:p>
          <a:p>
            <a:r>
              <a:rPr lang="it-IT" sz="1400" dirty="0"/>
              <a:t>Cona(FE)  17 febbraio 2018</a:t>
            </a:r>
          </a:p>
          <a:p>
            <a:r>
              <a:rPr lang="it-IT" sz="1400" dirty="0"/>
              <a:t>Ore 8,30 :Presentazione del Corso</a:t>
            </a:r>
          </a:p>
          <a:p>
            <a:r>
              <a:rPr lang="it-IT" sz="1400" dirty="0"/>
              <a:t>Ore 8,50:La prescrizione farmaceutica  nella Provincia di Ferrara</a:t>
            </a:r>
          </a:p>
          <a:p>
            <a:r>
              <a:rPr lang="it-IT" sz="1400" dirty="0" err="1"/>
              <a:t>D.ssa</a:t>
            </a:r>
            <a:r>
              <a:rPr lang="it-IT" sz="1400" dirty="0"/>
              <a:t> </a:t>
            </a:r>
            <a:r>
              <a:rPr lang="it-IT" sz="1400" b="1" dirty="0" err="1"/>
              <a:t>Zammillo</a:t>
            </a:r>
            <a:r>
              <a:rPr lang="it-IT" sz="1400" dirty="0"/>
              <a:t> Gilda Direttore F.F. Assistenza Farmaceutica Ospedaliera e Territoriale AUSL FE</a:t>
            </a:r>
            <a:br>
              <a:rPr lang="it-IT" sz="1400" dirty="0"/>
            </a:br>
            <a:r>
              <a:rPr lang="it-IT" sz="1400" dirty="0"/>
              <a:t>Dipartimento Farmaceutico Interaziendale</a:t>
            </a:r>
          </a:p>
          <a:p>
            <a:r>
              <a:rPr lang="it-IT" sz="1400" dirty="0"/>
              <a:t>Ore 9,20:Terapia antitrombotica in </a:t>
            </a:r>
            <a:r>
              <a:rPr lang="it-IT" sz="1400" dirty="0" err="1"/>
              <a:t>Cardiologia:istruzioni</a:t>
            </a:r>
            <a:r>
              <a:rPr lang="it-IT" sz="1400" dirty="0"/>
              <a:t> per l’uso.</a:t>
            </a:r>
          </a:p>
          <a:p>
            <a:r>
              <a:rPr lang="it-IT" sz="1400" dirty="0" err="1"/>
              <a:t>Dr.</a:t>
            </a:r>
            <a:r>
              <a:rPr lang="it-IT" sz="1400" b="1" dirty="0" err="1"/>
              <a:t>Pedaci</a:t>
            </a:r>
            <a:r>
              <a:rPr lang="it-IT" sz="1400" dirty="0"/>
              <a:t>  Mario Cardiologia – UTIC-</a:t>
            </a:r>
            <a:r>
              <a:rPr lang="it-IT" sz="1400" dirty="0" err="1"/>
              <a:t>Aritmologia</a:t>
            </a:r>
            <a:r>
              <a:rPr lang="it-IT" sz="1400" dirty="0"/>
              <a:t> Ospedale di  Cento (FE)</a:t>
            </a:r>
          </a:p>
          <a:p>
            <a:r>
              <a:rPr lang="it-IT" sz="1400" dirty="0"/>
              <a:t>Ore 9,50:Ruolo e competenze dell’Infermiere nella gestione del prelievo TAO nel </a:t>
            </a:r>
            <a:r>
              <a:rPr lang="it-IT" sz="1400" dirty="0" err="1"/>
              <a:t>setting</a:t>
            </a:r>
            <a:r>
              <a:rPr lang="it-IT" sz="1400" dirty="0"/>
              <a:t> ambulatoriale e </a:t>
            </a:r>
            <a:r>
              <a:rPr lang="it-IT" sz="1400" dirty="0" err="1"/>
              <a:t>domiciliare.Caso</a:t>
            </a:r>
            <a:r>
              <a:rPr lang="it-IT" sz="1400" dirty="0"/>
              <a:t> Clinico</a:t>
            </a:r>
          </a:p>
          <a:p>
            <a:r>
              <a:rPr lang="it-IT" sz="1400" b="1" dirty="0"/>
              <a:t>Cirell</a:t>
            </a:r>
            <a:r>
              <a:rPr lang="it-IT" sz="1400" dirty="0"/>
              <a:t>i Silvia-</a:t>
            </a:r>
            <a:r>
              <a:rPr lang="it-IT" sz="1400" b="1" dirty="0"/>
              <a:t>Mainardi</a:t>
            </a:r>
            <a:r>
              <a:rPr lang="it-IT" sz="1400" dirty="0"/>
              <a:t> Cristiano</a:t>
            </a:r>
          </a:p>
          <a:p>
            <a:r>
              <a:rPr lang="it-IT" sz="1400" dirty="0"/>
              <a:t>Ore 10,20:Le </a:t>
            </a:r>
            <a:r>
              <a:rPr lang="it-IT" sz="1400" dirty="0" err="1"/>
              <a:t>EBPM,lo</a:t>
            </a:r>
            <a:r>
              <a:rPr lang="it-IT" sz="1400" dirty="0"/>
              <a:t> stato dell’</a:t>
            </a:r>
            <a:r>
              <a:rPr lang="it-IT" sz="1400" dirty="0" err="1"/>
              <a:t>arte.Caso</a:t>
            </a:r>
            <a:r>
              <a:rPr lang="it-IT" sz="1400" dirty="0"/>
              <a:t> Clinico</a:t>
            </a:r>
          </a:p>
          <a:p>
            <a:r>
              <a:rPr lang="it-IT" sz="1400" dirty="0" err="1"/>
              <a:t>Dr.</a:t>
            </a:r>
            <a:r>
              <a:rPr lang="it-IT" sz="1400" b="1" dirty="0" err="1"/>
              <a:t>Moratelli</a:t>
            </a:r>
            <a:r>
              <a:rPr lang="it-IT" sz="1400" dirty="0"/>
              <a:t> Stefano Fisiopatologia della Coagulazione-Ematologia Arcispedale </a:t>
            </a:r>
            <a:r>
              <a:rPr lang="it-IT" sz="1400" dirty="0" err="1"/>
              <a:t>S.Anna</a:t>
            </a:r>
            <a:endParaRPr lang="it-IT" sz="1400" dirty="0"/>
          </a:p>
          <a:p>
            <a:r>
              <a:rPr lang="it-IT" sz="1400" dirty="0"/>
              <a:t>Ore 10,50:Discussione</a:t>
            </a:r>
          </a:p>
          <a:p>
            <a:r>
              <a:rPr lang="it-IT" sz="1400" dirty="0"/>
              <a:t>Ore 11,00: Chirurgia nel Paziente </a:t>
            </a:r>
            <a:r>
              <a:rPr lang="it-IT" sz="1400" dirty="0" err="1"/>
              <a:t>Scoagulato</a:t>
            </a:r>
            <a:r>
              <a:rPr lang="it-IT" sz="1400" dirty="0"/>
              <a:t> o </a:t>
            </a:r>
            <a:r>
              <a:rPr lang="it-IT" sz="1400" dirty="0" err="1"/>
              <a:t>Antiaggregato</a:t>
            </a:r>
            <a:r>
              <a:rPr lang="it-IT" sz="1400" dirty="0"/>
              <a:t>: Il rapporto fra Chirurgo e Medico di Medicina </a:t>
            </a:r>
            <a:r>
              <a:rPr lang="it-IT" sz="1400" dirty="0" err="1"/>
              <a:t>Generale.Caso</a:t>
            </a:r>
            <a:r>
              <a:rPr lang="it-IT" sz="1400" dirty="0"/>
              <a:t> Clinico</a:t>
            </a:r>
          </a:p>
          <a:p>
            <a:r>
              <a:rPr lang="it-IT" sz="1400" dirty="0" err="1"/>
              <a:t>Prof.</a:t>
            </a:r>
            <a:r>
              <a:rPr lang="it-IT" sz="1400" b="1" dirty="0" err="1"/>
              <a:t>Feo</a:t>
            </a:r>
            <a:r>
              <a:rPr lang="it-IT" sz="1400" b="1" dirty="0"/>
              <a:t> </a:t>
            </a:r>
            <a:r>
              <a:rPr lang="it-IT" sz="1400" dirty="0"/>
              <a:t>Carlo-Direttore Unità Operativa Chirurgia Generale Provinciale</a:t>
            </a:r>
          </a:p>
          <a:p>
            <a:r>
              <a:rPr lang="it-IT" sz="1400" dirty="0"/>
              <a:t>Ore 11,15:Diagnosi e Terapia della Trombosi Venosa </a:t>
            </a:r>
            <a:r>
              <a:rPr lang="it-IT" sz="1400" dirty="0" err="1"/>
              <a:t>Profonda.Caso</a:t>
            </a:r>
            <a:r>
              <a:rPr lang="it-IT" sz="1400" dirty="0"/>
              <a:t> Clinico</a:t>
            </a:r>
          </a:p>
          <a:p>
            <a:r>
              <a:rPr lang="it-IT" sz="1400" dirty="0" err="1"/>
              <a:t>Dr.</a:t>
            </a:r>
            <a:r>
              <a:rPr lang="it-IT" sz="1400" b="1" dirty="0" err="1"/>
              <a:t>Soverini</a:t>
            </a:r>
            <a:r>
              <a:rPr lang="it-IT" sz="1400" dirty="0"/>
              <a:t> Riccardo Responsabile del Modulo Organizzativo Diagnosi e Terapia Chirurgica delle Malattie Vascolari-</a:t>
            </a:r>
            <a:r>
              <a:rPr lang="it-IT" sz="1400" dirty="0" err="1"/>
              <a:t>Osp.del</a:t>
            </a:r>
            <a:r>
              <a:rPr lang="it-IT" sz="1400" dirty="0"/>
              <a:t> Delta</a:t>
            </a:r>
          </a:p>
          <a:p>
            <a:r>
              <a:rPr lang="it-IT" sz="1400" dirty="0"/>
              <a:t>Ore 11,30.La terapia antiaggregante e anticoagulante nel soggetto anziano  con  </a:t>
            </a:r>
            <a:r>
              <a:rPr lang="it-IT" sz="1400" dirty="0" err="1"/>
              <a:t>plurapatologia.Caso</a:t>
            </a:r>
            <a:r>
              <a:rPr lang="it-IT" sz="1400" dirty="0"/>
              <a:t> Clinico</a:t>
            </a:r>
          </a:p>
          <a:p>
            <a:r>
              <a:rPr lang="it-IT" sz="1400" dirty="0" err="1"/>
              <a:t>Dr.</a:t>
            </a:r>
            <a:r>
              <a:rPr lang="it-IT" sz="1400" b="1" dirty="0" err="1"/>
              <a:t>Gallerani</a:t>
            </a:r>
            <a:r>
              <a:rPr lang="it-IT" sz="1400" dirty="0"/>
              <a:t> Massimo Direttore del Dipartimento Medico ad Attività integrata Interaziendale  Azienda Ospedaliero Universitaria di Ferrara - AUSL Ferrara</a:t>
            </a:r>
          </a:p>
          <a:p>
            <a:r>
              <a:rPr lang="it-IT" sz="1400" dirty="0"/>
              <a:t>Ore 12,00 Discussione</a:t>
            </a:r>
          </a:p>
          <a:p>
            <a:r>
              <a:rPr lang="it-IT" sz="1400" dirty="0"/>
              <a:t>Ore 12,20 Compilazione questionario di apprendimento</a:t>
            </a:r>
          </a:p>
          <a:p>
            <a:r>
              <a:rPr lang="it-IT" sz="1400" dirty="0"/>
              <a:t>Ore 12,30-Chiusura dei lavori.</a:t>
            </a:r>
          </a:p>
          <a:p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Animatore dr. Miola Franco</a:t>
            </a:r>
          </a:p>
        </p:txBody>
      </p:sp>
    </p:spTree>
    <p:extLst>
      <p:ext uri="{BB962C8B-B14F-4D97-AF65-F5344CB8AC3E}">
        <p14:creationId xmlns:p14="http://schemas.microsoft.com/office/powerpoint/2010/main" val="22873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940"/>
            <a:ext cx="3449116" cy="324476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80" y="754387"/>
            <a:ext cx="2897921" cy="195453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508104" y="3365013"/>
            <a:ext cx="130608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r>
              <a:rPr lang="it-IT" altLang="it-IT" b="1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8198" name="CasellaDiTesto 7"/>
          <p:cNvSpPr txBox="1">
            <a:spLocks noChangeArrowheads="1"/>
          </p:cNvSpPr>
          <p:nvPr/>
        </p:nvSpPr>
        <p:spPr bwMode="auto">
          <a:xfrm>
            <a:off x="251520" y="116632"/>
            <a:ext cx="3276480" cy="637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it-IT" altLang="it-IT" b="1" dirty="0"/>
              <a:t>Medicina di Comunità    Copparo (FE) 1997-1998</a:t>
            </a:r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91789"/>
            <a:ext cx="2513012" cy="1246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00" y="4982201"/>
            <a:ext cx="2519362" cy="175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43"/>
          <a:stretch>
            <a:fillRect/>
          </a:stretch>
        </p:blipFill>
        <p:spPr bwMode="auto">
          <a:xfrm>
            <a:off x="227647" y="4520634"/>
            <a:ext cx="3324225" cy="16588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9497" y="2742192"/>
            <a:ext cx="5014720" cy="17851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Proposta di organizzazione decentrata con </a:t>
            </a:r>
            <a:r>
              <a:rPr lang="it-IT" b="1" dirty="0" err="1"/>
              <a:t>coagulometri</a:t>
            </a:r>
            <a:r>
              <a:rPr lang="it-IT" b="1" dirty="0"/>
              <a:t> portatili </a:t>
            </a:r>
            <a:r>
              <a:rPr lang="it-IT" b="1" dirty="0" err="1"/>
              <a:t>microINR</a:t>
            </a:r>
            <a:r>
              <a:rPr lang="it-IT" b="1" dirty="0"/>
              <a:t> e software di gestione Parma </a:t>
            </a:r>
            <a:r>
              <a:rPr lang="it-IT" b="1" dirty="0" smtClean="0"/>
              <a:t>GTS, Bondeno-Copparo e Medicine di Gruppo</a:t>
            </a:r>
            <a:endParaRPr lang="it-IT" b="1" dirty="0"/>
          </a:p>
          <a:p>
            <a:r>
              <a:rPr lang="it-IT" sz="2000" dirty="0"/>
              <a:t> </a:t>
            </a:r>
          </a:p>
          <a:p>
            <a:r>
              <a:rPr lang="it-IT" dirty="0" smtClean="0"/>
              <a:t>2016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23668" y="6307089"/>
            <a:ext cx="183230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100" b="1" dirty="0"/>
              <a:t>Il </a:t>
            </a:r>
            <a:r>
              <a:rPr lang="it-IT" sz="1100" b="1" dirty="0" err="1"/>
              <a:t>tablet</a:t>
            </a:r>
            <a:r>
              <a:rPr lang="it-IT" sz="1100" b="1" dirty="0"/>
              <a:t> </a:t>
            </a:r>
            <a:r>
              <a:rPr lang="it-IT" sz="1100" b="1" dirty="0" err="1"/>
              <a:t>miniLink</a:t>
            </a:r>
            <a:r>
              <a:rPr lang="it-IT" sz="1100" dirty="0"/>
              <a:t>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703449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6480" y="97920"/>
            <a:ext cx="6989400" cy="60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/>
          <a:lstStyle/>
          <a:p>
            <a:pPr algn="ctr">
              <a:lnSpc>
                <a:spcPct val="100000"/>
              </a:lnSpc>
            </a:pPr>
            <a:r>
              <a:rPr lang="it-IT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PROTOCOLLO OPERATIVO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Progetto Assistenziale Terapia Anticoagulante Orale (TAO)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Azienda USL di Ferrara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Sperimentazione di Modelli Gestionali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L’ Azienda USL di Ferrara recepisce il Documento “ INDICAZIONI PER L’USO DELLA TERAPIA ANTICOAGULANTE ORALE E SUO MONITORAGGIO”, prodotto nel </a:t>
            </a:r>
            <a:r>
              <a:rPr lang="it-IT" sz="13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febbraio 2005 </a:t>
            </a: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dall’Assessorato alla </a:t>
            </a:r>
            <a:r>
              <a:rPr lang="it-IT" sz="13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Sanita’</a:t>
            </a: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della Regione Emilia Romagna 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Il Documento regionale, che è da considerarsi parte integrante del presente Progetto aziendale (Allegato A), riprende, sviluppa e sottolinea una serie di funzioni, raccomandate dalle Linee Guida Internazionali, ritenute indispensabili per una corretta impostazione e monitoraggio della TAO: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rispettare le appropriate indicazioni a questo trattamento;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evitare di trattare pazienti che presentino importanti controindicazioni;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fornire un’adeguata informazione ed educazione sanitaria del paziente;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fornire un’adeguata determinazione periodica del livello di anticoagulazione;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prescrivere la dose giornaliera idonea di anticoagulante;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guidare i pazienti nelle situazioni particolari (INR fuori </a:t>
            </a:r>
            <a:r>
              <a:rPr lang="it-IT" sz="13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range</a:t>
            </a: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,cure dentarie, malattie associate, chirurgia, manovre invasive, ecc.);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• verificare la qualità conseguita con il trattamento (sia per quanto riguarda l’aspetto di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laboratorio che per i risultati clinici).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L’Azienda USL di Ferrara, di concerto col Dipartimento di Diagnostica di Laboratorio e con i Medici di Medicina Generale (MMG), ha stabilito di sperimentare parallelamente, nel proprio Territorio, il 1°, 3° e 4° Modello Gestionale della TAO descritti nello stesso  Documento regionale.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6" name="Picture 2"/>
          <p:cNvPicPr/>
          <p:nvPr/>
        </p:nvPicPr>
        <p:blipFill>
          <a:blip r:embed="rId2"/>
          <a:stretch/>
        </p:blipFill>
        <p:spPr>
          <a:xfrm>
            <a:off x="4245120" y="5517232"/>
            <a:ext cx="4244760" cy="1210808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 rot="10800000">
            <a:off x="7446600" y="1772816"/>
            <a:ext cx="914040" cy="522360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00B8FF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652320" y="6107760"/>
            <a:ext cx="1828440" cy="3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/>
          <a:lstStyle/>
          <a:p>
            <a:pPr>
              <a:lnSpc>
                <a:spcPct val="100000"/>
              </a:lnSpc>
            </a:pPr>
            <a:r>
              <a:rPr lang="it-IT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 Giugno 2006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1"/>
          <p:cNvPicPr/>
          <p:nvPr/>
        </p:nvPicPr>
        <p:blipFill>
          <a:blip r:embed="rId2"/>
          <a:stretch/>
        </p:blipFill>
        <p:spPr>
          <a:xfrm>
            <a:off x="1697760" y="0"/>
            <a:ext cx="5094360" cy="2070720"/>
          </a:xfrm>
          <a:prstGeom prst="rect">
            <a:avLst/>
          </a:prstGeom>
          <a:ln>
            <a:noFill/>
          </a:ln>
        </p:spPr>
      </p:pic>
      <p:pic>
        <p:nvPicPr>
          <p:cNvPr id="100" name="Picture 2"/>
          <p:cNvPicPr/>
          <p:nvPr/>
        </p:nvPicPr>
        <p:blipFill>
          <a:blip r:embed="rId3"/>
          <a:stretch/>
        </p:blipFill>
        <p:spPr>
          <a:xfrm>
            <a:off x="979200" y="2253960"/>
            <a:ext cx="7510680" cy="2808000"/>
          </a:xfrm>
          <a:prstGeom prst="rect">
            <a:avLst/>
          </a:prstGeom>
          <a:ln>
            <a:noFill/>
          </a:ln>
        </p:spPr>
      </p:pic>
      <p:pic>
        <p:nvPicPr>
          <p:cNvPr id="101" name="Picture 3"/>
          <p:cNvPicPr/>
          <p:nvPr/>
        </p:nvPicPr>
        <p:blipFill>
          <a:blip r:embed="rId4"/>
          <a:stretch/>
        </p:blipFill>
        <p:spPr>
          <a:xfrm>
            <a:off x="1959840" y="5126760"/>
            <a:ext cx="5157720" cy="143820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979200" y="4907340"/>
            <a:ext cx="886680" cy="438840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B8FF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"/>
          <p:cNvPicPr/>
          <p:nvPr/>
        </p:nvPicPr>
        <p:blipFill>
          <a:blip r:embed="rId2"/>
          <a:stretch/>
        </p:blipFill>
        <p:spPr>
          <a:xfrm>
            <a:off x="1828800" y="404664"/>
            <a:ext cx="5775480" cy="602961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4" name="CustomShape 1"/>
          <p:cNvSpPr/>
          <p:nvPr/>
        </p:nvSpPr>
        <p:spPr>
          <a:xfrm>
            <a:off x="1045440" y="4539240"/>
            <a:ext cx="886680" cy="440280"/>
          </a:xfrm>
          <a:prstGeom prst="rightArrow">
            <a:avLst>
              <a:gd name="adj1" fmla="val 50000"/>
              <a:gd name="adj2" fmla="val 49861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2024640" y="4670280"/>
            <a:ext cx="5225400" cy="260280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magine 88"/>
          <p:cNvPicPr/>
          <p:nvPr/>
        </p:nvPicPr>
        <p:blipFill rotWithShape="1">
          <a:blip r:embed="rId2"/>
          <a:srcRect t="2757" b="6194"/>
          <a:stretch/>
        </p:blipFill>
        <p:spPr>
          <a:xfrm>
            <a:off x="304200" y="203200"/>
            <a:ext cx="8572320" cy="6243782"/>
          </a:xfrm>
          <a:prstGeom prst="rect">
            <a:avLst/>
          </a:prstGeom>
          <a:ln>
            <a:noFill/>
          </a:ln>
        </p:spPr>
      </p:pic>
      <p:sp>
        <p:nvSpPr>
          <p:cNvPr id="2" name="Rettangolo arrotondato 1"/>
          <p:cNvSpPr/>
          <p:nvPr/>
        </p:nvSpPr>
        <p:spPr>
          <a:xfrm>
            <a:off x="1043608" y="980728"/>
            <a:ext cx="367240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magine 87"/>
          <p:cNvPicPr/>
          <p:nvPr/>
        </p:nvPicPr>
        <p:blipFill rotWithShape="1">
          <a:blip r:embed="rId2"/>
          <a:srcRect t="3176" b="6346"/>
          <a:stretch/>
        </p:blipFill>
        <p:spPr>
          <a:xfrm>
            <a:off x="304200" y="406400"/>
            <a:ext cx="8572320" cy="6204712"/>
          </a:xfrm>
          <a:prstGeom prst="rect">
            <a:avLst/>
          </a:prstGeom>
          <a:ln>
            <a:noFill/>
          </a:ln>
        </p:spPr>
      </p:pic>
      <p:sp>
        <p:nvSpPr>
          <p:cNvPr id="2" name="Ritaglia angolo stesso lato rettangolo 1"/>
          <p:cNvSpPr/>
          <p:nvPr/>
        </p:nvSpPr>
        <p:spPr>
          <a:xfrm>
            <a:off x="960022" y="1142093"/>
            <a:ext cx="3630337" cy="14488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980</Words>
  <Application>Microsoft Office PowerPoint</Application>
  <PresentationFormat>Presentazione su schermo (4:3)</PresentationFormat>
  <Paragraphs>291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C.G.91 aa maschio,vedovo da qualche mese,vive solo ,  tre  figli che abitano vicino,pensionato  ex operaio metalmeccanico.</vt:lpstr>
      <vt:lpstr>Presentazione standard di PowerPoint</vt:lpstr>
      <vt:lpstr>Presentazione standard di PowerPoint</vt:lpstr>
      <vt:lpstr>  M.C. femmina 90 a.a. seguita in ADI,vedova ,vive  con la figlia. Allettata per esiti di ictus cerebri (2011) con ipostenia emisoma  sx con disturbo dell’articolazione della parola , epilessia secondaria ,diabete mellito in antidiabetici orali,foley vescicale,pregresso TEA carotide sx,esiti  di artroprotesi anca  dx,ipertensione arteriosa,encefalopatia vascolare cronica.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TERAPIA ANTITROMBOTICA DELLA FA</dc:title>
  <dc:creator>Win7</dc:creator>
  <cp:lastModifiedBy>Win7</cp:lastModifiedBy>
  <cp:revision>67</cp:revision>
  <dcterms:created xsi:type="dcterms:W3CDTF">2018-02-11T15:12:58Z</dcterms:created>
  <dcterms:modified xsi:type="dcterms:W3CDTF">2018-02-16T20:21:57Z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