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47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48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9.png" ContentType="image/png"/>
  <Override PartName="/ppt/media/image50.png" ContentType="image/png"/>
  <Override PartName="/ppt/media/image51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it-IT" sz="2000" spc="-1">
                <a:latin typeface="Arial"/>
              </a:rPr>
              <a:t>Fai clic per modificare il formato delle note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it-IT" sz="1400" spc="-1">
                <a:latin typeface="Times New Roman"/>
              </a:rPr>
              <a:t>&lt;intestazione&gt;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it-IT" sz="1400" spc="-1">
                <a:latin typeface="Times New Roman"/>
              </a:rPr>
              <a:t>&lt;data/ora&gt;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it-IT" sz="1400" spc="-1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BEEE3FC-BF79-43EE-9F49-EBBD964F88FE}" type="slidenum">
              <a:rPr lang="it-IT" sz="1400" spc="-1">
                <a:latin typeface="Times New Roman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00D4C11-F5F1-4452-8416-4665B891D17D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286" name="CustomShape 2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3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4997880" cy="40834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BA4ECA7-A85A-4006-A78F-D0740634A9EA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310" name="CustomShape 2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3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DCC942F-F844-4851-BD41-FAFADE44075E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3886200" y="8686800"/>
            <a:ext cx="295452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40AF205-8492-4D03-89E9-FC8799FF8675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314" name="CustomShape 3"/>
          <p:cNvSpPr/>
          <p:nvPr/>
        </p:nvSpPr>
        <p:spPr>
          <a:xfrm>
            <a:off x="3886200" y="8686800"/>
            <a:ext cx="2959560" cy="444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3219E1D-8119-443D-BA98-AFF8FAA2C3F9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315" name="CustomShape 4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8CBE1E9-49DE-4C02-8B36-56457626C5B9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317" name="CustomShape 2"/>
          <p:cNvSpPr/>
          <p:nvPr/>
        </p:nvSpPr>
        <p:spPr>
          <a:xfrm>
            <a:off x="782640" y="5684760"/>
            <a:ext cx="6253560" cy="5374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709560" y="4861080"/>
            <a:ext cx="5673960" cy="460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170000" y="5086440"/>
            <a:ext cx="5223240" cy="4104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C3F8311D-00A8-4BCD-B294-D536D24AE6E2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292" name="CustomShape 2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3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4F90CA3E-6795-4AAB-AF02-E9D36858B209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3886200" y="8686800"/>
            <a:ext cx="295452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71139F2-DAC1-4401-9139-05BBBAC68CC4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296" name="CustomShape 3"/>
          <p:cNvSpPr/>
          <p:nvPr/>
        </p:nvSpPr>
        <p:spPr>
          <a:xfrm>
            <a:off x="3886200" y="8686800"/>
            <a:ext cx="2959560" cy="444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E9D92FB-A181-4C59-B7A6-82D3953159EB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297" name="CustomShape 4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4926337-B2D7-4478-9529-A48CC106B684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299" name="CustomShape 2"/>
          <p:cNvSpPr/>
          <p:nvPr/>
        </p:nvSpPr>
        <p:spPr>
          <a:xfrm>
            <a:off x="1062000" y="4349880"/>
            <a:ext cx="4737240" cy="3510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2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5A831FD1-BDA7-4E0F-A5D9-2FECD96E6A84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1062000" y="4349880"/>
            <a:ext cx="4737240" cy="3510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5018C06-7B36-4B80-9908-064EF1D8D496}" type="slidenum">
              <a:rPr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3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85800" y="6248520"/>
            <a:ext cx="188784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124080" y="6248520"/>
            <a:ext cx="287856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it-IT" sz="4400" spc="-1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latin typeface="Arial"/>
              </a:rPr>
              <a:t>Fai clic per modificare il formato del testo della struttura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800" spc="-1">
                <a:latin typeface="Arial"/>
              </a:rPr>
              <a:t>Secondo livello struttura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400" spc="-1">
                <a:latin typeface="Arial"/>
              </a:rPr>
              <a:t>Terzo livello struttura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000" spc="-1">
                <a:latin typeface="Arial"/>
              </a:rPr>
              <a:t>Quarto livello struttura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Quinto livello struttura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Sesto livello struttura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685800" y="6248520"/>
            <a:ext cx="188784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2"/>
          <p:cNvSpPr/>
          <p:nvPr/>
        </p:nvSpPr>
        <p:spPr>
          <a:xfrm>
            <a:off x="3124080" y="6248520"/>
            <a:ext cx="287856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it-IT" sz="4400" spc="-1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latin typeface="Arial"/>
              </a:rPr>
              <a:t>Fai clic per modificare il formato del testo della struttura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800" spc="-1">
                <a:latin typeface="Arial"/>
              </a:rPr>
              <a:t>Secondo livello struttura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400" spc="-1">
                <a:latin typeface="Arial"/>
              </a:rPr>
              <a:t>Terzo livello struttura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000" spc="-1">
                <a:latin typeface="Arial"/>
              </a:rPr>
              <a:t>Quarto livello struttura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Quinto livello struttura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Sesto livello struttura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-816120" y="-816120"/>
            <a:ext cx="1635480" cy="16354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168120" y="20520"/>
            <a:ext cx="1700640" cy="170064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" name="CustomShape 3"/>
          <p:cNvSpPr/>
          <p:nvPr/>
        </p:nvSpPr>
        <p:spPr>
          <a:xfrm rot="2315400">
            <a:off x="182520" y="1053000"/>
            <a:ext cx="1122840" cy="109980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9" name="CustomShape 4"/>
          <p:cNvSpPr/>
          <p:nvPr/>
        </p:nvSpPr>
        <p:spPr>
          <a:xfrm>
            <a:off x="1012680" y="0"/>
            <a:ext cx="8128440" cy="685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0" name="CustomShape 5"/>
          <p:cNvSpPr/>
          <p:nvPr/>
        </p:nvSpPr>
        <p:spPr>
          <a:xfrm>
            <a:off x="1014480" y="0"/>
            <a:ext cx="70200" cy="685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7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800" spc="-1">
                <a:latin typeface="Arial"/>
              </a:rPr>
              <a:t>Fai clic per modificare il formato del testo della struttura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000" spc="-1">
                <a:latin typeface="Arial"/>
              </a:rPr>
              <a:t>Secondo livello struttura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1800" spc="-1">
                <a:latin typeface="Arial"/>
              </a:rPr>
              <a:t>Terzo livello struttura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1800" spc="-1">
                <a:latin typeface="Arial"/>
              </a:rPr>
              <a:t>Quarto livello struttura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Quinto livello struttura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Sesto livello struttura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825480" y="152280"/>
            <a:ext cx="8244720" cy="6665760"/>
          </a:xfrm>
          <a:prstGeom prst="rect">
            <a:avLst/>
          </a:prstGeom>
          <a:ln w="936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907640" y="2493000"/>
            <a:ext cx="6729840" cy="2760480"/>
          </a:xfrm>
          <a:prstGeom prst="rect">
            <a:avLst/>
          </a:prstGeom>
          <a:solidFill>
            <a:srgbClr val="00b050">
              <a:alpha val="77000"/>
            </a:srgb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825480" y="1052640"/>
            <a:ext cx="8106120" cy="69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3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Giornata del cuore: PDTA SCOMPENSO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Ruolo dell'Infermiere nelle </a:t>
            </a:r>
            <a:endParaRPr/>
          </a:p>
          <a:p>
            <a:pPr algn="ctr">
              <a:lnSpc>
                <a:spcPct val="90000"/>
              </a:lnSpc>
            </a:pP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Case della Salute, </a:t>
            </a:r>
            <a:endParaRPr/>
          </a:p>
          <a:p>
            <a:pPr algn="ctr">
              <a:lnSpc>
                <a:spcPct val="90000"/>
              </a:lnSpc>
            </a:pP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nelle Medicine di Gruppo o in Rete</a:t>
            </a:r>
            <a:endParaRPr/>
          </a:p>
          <a:p>
            <a:pPr algn="ctr">
              <a:lnSpc>
                <a:spcPct val="90000"/>
              </a:lnSpc>
            </a:pPr>
            <a:r>
              <a:rPr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endParaRPr/>
          </a:p>
          <a:p>
            <a:pPr algn="r">
              <a:lnSpc>
                <a:spcPct val="90000"/>
              </a:lnSpc>
            </a:pPr>
            <a:r>
              <a:rPr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    </a:t>
            </a:r>
            <a:r>
              <a:rPr i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Dr.ssa   A.M. Bulgarelli</a:t>
            </a:r>
            <a:endParaRPr/>
          </a:p>
          <a:p>
            <a:pPr algn="r">
              <a:lnSpc>
                <a:spcPct val="90000"/>
              </a:lnSpc>
            </a:pPr>
            <a:r>
              <a:rPr i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Coordinatrice Specialistica </a:t>
            </a:r>
            <a:endParaRPr/>
          </a:p>
          <a:p>
            <a:pPr algn="r">
              <a:lnSpc>
                <a:spcPct val="90000"/>
              </a:lnSpc>
            </a:pPr>
            <a:r>
              <a:rPr i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i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Comacchio</a:t>
            </a:r>
            <a:endParaRPr/>
          </a:p>
          <a:p>
            <a:pPr>
              <a:lnSpc>
                <a:spcPct val="90000"/>
              </a:lnSpc>
            </a:pP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</a:t>
            </a: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24 Maggio 2018                                                                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b="1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endParaRPr/>
          </a:p>
          <a:p>
            <a:pPr>
              <a:lnSpc>
                <a:spcPct val="90000"/>
              </a:lnSpc>
            </a:pPr>
            <a:r>
              <a:rPr b="1" lang="it-IT" sz="1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                                                                              </a:t>
            </a:r>
            <a:r>
              <a:rPr b="1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Cell:  334 653 0907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127" name="Picture 5" descr=""/>
          <p:cNvPicPr/>
          <p:nvPr/>
        </p:nvPicPr>
        <p:blipFill>
          <a:blip r:embed="rId3"/>
          <a:stretch/>
        </p:blipFill>
        <p:spPr>
          <a:xfrm>
            <a:off x="8099280" y="236520"/>
            <a:ext cx="933840" cy="840240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977760" y="264960"/>
            <a:ext cx="251640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/>
          </a:p>
          <a:p>
            <a:pPr>
              <a:lnSpc>
                <a:spcPct val="11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/>
          </a:p>
          <a:p>
            <a:pPr>
              <a:lnSpc>
                <a:spcPct val="13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Unità Sanitaria Locale di Ferrara</a:t>
            </a:r>
            <a:endParaRPr/>
          </a:p>
        </p:txBody>
      </p:sp>
      <p:sp>
        <p:nvSpPr>
          <p:cNvPr id="129" name="CustomShape 4"/>
          <p:cNvSpPr/>
          <p:nvPr/>
        </p:nvSpPr>
        <p:spPr>
          <a:xfrm>
            <a:off x="3060720" y="1079640"/>
            <a:ext cx="4497840" cy="536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Picture 8" descr=""/>
          <p:cNvPicPr/>
          <p:nvPr/>
        </p:nvPicPr>
        <p:blipFill>
          <a:blip r:embed="rId4"/>
          <a:stretch/>
        </p:blipFill>
        <p:spPr>
          <a:xfrm>
            <a:off x="7034040" y="216000"/>
            <a:ext cx="797400" cy="797400"/>
          </a:xfrm>
          <a:prstGeom prst="rect">
            <a:avLst/>
          </a:prstGeom>
          <a:ln w="9360">
            <a:noFill/>
          </a:ln>
        </p:spPr>
      </p:pic>
      <p:sp>
        <p:nvSpPr>
          <p:cNvPr id="131" name="CustomShape 5"/>
          <p:cNvSpPr/>
          <p:nvPr/>
        </p:nvSpPr>
        <p:spPr>
          <a:xfrm>
            <a:off x="3816360" y="216000"/>
            <a:ext cx="270864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/>
          </a:p>
          <a:p>
            <a:pPr>
              <a:lnSpc>
                <a:spcPct val="11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/>
          </a:p>
          <a:p>
            <a:pPr>
              <a:lnSpc>
                <a:spcPct val="13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Ospedaliera-Universitaria di Ferrara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1079640" y="11160"/>
            <a:ext cx="8061480" cy="1041840"/>
          </a:xfrm>
          <a:prstGeom prst="rect">
            <a:avLst/>
          </a:prstGeom>
          <a:ln w="9360">
            <a:noFill/>
          </a:ln>
        </p:spPr>
      </p:pic>
      <p:pic>
        <p:nvPicPr>
          <p:cNvPr id="250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1224000" y="1311120"/>
            <a:ext cx="6855120" cy="29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3672000" y="1224000"/>
            <a:ext cx="5397840" cy="564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08080" indent="-200160">
              <a:lnSpc>
                <a:spcPct val="100000"/>
              </a:lnSpc>
            </a:pPr>
            <a:endParaRPr/>
          </a:p>
          <a:p>
            <a:pPr marL="208080" indent="-200160">
              <a:lnSpc>
                <a:spcPct val="100000"/>
              </a:lnSpc>
            </a:pPr>
            <a:endParaRPr/>
          </a:p>
          <a:p>
            <a:pPr marL="203040" indent="-200160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la sintomatologia soggettiva </a:t>
            </a:r>
            <a:endParaRPr/>
          </a:p>
          <a:p>
            <a:pPr marL="203040" indent="-200160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la corretta assunzione dei farmaci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03040" indent="-200160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la capacità di svolgere le attività quotidiane</a:t>
            </a:r>
            <a:endParaRPr/>
          </a:p>
          <a:p>
            <a:pPr marL="203040" indent="-200160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la modificazione dello stato clinico (PA, peso, edemi ecc.. ecc..)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53" name="Picture 6" descr=""/>
          <p:cNvPicPr/>
          <p:nvPr/>
        </p:nvPicPr>
        <p:blipFill>
          <a:blip r:embed="rId3"/>
          <a:stretch/>
        </p:blipFill>
        <p:spPr>
          <a:xfrm>
            <a:off x="1162080" y="3338640"/>
            <a:ext cx="2283120" cy="1987920"/>
          </a:xfrm>
          <a:prstGeom prst="rect">
            <a:avLst/>
          </a:prstGeom>
          <a:ln w="9360">
            <a:noFill/>
          </a:ln>
        </p:spPr>
      </p:pic>
      <p:sp>
        <p:nvSpPr>
          <p:cNvPr id="254" name="CustomShape 3"/>
          <p:cNvSpPr/>
          <p:nvPr/>
        </p:nvSpPr>
        <p:spPr>
          <a:xfrm>
            <a:off x="1079640" y="-52560"/>
            <a:ext cx="8094960" cy="1184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LA CHIAMATA ATTIVA TELEFONICA</a:t>
            </a:r>
            <a:r>
              <a:rPr lang="it-IT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/>
          </a:p>
        </p:txBody>
      </p:sp>
      <p:sp>
        <p:nvSpPr>
          <p:cNvPr id="255" name="CustomShape 4"/>
          <p:cNvSpPr/>
          <p:nvPr/>
        </p:nvSpPr>
        <p:spPr>
          <a:xfrm>
            <a:off x="863640" y="1079640"/>
            <a:ext cx="8493480" cy="172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 L'OBIETTIVO DI MONITORARE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PERIODICAMENTE  IL PAZIENTE :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1079640" y="11160"/>
            <a:ext cx="8061480" cy="1041840"/>
          </a:xfrm>
          <a:prstGeom prst="rect">
            <a:avLst/>
          </a:prstGeom>
          <a:ln w="9360">
            <a:noFill/>
          </a:ln>
        </p:spPr>
      </p:pic>
      <p:pic>
        <p:nvPicPr>
          <p:cNvPr id="257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258" name="CustomShape 1"/>
          <p:cNvSpPr/>
          <p:nvPr/>
        </p:nvSpPr>
        <p:spPr>
          <a:xfrm>
            <a:off x="1009800" y="295200"/>
            <a:ext cx="251640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/>
          </a:p>
          <a:p>
            <a:pPr>
              <a:lnSpc>
                <a:spcPct val="11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/>
          </a:p>
          <a:p>
            <a:pPr>
              <a:lnSpc>
                <a:spcPct val="13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Unità Sanitaria Locale di Ferrara</a:t>
            </a:r>
            <a:endParaRPr/>
          </a:p>
        </p:txBody>
      </p:sp>
      <p:sp>
        <p:nvSpPr>
          <p:cNvPr id="259" name="CustomShape 2"/>
          <p:cNvSpPr/>
          <p:nvPr/>
        </p:nvSpPr>
        <p:spPr>
          <a:xfrm>
            <a:off x="1224000" y="1311120"/>
            <a:ext cx="6855120" cy="29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3"/>
          <p:cNvSpPr/>
          <p:nvPr/>
        </p:nvSpPr>
        <p:spPr>
          <a:xfrm>
            <a:off x="3311640" y="1008000"/>
            <a:ext cx="5324760" cy="595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61" name="Picture 7" descr=""/>
          <p:cNvPicPr/>
          <p:nvPr/>
        </p:nvPicPr>
        <p:blipFill>
          <a:blip r:embed="rId3">
            <a:lum bright="10000"/>
          </a:blip>
          <a:stretch/>
        </p:blipFill>
        <p:spPr>
          <a:xfrm>
            <a:off x="1079640" y="11160"/>
            <a:ext cx="8061480" cy="1041840"/>
          </a:xfrm>
          <a:prstGeom prst="rect">
            <a:avLst/>
          </a:prstGeom>
          <a:ln w="9360">
            <a:noFill/>
          </a:ln>
        </p:spPr>
      </p:pic>
      <p:pic>
        <p:nvPicPr>
          <p:cNvPr id="262" name="Picture 8" descr=""/>
          <p:cNvPicPr/>
          <p:nvPr/>
        </p:nvPicPr>
        <p:blipFill>
          <a:blip r:embed="rId4">
            <a:lum bright="10000"/>
          </a:blip>
          <a:stretch/>
        </p:blipFill>
        <p:spPr>
          <a:xfrm>
            <a:off x="1079640" y="11160"/>
            <a:ext cx="8061480" cy="1041840"/>
          </a:xfrm>
          <a:prstGeom prst="rect">
            <a:avLst/>
          </a:prstGeom>
          <a:ln w="9360">
            <a:noFill/>
          </a:ln>
        </p:spPr>
      </p:pic>
      <p:sp>
        <p:nvSpPr>
          <p:cNvPr id="263" name="CustomShape 4"/>
          <p:cNvSpPr/>
          <p:nvPr/>
        </p:nvSpPr>
        <p:spPr>
          <a:xfrm>
            <a:off x="1979640" y="260280"/>
            <a:ext cx="6017040" cy="48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STRUMENTO  DI MONITORAGGIO</a:t>
            </a:r>
            <a:r>
              <a:rPr lang="it-IT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/>
          </a:p>
        </p:txBody>
      </p:sp>
      <p:pic>
        <p:nvPicPr>
          <p:cNvPr id="264" name="" descr=""/>
          <p:cNvPicPr/>
          <p:nvPr/>
        </p:nvPicPr>
        <p:blipFill>
          <a:blip r:embed="rId5"/>
          <a:stretch/>
        </p:blipFill>
        <p:spPr>
          <a:xfrm>
            <a:off x="1800000" y="1054800"/>
            <a:ext cx="5006520" cy="580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914400" y="0"/>
            <a:ext cx="8226720" cy="1063800"/>
          </a:xfrm>
          <a:prstGeom prst="rect">
            <a:avLst/>
          </a:prstGeom>
          <a:ln w="9360">
            <a:noFill/>
          </a:ln>
        </p:spPr>
      </p:pic>
      <p:pic>
        <p:nvPicPr>
          <p:cNvPr id="266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1009800" y="295200"/>
            <a:ext cx="251640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/>
          </a:p>
          <a:p>
            <a:pPr>
              <a:lnSpc>
                <a:spcPct val="11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/>
          </a:p>
          <a:p>
            <a:pPr>
              <a:lnSpc>
                <a:spcPct val="13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Unità Sanitaria Locale di Ferrara</a:t>
            </a:r>
            <a:endParaRPr/>
          </a:p>
        </p:txBody>
      </p:sp>
      <p:pic>
        <p:nvPicPr>
          <p:cNvPr id="268" name="Picture 4" descr=""/>
          <p:cNvPicPr/>
          <p:nvPr/>
        </p:nvPicPr>
        <p:blipFill>
          <a:blip r:embed="rId3"/>
          <a:stretch/>
        </p:blipFill>
        <p:spPr>
          <a:xfrm>
            <a:off x="7659720" y="160200"/>
            <a:ext cx="897120" cy="84960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119160" y="1208160"/>
            <a:ext cx="8734680" cy="56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L'Attività di COUNSELLING  ha  l'obiettivo di aumentare la assunzione di RESPONSABILITÀ DA PARTE DEL PAZIENTE nella gestione della propria malattia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 marL="743040" indent="-282960">
              <a:lnSpc>
                <a:spcPct val="100000"/>
              </a:lnSpc>
              <a:buFont typeface="Arial"/>
              <a:buChar char="•"/>
            </a:pPr>
            <a:r>
              <a:rPr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Accertarsi che il paziente abbia compreso l'importanza e le modalità corrette di monitorare </a:t>
            </a: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il Peso, la Pressione Arteriosa e la comparsa di Edemi Declivi</a:t>
            </a:r>
            <a:endParaRPr/>
          </a:p>
          <a:p>
            <a:pPr marL="457200">
              <a:lnSpc>
                <a:spcPct val="100000"/>
              </a:lnSpc>
            </a:pPr>
            <a:endParaRPr/>
          </a:p>
          <a:p>
            <a:pPr lvl="1" marL="743040" indent="-282960">
              <a:lnSpc>
                <a:spcPct val="100000"/>
              </a:lnSpc>
              <a:buFont typeface="Arial"/>
              <a:buChar char="•"/>
            </a:pPr>
            <a:r>
              <a:rPr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Verificare il corretto svolgimento dell’auto-monitoraggio</a:t>
            </a:r>
            <a:endParaRPr/>
          </a:p>
          <a:p>
            <a:pPr marL="457200">
              <a:lnSpc>
                <a:spcPct val="100000"/>
              </a:lnSpc>
            </a:pPr>
            <a:endParaRPr/>
          </a:p>
          <a:p>
            <a:pPr lvl="1" marL="743040" indent="-282960">
              <a:lnSpc>
                <a:spcPct val="100000"/>
              </a:lnSpc>
              <a:buFont typeface="Arial"/>
              <a:buChar char="•"/>
            </a:pPr>
            <a:r>
              <a:rPr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Spiegare come e perché contattare l'Ambulatorio cronicità, </a:t>
            </a: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l'importanza  di non auto-sospendersi la terapia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 marL="743040" indent="-282960">
              <a:lnSpc>
                <a:spcPct val="100000"/>
              </a:lnSpc>
              <a:buFont typeface="Arial"/>
              <a:buChar char="•"/>
            </a:pPr>
            <a:r>
              <a:rPr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Attuare interventi di Educazione sanitaria/terapeutica sui Fattori di Rischio  e sui corretti stili di vita (DIETA, FUMO, ATTIVITA' FISICA)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 marL="743040" indent="-282960">
              <a:lnSpc>
                <a:spcPct val="100000"/>
              </a:lnSpc>
              <a:buFont typeface="Arial"/>
              <a:buChar char="•"/>
            </a:pPr>
            <a:r>
              <a:rPr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Educare alla  corretta assunzione dei farmaci e loro gestione.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388800" y="3494160"/>
            <a:ext cx="7990200" cy="2084760"/>
          </a:xfrm>
          <a:prstGeom prst="rect">
            <a:avLst/>
          </a:prstGeom>
          <a:solidFill>
            <a:srgbClr val="ffffff"/>
          </a:solidFill>
          <a:ln w="4752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2"/>
          <p:cNvSpPr/>
          <p:nvPr/>
        </p:nvSpPr>
        <p:spPr>
          <a:xfrm>
            <a:off x="468360" y="1197000"/>
            <a:ext cx="7988760" cy="1941840"/>
          </a:xfrm>
          <a:prstGeom prst="rect">
            <a:avLst/>
          </a:prstGeom>
          <a:solidFill>
            <a:srgbClr val="ffffff"/>
          </a:solidFill>
          <a:ln w="4752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72" name="Picture 3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973080" y="77760"/>
            <a:ext cx="8156880" cy="832320"/>
          </a:xfrm>
          <a:prstGeom prst="rect">
            <a:avLst/>
          </a:prstGeom>
          <a:ln w="9360">
            <a:noFill/>
          </a:ln>
        </p:spPr>
      </p:pic>
      <p:sp>
        <p:nvSpPr>
          <p:cNvPr id="273" name="CustomShape 3"/>
          <p:cNvSpPr/>
          <p:nvPr/>
        </p:nvSpPr>
        <p:spPr>
          <a:xfrm>
            <a:off x="468360" y="115920"/>
            <a:ext cx="6905880" cy="570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i="1" lang="it-IT" sz="3100" spc="-1" strike="noStrike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Come supporto….</a:t>
            </a:r>
            <a:endParaRPr/>
          </a:p>
        </p:txBody>
      </p:sp>
      <p:sp>
        <p:nvSpPr>
          <p:cNvPr id="274" name="CustomShape 4"/>
          <p:cNvSpPr/>
          <p:nvPr/>
        </p:nvSpPr>
        <p:spPr>
          <a:xfrm>
            <a:off x="864000" y="1656000"/>
            <a:ext cx="7743600" cy="1338480"/>
          </a:xfrm>
          <a:prstGeom prst="rect">
            <a:avLst/>
          </a:prstGeom>
          <a:noFill/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373d5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 i professionisti che operano nel PDTA della SCOMPENSO nella provincia di Ferrara è stato pianificato nel 2018 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5" name="CustomShape 5"/>
          <p:cNvSpPr/>
          <p:nvPr/>
        </p:nvSpPr>
        <p:spPr>
          <a:xfrm>
            <a:off x="324000" y="5597640"/>
            <a:ext cx="8529840" cy="125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Progetto formativo rivolto agli infermieri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delle MdG/MIR e CdS</a:t>
            </a:r>
            <a:endParaRPr/>
          </a:p>
        </p:txBody>
      </p:sp>
      <p:pic>
        <p:nvPicPr>
          <p:cNvPr id="276" name="Picture 7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277" name="CustomShape 6"/>
          <p:cNvSpPr/>
          <p:nvPr/>
        </p:nvSpPr>
        <p:spPr>
          <a:xfrm>
            <a:off x="804960" y="252360"/>
            <a:ext cx="7739280" cy="116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FORMAZIONE</a:t>
            </a:r>
            <a:endParaRPr/>
          </a:p>
        </p:txBody>
      </p:sp>
      <p:sp>
        <p:nvSpPr>
          <p:cNvPr id="278" name="CustomShape 7"/>
          <p:cNvSpPr/>
          <p:nvPr/>
        </p:nvSpPr>
        <p:spPr>
          <a:xfrm>
            <a:off x="576360" y="3438360"/>
            <a:ext cx="7772760" cy="1615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i="1" lang="it-IT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Una riedizione del  percorso formativo…..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it-IT" sz="2400" spc="-1" strike="noStrike">
                <a:solidFill>
                  <a:srgbClr val="373d5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“</a:t>
            </a:r>
            <a:r>
              <a:rPr b="1" i="1" lang="it-IT" sz="2400" spc="-1" strike="noStrike">
                <a:solidFill>
                  <a:srgbClr val="373d5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Principi teorici SUI CORRETTI STILI DI VITA”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>
    <p:wipe dir="l"/>
  </p:transition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1100160" y="285840"/>
            <a:ext cx="8043480" cy="2324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28600" indent="-228240">
              <a:lnSpc>
                <a:spcPct val="90000"/>
              </a:lnSpc>
              <a:buFont typeface="Arial"/>
              <a:buChar char="•"/>
            </a:pPr>
            <a:r>
              <a:rPr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corso </a:t>
            </a:r>
            <a:r>
              <a:rPr b="1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“Professionisti della Salute: le competenze professionali trasversali nel supporto al cambiamento degli stili di vita a rischio”</a:t>
            </a:r>
            <a:r>
              <a:rPr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accreditato con 24 crediti ECM.</a:t>
            </a:r>
            <a:endParaRPr/>
          </a:p>
        </p:txBody>
      </p:sp>
      <p:sp>
        <p:nvSpPr>
          <p:cNvPr id="280" name="CustomShape 2"/>
          <p:cNvSpPr/>
          <p:nvPr/>
        </p:nvSpPr>
        <p:spPr>
          <a:xfrm>
            <a:off x="1100160" y="2612880"/>
            <a:ext cx="8015040" cy="13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Il corso prevede :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Una giornata d’aula iniziale OBBLIGATORIA di 4 ore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Il corso di FORMAZIONE A DISTANZA sul sito </a:t>
            </a:r>
            <a:r>
              <a:rPr b="1" lang="it-IT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www.luoghidiprevenizone.it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Una giornata di chiusura facoltativa</a:t>
            </a:r>
            <a:endParaRPr/>
          </a:p>
        </p:txBody>
      </p:sp>
      <p:sp>
        <p:nvSpPr>
          <p:cNvPr id="281" name="CustomShape 3"/>
          <p:cNvSpPr/>
          <p:nvPr/>
        </p:nvSpPr>
        <p:spPr>
          <a:xfrm>
            <a:off x="4137120" y="4892040"/>
            <a:ext cx="3440880" cy="173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>
              <a:lnSpc>
                <a:spcPct val="100000"/>
              </a:lnSpc>
            </a:pPr>
            <a:r>
              <a:rPr b="1" lang="it-IT" sz="18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DATE 2° EDIZIONE 2018 </a:t>
            </a:r>
            <a:endParaRPr/>
          </a:p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Data inizio inscrizioni: </a:t>
            </a: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28/05/2018</a:t>
            </a:r>
            <a:endParaRPr/>
          </a:p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Data termine iscrizioni: </a:t>
            </a: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20/09/2018</a:t>
            </a:r>
            <a:endParaRPr/>
          </a:p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Data accesso alla FAD: </a:t>
            </a: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24/09/2018</a:t>
            </a:r>
            <a:endParaRPr/>
          </a:p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Data termine FAD: </a:t>
            </a: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23/11/2018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44000" y="458280"/>
            <a:ext cx="8999280" cy="112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37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i="1" lang="it-IT" sz="32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Ringraziandovi dell’attenzione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            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                 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             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                                               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283" name="" descr=""/>
          <p:cNvPicPr/>
          <p:nvPr/>
        </p:nvPicPr>
        <p:blipFill>
          <a:blip r:embed="rId1"/>
          <a:stretch/>
        </p:blipFill>
        <p:spPr>
          <a:xfrm>
            <a:off x="792000" y="3479760"/>
            <a:ext cx="2734200" cy="2423160"/>
          </a:xfrm>
          <a:prstGeom prst="rect">
            <a:avLst/>
          </a:prstGeom>
          <a:ln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2448000" y="6005520"/>
            <a:ext cx="614160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11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24 maggio 2018</a:t>
            </a:r>
            <a:r>
              <a:rPr b="1" i="1" lang="it-IT" sz="20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/>
          </a:p>
        </p:txBody>
      </p:sp>
    </p:spTree>
  </p:cSld>
  <p:transition>
    <p:wipe dir="l"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45080" y="576000"/>
            <a:ext cx="9141120" cy="63043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m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4119480" y="71280"/>
            <a:ext cx="454320" cy="64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Picture 3" descr=""/>
          <p:cNvPicPr/>
          <p:nvPr/>
        </p:nvPicPr>
        <p:blipFill>
          <a:blip r:embed="rId2"/>
          <a:stretch/>
        </p:blipFill>
        <p:spPr>
          <a:xfrm>
            <a:off x="7313760" y="4140360"/>
            <a:ext cx="316080" cy="262080"/>
          </a:xfrm>
          <a:prstGeom prst="rect">
            <a:avLst/>
          </a:prstGeom>
          <a:ln w="9360">
            <a:noFill/>
          </a:ln>
        </p:spPr>
      </p:pic>
      <p:pic>
        <p:nvPicPr>
          <p:cNvPr id="135" name="Picture 4" descr=""/>
          <p:cNvPicPr/>
          <p:nvPr/>
        </p:nvPicPr>
        <p:blipFill>
          <a:blip r:embed="rId3"/>
          <a:stretch/>
        </p:blipFill>
        <p:spPr>
          <a:xfrm>
            <a:off x="2808360" y="2254320"/>
            <a:ext cx="316080" cy="262080"/>
          </a:xfrm>
          <a:prstGeom prst="rect">
            <a:avLst/>
          </a:prstGeom>
          <a:ln w="9360">
            <a:noFill/>
          </a:ln>
        </p:spPr>
      </p:pic>
      <p:pic>
        <p:nvPicPr>
          <p:cNvPr id="136" name="Picture 5" descr=""/>
          <p:cNvPicPr/>
          <p:nvPr/>
        </p:nvPicPr>
        <p:blipFill>
          <a:blip r:embed="rId4"/>
          <a:stretch/>
        </p:blipFill>
        <p:spPr>
          <a:xfrm>
            <a:off x="1373040" y="1584360"/>
            <a:ext cx="316080" cy="26208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6" descr=""/>
          <p:cNvPicPr/>
          <p:nvPr/>
        </p:nvPicPr>
        <p:blipFill>
          <a:blip r:embed="rId5"/>
          <a:stretch/>
        </p:blipFill>
        <p:spPr>
          <a:xfrm>
            <a:off x="4540320" y="4125960"/>
            <a:ext cx="316080" cy="262080"/>
          </a:xfrm>
          <a:prstGeom prst="rect">
            <a:avLst/>
          </a:prstGeom>
          <a:ln w="9360">
            <a:noFill/>
          </a:ln>
        </p:spPr>
      </p:pic>
      <p:pic>
        <p:nvPicPr>
          <p:cNvPr id="138" name="Picture 7" descr=""/>
          <p:cNvPicPr/>
          <p:nvPr/>
        </p:nvPicPr>
        <p:blipFill>
          <a:blip r:embed="rId6"/>
          <a:stretch/>
        </p:blipFill>
        <p:spPr>
          <a:xfrm>
            <a:off x="4751280" y="1800360"/>
            <a:ext cx="316080" cy="26208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8" descr=""/>
          <p:cNvPicPr/>
          <p:nvPr/>
        </p:nvPicPr>
        <p:blipFill>
          <a:blip r:embed="rId7"/>
          <a:stretch/>
        </p:blipFill>
        <p:spPr>
          <a:xfrm>
            <a:off x="6378120" y="2232000"/>
            <a:ext cx="316080" cy="262080"/>
          </a:xfrm>
          <a:prstGeom prst="rect">
            <a:avLst/>
          </a:prstGeom>
          <a:ln w="9360">
            <a:noFill/>
          </a:ln>
        </p:spPr>
      </p:pic>
      <p:sp>
        <p:nvSpPr>
          <p:cNvPr id="140" name="CustomShape 3"/>
          <p:cNvSpPr/>
          <p:nvPr/>
        </p:nvSpPr>
        <p:spPr>
          <a:xfrm flipH="1">
            <a:off x="622440" y="3786120"/>
            <a:ext cx="451080" cy="279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  <p:sp>
        <p:nvSpPr>
          <p:cNvPr id="141" name="CustomShape 4"/>
          <p:cNvSpPr/>
          <p:nvPr/>
        </p:nvSpPr>
        <p:spPr>
          <a:xfrm flipH="1">
            <a:off x="1054440" y="2057400"/>
            <a:ext cx="451080" cy="279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  <p:sp>
        <p:nvSpPr>
          <p:cNvPr id="142" name="CustomShape 5"/>
          <p:cNvSpPr/>
          <p:nvPr/>
        </p:nvSpPr>
        <p:spPr>
          <a:xfrm flipH="1">
            <a:off x="3357720" y="2525760"/>
            <a:ext cx="451080" cy="279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  <p:sp>
        <p:nvSpPr>
          <p:cNvPr id="143" name="CustomShape 6"/>
          <p:cNvSpPr/>
          <p:nvPr/>
        </p:nvSpPr>
        <p:spPr>
          <a:xfrm flipH="1">
            <a:off x="4799160" y="1297080"/>
            <a:ext cx="451080" cy="279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  <p:sp>
        <p:nvSpPr>
          <p:cNvPr id="144" name="CustomShape 7"/>
          <p:cNvSpPr/>
          <p:nvPr/>
        </p:nvSpPr>
        <p:spPr>
          <a:xfrm flipH="1">
            <a:off x="3934080" y="4218120"/>
            <a:ext cx="451080" cy="279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  <p:sp>
        <p:nvSpPr>
          <p:cNvPr id="145" name="CustomShape 8"/>
          <p:cNvSpPr/>
          <p:nvPr/>
        </p:nvSpPr>
        <p:spPr>
          <a:xfrm flipH="1">
            <a:off x="6778800" y="3822840"/>
            <a:ext cx="451080" cy="279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  <p:sp>
        <p:nvSpPr>
          <p:cNvPr id="146" name="CustomShape 9"/>
          <p:cNvSpPr/>
          <p:nvPr/>
        </p:nvSpPr>
        <p:spPr>
          <a:xfrm flipH="1">
            <a:off x="7137720" y="3168720"/>
            <a:ext cx="451080" cy="279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  <p:sp>
        <p:nvSpPr>
          <p:cNvPr id="147" name="CustomShape 10"/>
          <p:cNvSpPr/>
          <p:nvPr/>
        </p:nvSpPr>
        <p:spPr>
          <a:xfrm flipH="1">
            <a:off x="4726440" y="4549680"/>
            <a:ext cx="451080" cy="279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  <p:sp>
        <p:nvSpPr>
          <p:cNvPr id="148" name="CustomShape 11"/>
          <p:cNvSpPr/>
          <p:nvPr/>
        </p:nvSpPr>
        <p:spPr>
          <a:xfrm>
            <a:off x="673200" y="4294080"/>
            <a:ext cx="1697400" cy="1000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DISTRETTO OVEST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 </a:t>
            </a: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MMG 54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 MdG 9 MMG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5 MIR 33 MMG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9" name="CustomShape 12"/>
          <p:cNvSpPr/>
          <p:nvPr/>
        </p:nvSpPr>
        <p:spPr>
          <a:xfrm flipH="1">
            <a:off x="1883160" y="5981760"/>
            <a:ext cx="451080" cy="279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  <p:sp>
        <p:nvSpPr>
          <p:cNvPr id="150" name="CustomShape 13"/>
          <p:cNvSpPr/>
          <p:nvPr/>
        </p:nvSpPr>
        <p:spPr>
          <a:xfrm>
            <a:off x="2193840" y="5102280"/>
            <a:ext cx="1941840" cy="118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DISTRETTO CENTRO NORD  MMG 124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8 MdG 39 MMG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4 MIR 41 MMG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1" name="CustomShape 14"/>
          <p:cNvSpPr/>
          <p:nvPr/>
        </p:nvSpPr>
        <p:spPr>
          <a:xfrm>
            <a:off x="3311640" y="6335640"/>
            <a:ext cx="933840" cy="284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5"/>
          <p:cNvSpPr/>
          <p:nvPr/>
        </p:nvSpPr>
        <p:spPr>
          <a:xfrm>
            <a:off x="2411280" y="6119640"/>
            <a:ext cx="1689480" cy="390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6"/>
          <p:cNvSpPr/>
          <p:nvPr/>
        </p:nvSpPr>
        <p:spPr>
          <a:xfrm>
            <a:off x="1981080" y="6443640"/>
            <a:ext cx="284400" cy="284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17"/>
          <p:cNvSpPr/>
          <p:nvPr/>
        </p:nvSpPr>
        <p:spPr>
          <a:xfrm>
            <a:off x="2411280" y="6443640"/>
            <a:ext cx="1689480" cy="390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0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MEDICINA DI GRUPPO</a:t>
            </a:r>
            <a:endParaRPr/>
          </a:p>
        </p:txBody>
      </p:sp>
      <p:sp>
        <p:nvSpPr>
          <p:cNvPr id="155" name="CustomShape 18"/>
          <p:cNvSpPr/>
          <p:nvPr/>
        </p:nvSpPr>
        <p:spPr>
          <a:xfrm>
            <a:off x="4213080" y="6192720"/>
            <a:ext cx="140040" cy="14004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19"/>
          <p:cNvSpPr/>
          <p:nvPr/>
        </p:nvSpPr>
        <p:spPr>
          <a:xfrm>
            <a:off x="4356000" y="6048360"/>
            <a:ext cx="2480040" cy="5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MEDICINA DI GRUPPO  E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COLLABORATORE INFERMIERE</a:t>
            </a:r>
            <a:endParaRPr/>
          </a:p>
        </p:txBody>
      </p:sp>
      <p:sp>
        <p:nvSpPr>
          <p:cNvPr id="157" name="CustomShape 20"/>
          <p:cNvSpPr/>
          <p:nvPr/>
        </p:nvSpPr>
        <p:spPr>
          <a:xfrm>
            <a:off x="2413080" y="6121440"/>
            <a:ext cx="1689480" cy="390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1"/>
          <p:cNvSpPr/>
          <p:nvPr/>
        </p:nvSpPr>
        <p:spPr>
          <a:xfrm>
            <a:off x="2305080" y="6013440"/>
            <a:ext cx="1797480" cy="390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0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PUNTO DI ACCOGLIENZA</a:t>
            </a:r>
            <a:endParaRPr/>
          </a:p>
        </p:txBody>
      </p:sp>
      <p:sp>
        <p:nvSpPr>
          <p:cNvPr id="159" name="CustomShape 22"/>
          <p:cNvSpPr/>
          <p:nvPr/>
        </p:nvSpPr>
        <p:spPr>
          <a:xfrm>
            <a:off x="4213080" y="6192720"/>
            <a:ext cx="140040" cy="14004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3"/>
          <p:cNvSpPr/>
          <p:nvPr/>
        </p:nvSpPr>
        <p:spPr>
          <a:xfrm>
            <a:off x="4213080" y="6192720"/>
            <a:ext cx="140040" cy="14004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4"/>
          <p:cNvSpPr/>
          <p:nvPr/>
        </p:nvSpPr>
        <p:spPr>
          <a:xfrm>
            <a:off x="6935760" y="5986440"/>
            <a:ext cx="2708640" cy="1000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DISTRETTO SUD EST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MMG 72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7 MdG 33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5 MIR 30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2" name="CustomShape 25"/>
          <p:cNvSpPr/>
          <p:nvPr/>
        </p:nvSpPr>
        <p:spPr>
          <a:xfrm>
            <a:off x="4213080" y="6589800"/>
            <a:ext cx="140040" cy="140040"/>
          </a:xfrm>
          <a:prstGeom prst="ellipse">
            <a:avLst/>
          </a:prstGeom>
          <a:solidFill>
            <a:srgbClr val="ff0066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6"/>
          <p:cNvSpPr/>
          <p:nvPr/>
        </p:nvSpPr>
        <p:spPr>
          <a:xfrm>
            <a:off x="3959280" y="6554880"/>
            <a:ext cx="392400" cy="265320"/>
          </a:xfrm>
          <a:prstGeom prst="ellipse">
            <a:avLst/>
          </a:prstGeom>
          <a:solidFill>
            <a:srgbClr val="ff0066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27"/>
          <p:cNvSpPr/>
          <p:nvPr/>
        </p:nvSpPr>
        <p:spPr>
          <a:xfrm>
            <a:off x="3959280" y="6119640"/>
            <a:ext cx="392400" cy="2862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8"/>
          <p:cNvSpPr/>
          <p:nvPr/>
        </p:nvSpPr>
        <p:spPr>
          <a:xfrm>
            <a:off x="3851280" y="2340000"/>
            <a:ext cx="321120" cy="2862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29"/>
          <p:cNvSpPr/>
          <p:nvPr/>
        </p:nvSpPr>
        <p:spPr>
          <a:xfrm>
            <a:off x="289080" y="3852720"/>
            <a:ext cx="284400" cy="284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30"/>
          <p:cNvSpPr/>
          <p:nvPr/>
        </p:nvSpPr>
        <p:spPr>
          <a:xfrm>
            <a:off x="1693800" y="1657440"/>
            <a:ext cx="284400" cy="284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1"/>
          <p:cNvSpPr/>
          <p:nvPr/>
        </p:nvSpPr>
        <p:spPr>
          <a:xfrm>
            <a:off x="3995640" y="1979640"/>
            <a:ext cx="321120" cy="2862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2"/>
          <p:cNvSpPr/>
          <p:nvPr/>
        </p:nvSpPr>
        <p:spPr>
          <a:xfrm>
            <a:off x="4140360" y="2268360"/>
            <a:ext cx="321120" cy="2862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33"/>
          <p:cNvSpPr/>
          <p:nvPr/>
        </p:nvSpPr>
        <p:spPr>
          <a:xfrm>
            <a:off x="3240000" y="2303640"/>
            <a:ext cx="284400" cy="284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34"/>
          <p:cNvSpPr/>
          <p:nvPr/>
        </p:nvSpPr>
        <p:spPr>
          <a:xfrm>
            <a:off x="3529080" y="2303640"/>
            <a:ext cx="284400" cy="284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5"/>
          <p:cNvSpPr/>
          <p:nvPr/>
        </p:nvSpPr>
        <p:spPr>
          <a:xfrm>
            <a:off x="3960720" y="655488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36"/>
          <p:cNvSpPr/>
          <p:nvPr/>
        </p:nvSpPr>
        <p:spPr>
          <a:xfrm>
            <a:off x="4788000" y="5110200"/>
            <a:ext cx="392400" cy="2862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37"/>
          <p:cNvSpPr/>
          <p:nvPr/>
        </p:nvSpPr>
        <p:spPr>
          <a:xfrm>
            <a:off x="6551640" y="3598920"/>
            <a:ext cx="392400" cy="2862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38"/>
          <p:cNvSpPr/>
          <p:nvPr/>
        </p:nvSpPr>
        <p:spPr>
          <a:xfrm>
            <a:off x="4896000" y="4175280"/>
            <a:ext cx="392400" cy="2862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9"/>
          <p:cNvSpPr/>
          <p:nvPr/>
        </p:nvSpPr>
        <p:spPr>
          <a:xfrm>
            <a:off x="6696000" y="2016000"/>
            <a:ext cx="392400" cy="2862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40"/>
          <p:cNvSpPr/>
          <p:nvPr/>
        </p:nvSpPr>
        <p:spPr>
          <a:xfrm>
            <a:off x="3095640" y="151128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1"/>
          <p:cNvSpPr/>
          <p:nvPr/>
        </p:nvSpPr>
        <p:spPr>
          <a:xfrm>
            <a:off x="3960720" y="655488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42"/>
          <p:cNvSpPr/>
          <p:nvPr/>
        </p:nvSpPr>
        <p:spPr>
          <a:xfrm>
            <a:off x="3960720" y="655488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43"/>
          <p:cNvSpPr/>
          <p:nvPr/>
        </p:nvSpPr>
        <p:spPr>
          <a:xfrm>
            <a:off x="4176720" y="122400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44"/>
          <p:cNvSpPr/>
          <p:nvPr/>
        </p:nvSpPr>
        <p:spPr>
          <a:xfrm>
            <a:off x="3960720" y="655488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45"/>
          <p:cNvSpPr/>
          <p:nvPr/>
        </p:nvSpPr>
        <p:spPr>
          <a:xfrm>
            <a:off x="5796000" y="93672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46"/>
          <p:cNvSpPr/>
          <p:nvPr/>
        </p:nvSpPr>
        <p:spPr>
          <a:xfrm>
            <a:off x="7957800" y="218088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47"/>
          <p:cNvSpPr/>
          <p:nvPr/>
        </p:nvSpPr>
        <p:spPr>
          <a:xfrm>
            <a:off x="5796000" y="93672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48"/>
          <p:cNvSpPr/>
          <p:nvPr/>
        </p:nvSpPr>
        <p:spPr>
          <a:xfrm>
            <a:off x="5796000" y="93672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49"/>
          <p:cNvSpPr/>
          <p:nvPr/>
        </p:nvSpPr>
        <p:spPr>
          <a:xfrm>
            <a:off x="5796000" y="93672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50"/>
          <p:cNvSpPr/>
          <p:nvPr/>
        </p:nvSpPr>
        <p:spPr>
          <a:xfrm>
            <a:off x="6480000" y="431964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51"/>
          <p:cNvSpPr/>
          <p:nvPr/>
        </p:nvSpPr>
        <p:spPr>
          <a:xfrm>
            <a:off x="5003640" y="3456000"/>
            <a:ext cx="392400" cy="265320"/>
          </a:xfrm>
          <a:prstGeom prst="ellipse">
            <a:avLst/>
          </a:prstGeom>
          <a:solidFill>
            <a:srgbClr val="ff66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52"/>
          <p:cNvSpPr/>
          <p:nvPr/>
        </p:nvSpPr>
        <p:spPr>
          <a:xfrm>
            <a:off x="107640" y="11160"/>
            <a:ext cx="877500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Rete organizzativa</a:t>
            </a:r>
            <a:endParaRPr/>
          </a:p>
        </p:txBody>
      </p:sp>
      <p:sp>
        <p:nvSpPr>
          <p:cNvPr id="190" name="CustomShape 53"/>
          <p:cNvSpPr/>
          <p:nvPr/>
        </p:nvSpPr>
        <p:spPr>
          <a:xfrm>
            <a:off x="4437000" y="6418440"/>
            <a:ext cx="1984680" cy="4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MEDICINA DI GRUPPO  E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r>
              <a:rPr b="1" lang="it-IT" sz="11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INFERMIERE AZIENDALE</a:t>
            </a:r>
            <a:endParaRPr/>
          </a:p>
        </p:txBody>
      </p:sp>
      <p:sp>
        <p:nvSpPr>
          <p:cNvPr id="191" name="CustomShape 54"/>
          <p:cNvSpPr/>
          <p:nvPr/>
        </p:nvSpPr>
        <p:spPr>
          <a:xfrm>
            <a:off x="2304000" y="4248000"/>
            <a:ext cx="947880" cy="79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it-IT" sz="10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MEDICINA IN RETE AVANZATA CON INF AZIENDALE</a:t>
            </a:r>
            <a:endParaRPr/>
          </a:p>
        </p:txBody>
      </p:sp>
      <p:sp>
        <p:nvSpPr>
          <p:cNvPr id="192" name="CustomShape 55"/>
          <p:cNvSpPr/>
          <p:nvPr/>
        </p:nvSpPr>
        <p:spPr>
          <a:xfrm>
            <a:off x="2016000" y="4321800"/>
            <a:ext cx="284400" cy="284400"/>
          </a:xfrm>
          <a:prstGeom prst="ellipse">
            <a:avLst/>
          </a:prstGeom>
          <a:solidFill>
            <a:srgbClr val="33ff99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56"/>
          <p:cNvSpPr/>
          <p:nvPr/>
        </p:nvSpPr>
        <p:spPr>
          <a:xfrm>
            <a:off x="7488000" y="1512000"/>
            <a:ext cx="284400" cy="284400"/>
          </a:xfrm>
          <a:prstGeom prst="ellipse">
            <a:avLst/>
          </a:prstGeom>
          <a:solidFill>
            <a:srgbClr val="33ff99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763640" y="880920"/>
            <a:ext cx="6528240" cy="84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 algn="ctr">
              <a:lnSpc>
                <a:spcPct val="146000"/>
              </a:lnSpc>
            </a:pPr>
            <a:endParaRPr/>
          </a:p>
          <a:p>
            <a:pPr algn="ct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endParaRPr/>
          </a:p>
          <a:p>
            <a:pPr algn="r">
              <a:lnSpc>
                <a:spcPct val="146000"/>
              </a:lnSpc>
            </a:pPr>
            <a:r>
              <a:rPr b="1" lang="it-IT" sz="217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  <a:ea typeface="Microsoft YaHei"/>
              </a:rPr>
              <a:t> </a:t>
            </a:r>
            <a:endParaRPr/>
          </a:p>
        </p:txBody>
      </p:sp>
      <p:pic>
        <p:nvPicPr>
          <p:cNvPr id="195" name="Picture 2" descr=""/>
          <p:cNvPicPr/>
          <p:nvPr/>
        </p:nvPicPr>
        <p:blipFill>
          <a:blip r:embed="rId1"/>
          <a:stretch/>
        </p:blipFill>
        <p:spPr>
          <a:xfrm>
            <a:off x="30240" y="2948040"/>
            <a:ext cx="6693120" cy="3748320"/>
          </a:xfrm>
          <a:prstGeom prst="rect">
            <a:avLst/>
          </a:prstGeom>
          <a:ln w="9360"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4212000" y="964440"/>
            <a:ext cx="2283120" cy="1150560"/>
          </a:xfrm>
          <a:prstGeom prst="rect">
            <a:avLst/>
          </a:prstGeom>
          <a:noFill/>
          <a:ln w="360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3360" rIns="63360" tIns="24120" bIns="24120"/>
          <a:p>
            <a:pPr>
              <a:lnSpc>
                <a:spcPct val="100000"/>
              </a:lnSpc>
            </a:pPr>
            <a:r>
              <a:rPr b="1" lang="it-IT" sz="145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Comuni Area 2</a:t>
            </a: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 Goro, Mesola, Codigoro, Lagosanto, Comacchio, Fiscaglia (Massafiscaglia Migliaro Migliarino)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6869160" y="4294080"/>
            <a:ext cx="2219760" cy="708480"/>
          </a:xfrm>
          <a:prstGeom prst="rect">
            <a:avLst/>
          </a:prstGeom>
          <a:noFill/>
          <a:ln w="360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3360" rIns="63360" tIns="24120" bIns="24120"/>
          <a:p>
            <a:pPr>
              <a:lnSpc>
                <a:spcPct val="100000"/>
              </a:lnSpc>
            </a:pPr>
            <a:r>
              <a:rPr b="1" lang="it-IT" sz="145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Comuni Area 1</a:t>
            </a: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 Ostellato, Portomaggiore, Argenta</a:t>
            </a:r>
            <a:endParaRPr/>
          </a:p>
        </p:txBody>
      </p:sp>
      <p:sp>
        <p:nvSpPr>
          <p:cNvPr id="198" name="CustomShape 4"/>
          <p:cNvSpPr/>
          <p:nvPr/>
        </p:nvSpPr>
        <p:spPr>
          <a:xfrm>
            <a:off x="0" y="0"/>
            <a:ext cx="9141120" cy="911520"/>
          </a:xfrm>
          <a:prstGeom prst="rect">
            <a:avLst/>
          </a:prstGeom>
          <a:solidFill>
            <a:srgbClr val="cc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78200" rIns="248760" tIns="42480" bIns="42480" anchor="ctr"/>
          <a:p>
            <a:pPr algn="ctr">
              <a:lnSpc>
                <a:spcPct val="93000"/>
              </a:lnSpc>
            </a:pPr>
            <a:r>
              <a:rPr b="1" lang="it-IT" sz="327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DISTRETTO SUD-EST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4405320" y="2997360"/>
            <a:ext cx="1435320" cy="3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1" lang="it-IT" sz="163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CODIGORO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1495440" y="5289480"/>
            <a:ext cx="2152800" cy="5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1" lang="it-IT" sz="163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PORTOMAGGIORE</a:t>
            </a:r>
            <a:endParaRPr/>
          </a:p>
        </p:txBody>
      </p:sp>
      <p:pic>
        <p:nvPicPr>
          <p:cNvPr id="201" name="Picture 12" descr=""/>
          <p:cNvPicPr/>
          <p:nvPr/>
        </p:nvPicPr>
        <p:blipFill>
          <a:blip r:embed="rId2"/>
          <a:stretch/>
        </p:blipFill>
        <p:spPr>
          <a:xfrm>
            <a:off x="4729320" y="3359160"/>
            <a:ext cx="579600" cy="563760"/>
          </a:xfrm>
          <a:prstGeom prst="rect">
            <a:avLst/>
          </a:prstGeom>
          <a:ln w="9360">
            <a:noFill/>
          </a:ln>
        </p:spPr>
      </p:pic>
      <p:pic>
        <p:nvPicPr>
          <p:cNvPr id="202" name="Picture 14" descr=""/>
          <p:cNvPicPr/>
          <p:nvPr/>
        </p:nvPicPr>
        <p:blipFill>
          <a:blip r:embed="rId3"/>
          <a:stretch/>
        </p:blipFill>
        <p:spPr>
          <a:xfrm>
            <a:off x="5124600" y="5216400"/>
            <a:ext cx="611640" cy="595440"/>
          </a:xfrm>
          <a:prstGeom prst="rect">
            <a:avLst/>
          </a:prstGeom>
          <a:ln w="9360">
            <a:noFill/>
          </a:ln>
        </p:spPr>
      </p:pic>
      <p:pic>
        <p:nvPicPr>
          <p:cNvPr id="203" name="Picture 15" descr=""/>
          <p:cNvPicPr/>
          <p:nvPr/>
        </p:nvPicPr>
        <p:blipFill>
          <a:blip r:embed="rId4"/>
          <a:stretch/>
        </p:blipFill>
        <p:spPr>
          <a:xfrm>
            <a:off x="3489480" y="4995720"/>
            <a:ext cx="648000" cy="630360"/>
          </a:xfrm>
          <a:prstGeom prst="rect">
            <a:avLst/>
          </a:prstGeom>
          <a:ln w="9360">
            <a:noFill/>
          </a:ln>
        </p:spPr>
      </p:pic>
      <p:sp>
        <p:nvSpPr>
          <p:cNvPr id="204" name="CustomShape 7"/>
          <p:cNvSpPr/>
          <p:nvPr/>
        </p:nvSpPr>
        <p:spPr>
          <a:xfrm>
            <a:off x="5970600" y="5089680"/>
            <a:ext cx="3118320" cy="1693080"/>
          </a:xfrm>
          <a:prstGeom prst="rect">
            <a:avLst/>
          </a:prstGeom>
          <a:noFill/>
          <a:ln w="3600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3360" rIns="63360" tIns="24120" bIns="24120"/>
          <a:p>
            <a:pPr algn="ctr">
              <a:lnSpc>
                <a:spcPct val="93000"/>
              </a:lnSpc>
            </a:pPr>
            <a:r>
              <a:rPr b="1" lang="it-IT" sz="2000" spc="-1" strike="noStrike">
                <a:solidFill>
                  <a:srgbClr val="ff66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MMG</a:t>
            </a:r>
            <a:endParaRPr/>
          </a:p>
          <a:p>
            <a:pPr>
              <a:lnSpc>
                <a:spcPct val="93000"/>
              </a:lnSpc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MDG Argenta insieme per la salute</a:t>
            </a:r>
            <a:endParaRPr/>
          </a:p>
          <a:p>
            <a:pPr>
              <a:lnSpc>
                <a:spcPct val="93000"/>
              </a:lnSpc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MDG Argenta</a:t>
            </a:r>
            <a:endParaRPr/>
          </a:p>
          <a:p>
            <a:pPr>
              <a:lnSpc>
                <a:spcPct val="93000"/>
              </a:lnSpc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MDG  Ostellato</a:t>
            </a:r>
            <a:endParaRPr/>
          </a:p>
          <a:p>
            <a:pPr>
              <a:lnSpc>
                <a:spcPct val="93000"/>
              </a:lnSpc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MDG Portomaggiore</a:t>
            </a:r>
            <a:endParaRPr/>
          </a:p>
        </p:txBody>
      </p:sp>
      <p:sp>
        <p:nvSpPr>
          <p:cNvPr id="205" name="CustomShape 8"/>
          <p:cNvSpPr/>
          <p:nvPr/>
        </p:nvSpPr>
        <p:spPr>
          <a:xfrm>
            <a:off x="-4680" y="938160"/>
            <a:ext cx="3705480" cy="1973880"/>
          </a:xfrm>
          <a:prstGeom prst="rect">
            <a:avLst/>
          </a:prstGeom>
          <a:noFill/>
          <a:ln w="3600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3360" rIns="63360" tIns="24120" bIns="24120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66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SERVIZI</a:t>
            </a:r>
            <a:endParaRPr/>
          </a:p>
          <a:p>
            <a:pPr marL="343080" indent="-340200">
              <a:lnSpc>
                <a:spcPct val="100000"/>
              </a:lnSpc>
              <a:buFont typeface="Times New Roman"/>
              <a:buAutoNum type="arabicPeriod"/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Ambulatorio Cardiologico Argenta </a:t>
            </a:r>
            <a:endParaRPr/>
          </a:p>
          <a:p>
            <a:pPr marL="343080" indent="-340200">
              <a:lnSpc>
                <a:spcPct val="100000"/>
              </a:lnSpc>
              <a:buFont typeface="Times New Roman"/>
              <a:buAutoNum type="arabicPeriod"/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Ambulatorio Ecocolordoppler Argenta</a:t>
            </a:r>
            <a:endParaRPr/>
          </a:p>
          <a:p>
            <a:pPr marL="343080" indent="-340200">
              <a:lnSpc>
                <a:spcPct val="100000"/>
              </a:lnSpc>
              <a:buFont typeface="Times New Roman"/>
              <a:buAutoNum type="arabicPeriod"/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Ambulatorio dello Scompenso Portomaggiore</a:t>
            </a:r>
            <a:endParaRPr/>
          </a:p>
          <a:p>
            <a:pPr marL="343080" indent="-340200">
              <a:lnSpc>
                <a:spcPct val="100000"/>
              </a:lnSpc>
              <a:buFont typeface="Times New Roman"/>
              <a:buAutoNum type="arabicPeriod"/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Centro dello Scompenso Delta </a:t>
            </a:r>
            <a:endParaRPr/>
          </a:p>
        </p:txBody>
      </p:sp>
      <p:sp>
        <p:nvSpPr>
          <p:cNvPr id="206" name="CustomShape 9"/>
          <p:cNvSpPr/>
          <p:nvPr/>
        </p:nvSpPr>
        <p:spPr>
          <a:xfrm>
            <a:off x="4527720" y="5823000"/>
            <a:ext cx="1697400" cy="38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1" lang="it-IT" sz="163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COMACCHIO</a:t>
            </a:r>
            <a:endParaRPr/>
          </a:p>
        </p:txBody>
      </p:sp>
      <p:sp>
        <p:nvSpPr>
          <p:cNvPr id="207" name="CustomShape 10"/>
          <p:cNvSpPr/>
          <p:nvPr/>
        </p:nvSpPr>
        <p:spPr>
          <a:xfrm flipH="1">
            <a:off x="4880160" y="4443480"/>
            <a:ext cx="984600" cy="603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  <p:sp>
        <p:nvSpPr>
          <p:cNvPr id="208" name="CustomShape 11"/>
          <p:cNvSpPr/>
          <p:nvPr/>
        </p:nvSpPr>
        <p:spPr>
          <a:xfrm>
            <a:off x="5021280" y="4221000"/>
            <a:ext cx="1697400" cy="38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1" lang="it-IT" sz="163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DELTA</a:t>
            </a:r>
            <a:endParaRPr/>
          </a:p>
        </p:txBody>
      </p:sp>
      <p:sp>
        <p:nvSpPr>
          <p:cNvPr id="209" name="CustomShape 12"/>
          <p:cNvSpPr/>
          <p:nvPr/>
        </p:nvSpPr>
        <p:spPr>
          <a:xfrm>
            <a:off x="3189240" y="6235560"/>
            <a:ext cx="1698840" cy="38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1" lang="it-IT" sz="163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ARGENTA</a:t>
            </a:r>
            <a:endParaRPr/>
          </a:p>
        </p:txBody>
      </p:sp>
      <p:sp>
        <p:nvSpPr>
          <p:cNvPr id="210" name="CustomShape 13"/>
          <p:cNvSpPr/>
          <p:nvPr/>
        </p:nvSpPr>
        <p:spPr>
          <a:xfrm>
            <a:off x="6859440" y="978840"/>
            <a:ext cx="2229120" cy="2365560"/>
          </a:xfrm>
          <a:prstGeom prst="rect">
            <a:avLst/>
          </a:prstGeom>
          <a:noFill/>
          <a:ln w="36000">
            <a:solidFill>
              <a:srgbClr val="ff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3360" rIns="63360" tIns="24120" bIns="24120"/>
          <a:p>
            <a:pPr algn="ctr">
              <a:lnSpc>
                <a:spcPct val="93000"/>
              </a:lnSpc>
            </a:pPr>
            <a:r>
              <a:rPr b="1" lang="it-IT" sz="2000" spc="-1" strike="noStrike">
                <a:solidFill>
                  <a:srgbClr val="ff66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MMG</a:t>
            </a:r>
            <a:endParaRPr/>
          </a:p>
          <a:p>
            <a:pPr>
              <a:lnSpc>
                <a:spcPct val="93000"/>
              </a:lnSpc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MDG Codigoro</a:t>
            </a:r>
            <a:endParaRPr/>
          </a:p>
          <a:p>
            <a:pPr>
              <a:lnSpc>
                <a:spcPct val="93000"/>
              </a:lnSpc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MDG Comacchio</a:t>
            </a:r>
            <a:endParaRPr/>
          </a:p>
          <a:p>
            <a:pPr>
              <a:lnSpc>
                <a:spcPct val="93000"/>
              </a:lnSpc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MDG Lagosanto</a:t>
            </a:r>
            <a:endParaRPr/>
          </a:p>
          <a:p>
            <a:pPr>
              <a:lnSpc>
                <a:spcPct val="93000"/>
              </a:lnSpc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MDG Goro</a:t>
            </a:r>
            <a:endParaRPr/>
          </a:p>
          <a:p>
            <a:pPr>
              <a:lnSpc>
                <a:spcPct val="93000"/>
              </a:lnSpc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MDG Fiscaglia</a:t>
            </a:r>
            <a:endParaRPr/>
          </a:p>
          <a:p>
            <a:pPr>
              <a:lnSpc>
                <a:spcPct val="93000"/>
              </a:lnSpc>
            </a:pPr>
            <a:r>
              <a:rPr lang="it-IT" sz="14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MIR: Mesola</a:t>
            </a:r>
            <a:endParaRPr/>
          </a:p>
        </p:txBody>
      </p:sp>
      <p:sp>
        <p:nvSpPr>
          <p:cNvPr id="211" name="CustomShape 14"/>
          <p:cNvSpPr/>
          <p:nvPr/>
        </p:nvSpPr>
        <p:spPr>
          <a:xfrm flipH="1">
            <a:off x="4822200" y="6092640"/>
            <a:ext cx="984600" cy="603720"/>
          </a:xfrm>
          <a:prstGeom prst="ellipse">
            <a:avLst/>
          </a:prstGeom>
          <a:solidFill>
            <a:srgbClr val="ff3333"/>
          </a:solidFill>
          <a:ln w="9360">
            <a:solidFill>
              <a:srgbClr val="eeee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PDA</a:t>
            </a:r>
            <a:endParaRPr/>
          </a:p>
        </p:txBody>
      </p:sp>
    </p:spTree>
  </p:cSld>
  <p:transition>
    <p:wipe dir="l"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804960" y="-20520"/>
            <a:ext cx="8336160" cy="1041840"/>
          </a:xfrm>
          <a:prstGeom prst="rect">
            <a:avLst/>
          </a:prstGeom>
          <a:ln w="9360">
            <a:noFill/>
          </a:ln>
        </p:spPr>
      </p:pic>
      <p:pic>
        <p:nvPicPr>
          <p:cNvPr id="213" name="Picture 2" descr=""/>
          <p:cNvPicPr/>
          <p:nvPr/>
        </p:nvPicPr>
        <p:blipFill>
          <a:blip r:embed="rId2"/>
          <a:stretch/>
        </p:blipFill>
        <p:spPr>
          <a:xfrm>
            <a:off x="47520" y="71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1224000" y="1311120"/>
            <a:ext cx="6855120" cy="29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"/>
          <p:cNvSpPr/>
          <p:nvPr/>
        </p:nvSpPr>
        <p:spPr>
          <a:xfrm>
            <a:off x="3062160" y="431640"/>
            <a:ext cx="6007320" cy="604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r>
              <a:rPr lang="it-IT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/>
          </a:p>
        </p:txBody>
      </p:sp>
      <p:sp>
        <p:nvSpPr>
          <p:cNvPr id="216" name="CustomShape 3"/>
          <p:cNvSpPr/>
          <p:nvPr/>
        </p:nvSpPr>
        <p:spPr>
          <a:xfrm>
            <a:off x="804960" y="106200"/>
            <a:ext cx="8299800" cy="6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RUOLO dell' INFERMIERE</a:t>
            </a:r>
            <a:endParaRPr/>
          </a:p>
        </p:txBody>
      </p:sp>
      <p:sp>
        <p:nvSpPr>
          <p:cNvPr id="217" name="CustomShape 4"/>
          <p:cNvSpPr/>
          <p:nvPr/>
        </p:nvSpPr>
        <p:spPr>
          <a:xfrm>
            <a:off x="1115640" y="1124640"/>
            <a:ext cx="7556760" cy="513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L’Infermiere Care Manager </a:t>
            </a:r>
            <a:r>
              <a:rPr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opererà in stretta integrazione con i</a:t>
            </a:r>
            <a:r>
              <a:rPr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MMG e gli specialisti che svolgono</a:t>
            </a:r>
            <a:r>
              <a:rPr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la loro attività nelle Case della Salute-Medicine di Gruppo-Reti avanzate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ED AGISCE: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Con un </a:t>
            </a:r>
            <a:r>
              <a:rPr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ruolo prevalente di natura organizzativa</a:t>
            </a:r>
            <a:r>
              <a:rPr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e di indirizzo per tutti gli assistiti, che necessitano di una presa in carico per approfondimento diagnostico e/o per follow up e si interfaccia con gli altri nodi della rete (territoriali e ospedalieri);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Con</a:t>
            </a:r>
            <a:r>
              <a:rPr b="1" i="1"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un ruolo </a:t>
            </a:r>
            <a:r>
              <a:rPr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di natura clinico assistenziale </a:t>
            </a:r>
            <a:r>
              <a:rPr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 funzioni di monitoraggio delle condizioni cliniche del paziente attraverso contatti  telefonici, interventi ambulatoriali, eseguendo interventi di educazione sanitaria e terapeutica per migliorare la capacità di  gestione della malattia da parte del paziente e dei care giver.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914400" y="0"/>
            <a:ext cx="8226720" cy="1063800"/>
          </a:xfrm>
          <a:prstGeom prst="rect">
            <a:avLst/>
          </a:prstGeom>
          <a:ln w="9360">
            <a:noFill/>
          </a:ln>
        </p:spPr>
      </p:pic>
      <p:pic>
        <p:nvPicPr>
          <p:cNvPr id="219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220" name="CustomShape 1"/>
          <p:cNvSpPr/>
          <p:nvPr/>
        </p:nvSpPr>
        <p:spPr>
          <a:xfrm>
            <a:off x="1009800" y="295200"/>
            <a:ext cx="251640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/>
          </a:p>
          <a:p>
            <a:pPr>
              <a:lnSpc>
                <a:spcPct val="11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/>
          </a:p>
          <a:p>
            <a:pPr>
              <a:lnSpc>
                <a:spcPct val="130000"/>
              </a:lnSpc>
            </a:pPr>
            <a:r>
              <a:rPr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Unità Sanitaria Locale di Ferrara</a:t>
            </a:r>
            <a:endParaRPr/>
          </a:p>
        </p:txBody>
      </p:sp>
      <p:pic>
        <p:nvPicPr>
          <p:cNvPr id="221" name="Picture 4" descr=""/>
          <p:cNvPicPr/>
          <p:nvPr/>
        </p:nvPicPr>
        <p:blipFill>
          <a:blip r:embed="rId3"/>
          <a:stretch/>
        </p:blipFill>
        <p:spPr>
          <a:xfrm>
            <a:off x="7659720" y="160200"/>
            <a:ext cx="897120" cy="849600"/>
          </a:xfrm>
          <a:prstGeom prst="rect">
            <a:avLst/>
          </a:prstGeom>
          <a:ln w="9360">
            <a:noFill/>
          </a:ln>
        </p:spPr>
      </p:pic>
      <p:pic>
        <p:nvPicPr>
          <p:cNvPr id="222" name="Picture 1" descr=""/>
          <p:cNvPicPr/>
          <p:nvPr/>
        </p:nvPicPr>
        <p:blipFill>
          <a:blip r:embed="rId4"/>
          <a:stretch/>
        </p:blipFill>
        <p:spPr>
          <a:xfrm>
            <a:off x="1043640" y="1268640"/>
            <a:ext cx="7176960" cy="5323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656000" y="1080000"/>
            <a:ext cx="6262920" cy="3454920"/>
          </a:xfrm>
          <a:prstGeom prst="downArrowCallout">
            <a:avLst>
              <a:gd name="adj1" fmla="val 37796"/>
              <a:gd name="adj2" fmla="val 34611"/>
              <a:gd name="adj3" fmla="val 20745"/>
              <a:gd name="adj4" fmla="val 66667"/>
            </a:avLst>
          </a:prstGeom>
          <a:solidFill>
            <a:srgbClr val="0070c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Il MMG :</a:t>
            </a:r>
            <a:endParaRPr/>
          </a:p>
          <a:p>
            <a:pPr marL="216000" indent="-214920" algn="ctr">
              <a:lnSpc>
                <a:spcPct val="100000"/>
              </a:lnSpc>
              <a:buClr>
                <a:srgbClr val="ffffff"/>
              </a:buClr>
              <a:buSzPct val="45000"/>
              <a:buFont typeface="Symbol"/>
              <a:buChar char=""/>
            </a:pPr>
            <a:r>
              <a:rPr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redige ricetta dematerializzata/rossa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 ecocolordoppler cardiaco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marL="216000" indent="-214920" algn="ctr">
              <a:lnSpc>
                <a:spcPct val="100000"/>
              </a:lnSpc>
              <a:buClr>
                <a:srgbClr val="ffffff"/>
              </a:buClr>
              <a:buSzPct val="45000"/>
              <a:buFont typeface="Symbol"/>
              <a:buChar char=""/>
            </a:pPr>
            <a:r>
              <a:rPr b="1" lang="it-IT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invia e.mail al</a:t>
            </a:r>
            <a:r>
              <a:rPr b="1" lang="it-IT" sz="1500" spc="-1" strike="noStrike" u="sng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pdascompensocomacchio@ausl.fe.it</a:t>
            </a:r>
            <a:r>
              <a:rPr b="1" lang="it-IT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nome cognome data di nascita recapito tel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1225800" y="4483440"/>
            <a:ext cx="6909120" cy="2373480"/>
          </a:xfrm>
          <a:prstGeom prst="downArrowCallout">
            <a:avLst>
              <a:gd name="adj1" fmla="val 24262"/>
              <a:gd name="adj2" fmla="val 22227"/>
              <a:gd name="adj3" fmla="val 20745"/>
              <a:gd name="adj4" fmla="val 66667"/>
            </a:avLst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93000"/>
              </a:lnSpc>
            </a:pPr>
            <a:endParaRPr/>
          </a:p>
          <a:p>
            <a:pPr algn="ctr">
              <a:lnSpc>
                <a:spcPct val="93000"/>
              </a:lnSpc>
            </a:pPr>
            <a:r>
              <a:rPr b="1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INFERMIERE del PDA:</a:t>
            </a:r>
            <a:endParaRPr/>
          </a:p>
          <a:p>
            <a:pPr marL="457200" indent="-454320">
              <a:lnSpc>
                <a:spcPct val="93000"/>
              </a:lnSpc>
              <a:buClr>
                <a:srgbClr val="000099"/>
              </a:buClr>
              <a:buFont typeface="Times New Roman"/>
              <a:buAutoNum type="arabicPeriod"/>
            </a:pPr>
            <a:r>
              <a:rPr b="1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Programma su agende dedicate per </a:t>
            </a:r>
            <a:endParaRPr/>
          </a:p>
          <a:p>
            <a:pPr marL="457200" indent="-454320">
              <a:lnSpc>
                <a:spcPct val="93000"/>
              </a:lnSpc>
            </a:pPr>
            <a:r>
              <a:rPr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</a:t>
            </a:r>
            <a:r>
              <a:rPr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appuntamento “Ecocolordoppler»</a:t>
            </a:r>
            <a:endParaRPr/>
          </a:p>
          <a:p>
            <a:pPr marL="457200" indent="-454320">
              <a:lnSpc>
                <a:spcPct val="93000"/>
              </a:lnSpc>
            </a:pPr>
            <a:r>
              <a:rPr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2.    Comunica  l’appuntamento al paziente per  accedere </a:t>
            </a:r>
            <a:endParaRPr/>
          </a:p>
          <a:p>
            <a:pPr marL="457200" indent="-454320">
              <a:lnSpc>
                <a:spcPct val="93000"/>
              </a:lnSpc>
            </a:pPr>
            <a:r>
              <a:rPr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</a:t>
            </a:r>
            <a:r>
              <a:rPr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all’ambulatorio DI RIFERIMENTO</a:t>
            </a:r>
            <a:r>
              <a:rPr b="1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………  </a:t>
            </a:r>
            <a:endParaRPr/>
          </a:p>
          <a:p>
            <a:pPr marL="457200" indent="-454320" algn="ctr">
              <a:lnSpc>
                <a:spcPct val="93000"/>
              </a:lnSpc>
            </a:pPr>
            <a:endParaRPr/>
          </a:p>
        </p:txBody>
      </p:sp>
      <p:pic>
        <p:nvPicPr>
          <p:cNvPr id="225" name="Picture 5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1079640" y="6480"/>
            <a:ext cx="8061480" cy="1043280"/>
          </a:xfrm>
          <a:prstGeom prst="rect">
            <a:avLst/>
          </a:prstGeom>
          <a:ln w="9360"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1080000" y="116640"/>
            <a:ext cx="8025480" cy="741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1" lang="it-IT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1-  FASI DEL PERCORSO per richiesta ecocolordoppler cardiaco –STATO ATTUALE</a:t>
            </a:r>
            <a:endParaRPr/>
          </a:p>
        </p:txBody>
      </p:sp>
      <p:pic>
        <p:nvPicPr>
          <p:cNvPr id="227" name="Picture 7" descr=""/>
          <p:cNvPicPr/>
          <p:nvPr/>
        </p:nvPicPr>
        <p:blipFill>
          <a:blip r:embed="rId2"/>
          <a:stretch/>
        </p:blipFill>
        <p:spPr>
          <a:xfrm>
            <a:off x="47520" y="44280"/>
            <a:ext cx="957600" cy="957600"/>
          </a:xfrm>
          <a:prstGeom prst="rect">
            <a:avLst/>
          </a:prstGeom>
          <a:ln w="9360">
            <a:noFill/>
          </a:ln>
        </p:spPr>
      </p:pic>
      <p:sp>
        <p:nvSpPr>
          <p:cNvPr id="228" name="CustomShape 4"/>
          <p:cNvSpPr/>
          <p:nvPr/>
        </p:nvSpPr>
        <p:spPr>
          <a:xfrm>
            <a:off x="1944000" y="1944000"/>
            <a:ext cx="5533560" cy="3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it-IT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quesito diagnostico </a:t>
            </a:r>
            <a:r>
              <a:rPr i="1" lang="it-IT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SOSPETTO SCOMPENSO</a:t>
            </a:r>
            <a:endParaRPr/>
          </a:p>
        </p:txBody>
      </p:sp>
    </p:spTree>
  </p:cSld>
  <p:transition>
    <p:wipe dir="l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1" descr=""/>
          <p:cNvPicPr/>
          <p:nvPr/>
        </p:nvPicPr>
        <p:blipFill>
          <a:blip r:embed="rId1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1224000" y="1311120"/>
            <a:ext cx="6855120" cy="29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2"/>
          <p:cNvSpPr/>
          <p:nvPr/>
        </p:nvSpPr>
        <p:spPr>
          <a:xfrm>
            <a:off x="3062160" y="431640"/>
            <a:ext cx="6007320" cy="604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r>
              <a:rPr lang="it-IT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1187280" y="106200"/>
            <a:ext cx="7917120" cy="6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/>
          </a:p>
        </p:txBody>
      </p:sp>
      <p:graphicFrame>
        <p:nvGraphicFramePr>
          <p:cNvPr id="233" name="Table 4"/>
          <p:cNvGraphicFramePr/>
          <p:nvPr/>
        </p:nvGraphicFramePr>
        <p:xfrm>
          <a:off x="936000" y="1434960"/>
          <a:ext cx="8064000" cy="4255920"/>
        </p:xfrm>
        <a:graphic>
          <a:graphicData uri="http://schemas.openxmlformats.org/drawingml/2006/table">
            <a:tbl>
              <a:tblPr/>
              <a:tblGrid>
                <a:gridCol w="2210760"/>
                <a:gridCol w="4085640"/>
                <a:gridCol w="1767600"/>
              </a:tblGrid>
              <a:tr h="968400">
                <a:tc>
                  <a:txBody>
                    <a:bodyPr lIns="90000" rIns="90000"/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SEDE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MAIL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TEL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</a:tr>
              <a:tr h="1643040">
                <a:tc>
                  <a:txBody>
                    <a:bodyPr lIns="90000" rIns="90000"/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b="1"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PdA Poliambulatorio </a:t>
                      </a:r>
                      <a:endParaRPr/>
                    </a:p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Ospedale di Lagosanto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pdascompensolagosanto@ausl.fe.it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0533-723531</a:t>
                      </a: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ORE </a:t>
                      </a: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9,30-13,30 </a:t>
                      </a: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LUN-VEN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</a:tr>
              <a:tr h="1641600">
                <a:tc>
                  <a:txBody>
                    <a:bodyPr lIns="90000" rIns="9000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PdA </a:t>
                      </a:r>
                      <a:endParaRPr/>
                    </a:p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Casa della Salute Comacchio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pdascompensocomacchio@ausl.fe.it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0533-310627  </a:t>
                      </a: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ORE </a:t>
                      </a: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9,30-13,30 </a:t>
                      </a: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it-IT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LUN-VEN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pic>
        <p:nvPicPr>
          <p:cNvPr id="234" name="Picture 127" descr=""/>
          <p:cNvPicPr/>
          <p:nvPr/>
        </p:nvPicPr>
        <p:blipFill>
          <a:blip r:embed="rId2">
            <a:lum bright="10000"/>
          </a:blip>
          <a:stretch/>
        </p:blipFill>
        <p:spPr>
          <a:xfrm>
            <a:off x="1079640" y="-20520"/>
            <a:ext cx="8061480" cy="1041840"/>
          </a:xfrm>
          <a:prstGeom prst="rect">
            <a:avLst/>
          </a:prstGeom>
          <a:ln w="9360">
            <a:noFill/>
          </a:ln>
        </p:spPr>
      </p:pic>
      <p:pic>
        <p:nvPicPr>
          <p:cNvPr id="235" name="Picture 128" descr=""/>
          <p:cNvPicPr/>
          <p:nvPr/>
        </p:nvPicPr>
        <p:blipFill>
          <a:blip r:embed="rId3">
            <a:lum bright="10000"/>
          </a:blip>
          <a:stretch/>
        </p:blipFill>
        <p:spPr>
          <a:xfrm>
            <a:off x="1079640" y="-20520"/>
            <a:ext cx="8061480" cy="1386720"/>
          </a:xfrm>
          <a:prstGeom prst="rect">
            <a:avLst/>
          </a:prstGeom>
          <a:ln w="9360">
            <a:noFill/>
          </a:ln>
        </p:spPr>
      </p:pic>
      <p:sp>
        <p:nvSpPr>
          <p:cNvPr id="236" name="CustomShape 5"/>
          <p:cNvSpPr/>
          <p:nvPr/>
        </p:nvSpPr>
        <p:spPr>
          <a:xfrm>
            <a:off x="1944720" y="223920"/>
            <a:ext cx="6189840" cy="45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r>
              <a:rPr b="1" lang="it-IT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PUNTO DI ACCOGLIENZA 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                  </a:t>
            </a:r>
            <a:r>
              <a:rPr b="1" lang="it-IT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PDA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936720" y="1440"/>
            <a:ext cx="8237880" cy="760320"/>
          </a:xfrm>
          <a:prstGeom prst="rect">
            <a:avLst/>
          </a:prstGeom>
          <a:ln w="9360"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971640" y="260280"/>
            <a:ext cx="7485840" cy="4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1" lang="it-IT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2- FASE SUCCESSIVA DEL PERCORSO</a:t>
            </a:r>
            <a:endParaRPr/>
          </a:p>
        </p:txBody>
      </p:sp>
      <p:pic>
        <p:nvPicPr>
          <p:cNvPr id="239" name="Picture 5" descr=""/>
          <p:cNvPicPr/>
          <p:nvPr/>
        </p:nvPicPr>
        <p:blipFill>
          <a:blip r:embed="rId2"/>
          <a:stretch/>
        </p:blipFill>
        <p:spPr>
          <a:xfrm>
            <a:off x="47520" y="44280"/>
            <a:ext cx="849600" cy="700560"/>
          </a:xfrm>
          <a:prstGeom prst="rect">
            <a:avLst/>
          </a:prstGeom>
          <a:ln w="9360"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72000" y="2520000"/>
            <a:ext cx="9171360" cy="2629440"/>
          </a:xfrm>
          <a:prstGeom prst="downArrowCallout">
            <a:avLst>
              <a:gd name="adj1" fmla="val 13717"/>
              <a:gd name="adj2" fmla="val 14311"/>
              <a:gd name="adj3" fmla="val 10197"/>
              <a:gd name="adj4" fmla="val 89803"/>
            </a:avLst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CARDIOLOGO</a:t>
            </a:r>
            <a:endParaRPr/>
          </a:p>
          <a:p>
            <a:pPr>
              <a:lnSpc>
                <a:spcPct val="100000"/>
              </a:lnSpc>
            </a:pPr>
            <a:r>
              <a:rPr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 Conferma la diagnosi di SC ed eventualmente completa la fase diagnostica (coronarografia, RM cardiaca, etc);</a:t>
            </a:r>
            <a:endParaRPr/>
          </a:p>
          <a:p>
            <a:pPr>
              <a:lnSpc>
                <a:spcPct val="100000"/>
              </a:lnSpc>
            </a:pPr>
            <a:r>
              <a:rPr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 Compila il MODULO 2 per le nuove diagnosi di scompenso cardiaco in STADIO C, da seguire in GI col MMG;</a:t>
            </a:r>
            <a:endParaRPr/>
          </a:p>
          <a:p>
            <a:pPr>
              <a:lnSpc>
                <a:spcPct val="100000"/>
              </a:lnSpc>
            </a:pPr>
            <a:r>
              <a:rPr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 Esegue le visite di controllo nei </a:t>
            </a:r>
            <a:r>
              <a:rPr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pazienti</a:t>
            </a:r>
            <a:r>
              <a:rPr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in gestione integrata;</a:t>
            </a:r>
            <a:endParaRPr/>
          </a:p>
          <a:p>
            <a:pPr>
              <a:lnSpc>
                <a:spcPct val="100000"/>
              </a:lnSpc>
            </a:pPr>
            <a:r>
              <a:rPr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 Fornisce consulenza telefonica al MMG per i pazienti seguiti con scompenso cardiaco </a:t>
            </a:r>
            <a:endParaRPr/>
          </a:p>
          <a:p>
            <a:pPr>
              <a:lnSpc>
                <a:spcPct val="100000"/>
              </a:lnSpc>
            </a:pPr>
            <a:r>
              <a:rPr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5 Rilascia eventuale Esenzioni ticket;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1" name="CustomShape 3"/>
          <p:cNvSpPr/>
          <p:nvPr/>
        </p:nvSpPr>
        <p:spPr>
          <a:xfrm>
            <a:off x="144000" y="5112000"/>
            <a:ext cx="8955360" cy="1942560"/>
          </a:xfrm>
          <a:prstGeom prst="downArrowCallout">
            <a:avLst>
              <a:gd name="adj1" fmla="val 19595"/>
              <a:gd name="adj2" fmla="val 24685"/>
              <a:gd name="adj3" fmla="val 13304"/>
              <a:gd name="adj4" fmla="val 73468"/>
            </a:avLst>
          </a:prstGeom>
          <a:solidFill>
            <a:srgbClr val="0070c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MMG </a:t>
            </a:r>
            <a:endParaRPr/>
          </a:p>
          <a:p>
            <a:pPr marL="343080" indent="-340200">
              <a:lnSpc>
                <a:spcPct val="100000"/>
              </a:lnSpc>
              <a:buClr>
                <a:srgbClr val="ffffff"/>
              </a:buClr>
              <a:buSzPct val="45000"/>
              <a:buFont typeface="Symbol"/>
              <a:buChar char=""/>
            </a:pP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Valuta la documentazione ricevuta </a:t>
            </a:r>
            <a:endParaRPr/>
          </a:p>
          <a:p>
            <a:pPr marL="343080" indent="-340200">
              <a:lnSpc>
                <a:spcPct val="100000"/>
              </a:lnSpc>
              <a:buClr>
                <a:srgbClr val="ffffff"/>
              </a:buClr>
              <a:buFont typeface="Times New Roman"/>
              <a:buAutoNum type="arabicPeriod"/>
            </a:pPr>
            <a:r>
              <a:rPr lang="it-IT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Invia mail di presa in carico INTEGRATA alla segreteria del Dip. Cure Primarie la quale </a:t>
            </a:r>
            <a:endParaRPr/>
          </a:p>
          <a:p>
            <a:pPr marL="343080" indent="-340200">
              <a:lnSpc>
                <a:spcPct val="100000"/>
              </a:lnSpc>
              <a:buClr>
                <a:srgbClr val="ffffff"/>
              </a:buClr>
              <a:buFont typeface="Times New Roman"/>
              <a:buAutoNum type="arabicPeriod"/>
            </a:pPr>
            <a:r>
              <a:rPr lang="it-IT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</a:t>
            </a:r>
            <a:r>
              <a:rPr lang="it-IT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invierà elenco dei pazienti in GI al PDAscompenso di riferimento. </a:t>
            </a:r>
            <a:endParaRPr/>
          </a:p>
          <a:p>
            <a:pPr marL="343080" indent="-340200">
              <a:lnSpc>
                <a:spcPct val="100000"/>
              </a:lnSpc>
              <a:buClr>
                <a:srgbClr val="ffffff"/>
              </a:buClr>
              <a:buFont typeface="Times New Roman"/>
              <a:buAutoNum type="arabicPeriod"/>
            </a:pP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Gestisce il follow – up secondo le indicazioni cardiologiche, in collaborazione con infermiere</a:t>
            </a:r>
            <a:endParaRPr/>
          </a:p>
        </p:txBody>
      </p:sp>
      <p:sp>
        <p:nvSpPr>
          <p:cNvPr id="242" name="CustomShape 4"/>
          <p:cNvSpPr/>
          <p:nvPr/>
        </p:nvSpPr>
        <p:spPr>
          <a:xfrm>
            <a:off x="0" y="692640"/>
            <a:ext cx="9174600" cy="2157480"/>
          </a:xfrm>
          <a:prstGeom prst="downArrowCallout">
            <a:avLst>
              <a:gd name="adj1" fmla="val 23660"/>
              <a:gd name="adj2" fmla="val 29234"/>
              <a:gd name="adj3" fmla="val 12808"/>
              <a:gd name="adj4" fmla="val 79255"/>
            </a:avLst>
          </a:prstGeom>
          <a:solidFill>
            <a:srgbClr val="ff420e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93000"/>
              </a:lnSpc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MMG: </a:t>
            </a:r>
            <a:endParaRPr/>
          </a:p>
          <a:p>
            <a:pPr marL="343080" indent="-340200">
              <a:lnSpc>
                <a:spcPct val="93000"/>
              </a:lnSpc>
              <a:buClr>
                <a:srgbClr val="ffffff"/>
              </a:buClr>
              <a:buFont typeface="Times New Roman"/>
              <a:buAutoNum type="arabicPeriod"/>
            </a:pP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Valuta  il referto Ecocolordoppler </a:t>
            </a:r>
            <a:endParaRPr/>
          </a:p>
          <a:p>
            <a:pPr marL="343080" indent="-340200">
              <a:lnSpc>
                <a:spcPct val="100000"/>
              </a:lnSpc>
              <a:buClr>
                <a:srgbClr val="ffffff"/>
              </a:buClr>
              <a:buFont typeface="Times New Roman"/>
              <a:buAutoNum type="arabicPeriod"/>
            </a:pP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Compila </a:t>
            </a:r>
            <a:r>
              <a:rPr b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Modulo 1 </a:t>
            </a: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 lo consegna al paziente</a:t>
            </a:r>
            <a:endParaRPr/>
          </a:p>
          <a:p>
            <a:pPr marL="343080" indent="-340200">
              <a:lnSpc>
                <a:spcPct val="100000"/>
              </a:lnSpc>
              <a:buClr>
                <a:srgbClr val="ffffff"/>
              </a:buClr>
              <a:buFont typeface="Times New Roman"/>
              <a:buAutoNum type="arabicPeriod"/>
            </a:pP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Redige ricetta DEMATERIALIZZATA/ROSSA per visita cardiologica con quesito diagnostico </a:t>
            </a:r>
            <a:endParaRPr/>
          </a:p>
          <a:p>
            <a:pPr marL="343080" indent="-340200">
              <a:lnSpc>
                <a:spcPct val="100000"/>
              </a:lnSpc>
              <a:buClr>
                <a:srgbClr val="ffffff"/>
              </a:buClr>
              <a:buFont typeface="Times New Roman"/>
              <a:buAutoNum type="arabicPeriod"/>
            </a:pPr>
            <a:r>
              <a:rPr lang="it-IT" sz="1600" spc="-1" strike="noStrike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PDTA SCOMPENSO</a:t>
            </a:r>
            <a:r>
              <a:rPr lang="it-IT" sz="1600" spc="-1" strike="noStrike" u="heavy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ed invia il paziente al PDA di riferimento. In futuro il paziente potrà rivolgersi 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</a:t>
            </a: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all’infermiere della MDG/MiR che avrà a disposizione le agende dedicate</a:t>
            </a:r>
            <a:endParaRPr/>
          </a:p>
        </p:txBody>
      </p:sp>
      <p:sp>
        <p:nvSpPr>
          <p:cNvPr id="243" name="CustomShape 5"/>
          <p:cNvSpPr/>
          <p:nvPr/>
        </p:nvSpPr>
        <p:spPr>
          <a:xfrm>
            <a:off x="-840240" y="5594760"/>
            <a:ext cx="17928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wipe dir="l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1079640" y="-20520"/>
            <a:ext cx="8061480" cy="1329840"/>
          </a:xfrm>
          <a:prstGeom prst="rect">
            <a:avLst/>
          </a:prstGeom>
          <a:ln w="9360">
            <a:noFill/>
          </a:ln>
        </p:spPr>
      </p:pic>
      <p:pic>
        <p:nvPicPr>
          <p:cNvPr id="245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1224000" y="1311120"/>
            <a:ext cx="6855120" cy="29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"/>
          <p:cNvSpPr/>
          <p:nvPr/>
        </p:nvSpPr>
        <p:spPr>
          <a:xfrm>
            <a:off x="648000" y="1584000"/>
            <a:ext cx="8272440" cy="39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</a:t>
            </a:r>
            <a:endParaRPr/>
          </a:p>
          <a:p>
            <a:pPr marL="339840" indent="-336960">
              <a:lnSpc>
                <a:spcPct val="80000"/>
              </a:lnSpc>
              <a:buFont typeface="Arial"/>
              <a:buChar char="•"/>
            </a:pPr>
            <a:r>
              <a:rPr b="1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Educazione Terapeutica ed alla Salute </a:t>
            </a:r>
            <a:r>
              <a:rPr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individuale del paziente e dei suoi familiari </a:t>
            </a:r>
            <a:endParaRPr/>
          </a:p>
          <a:p>
            <a:pPr marL="339840" indent="-336960">
              <a:lnSpc>
                <a:spcPct val="80000"/>
              </a:lnSpc>
              <a:buFont typeface="Arial"/>
              <a:buChar char="•"/>
            </a:pPr>
            <a:r>
              <a:rPr b="1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Promozione all’autocura ed ai corretti stili di vita</a:t>
            </a:r>
            <a:endParaRPr/>
          </a:p>
          <a:p>
            <a:pPr marL="339840" indent="-336960">
              <a:lnSpc>
                <a:spcPct val="80000"/>
              </a:lnSpc>
              <a:buFont typeface="Arial"/>
              <a:buChar char="•"/>
            </a:pPr>
            <a:r>
              <a:rPr b="1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Identificazione precoce dei segni e sintomi</a:t>
            </a:r>
            <a:r>
              <a:rPr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delle complicanze</a:t>
            </a:r>
            <a:endParaRPr/>
          </a:p>
          <a:p>
            <a:pPr marL="339840" indent="-336960">
              <a:lnSpc>
                <a:spcPct val="80000"/>
              </a:lnSpc>
              <a:buFont typeface="Arial"/>
              <a:buChar char="•"/>
            </a:pPr>
            <a:r>
              <a:rPr b="1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Valutazione periodica </a:t>
            </a:r>
            <a:r>
              <a:rPr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dei parametri clinici</a:t>
            </a:r>
            <a:endParaRPr/>
          </a:p>
          <a:p>
            <a:pPr marL="339840" indent="-336960">
              <a:lnSpc>
                <a:spcPct val="80000"/>
              </a:lnSpc>
              <a:buFont typeface="Arial"/>
              <a:buChar char="•"/>
            </a:pPr>
            <a:r>
              <a:rPr b="1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Monitoraggio del paziente </a:t>
            </a:r>
            <a:r>
              <a:rPr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tramite:</a:t>
            </a:r>
            <a:endParaRPr/>
          </a:p>
          <a:p>
            <a:pPr lvl="1" marL="739800" indent="-279720">
              <a:lnSpc>
                <a:spcPct val="80000"/>
              </a:lnSpc>
              <a:buFont typeface="Arial"/>
              <a:buChar char="–"/>
            </a:pPr>
            <a:r>
              <a:rPr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Contatto telefonico periodico (da semestrale a settimanale)</a:t>
            </a:r>
            <a:endParaRPr/>
          </a:p>
          <a:p>
            <a:pPr lvl="1" marL="739800" indent="-279720">
              <a:lnSpc>
                <a:spcPct val="80000"/>
              </a:lnSpc>
              <a:buFont typeface="Arial"/>
              <a:buChar char="–"/>
            </a:pPr>
            <a:r>
              <a:rPr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Controllo ambulatoriale periodico secondo quanto previsto dal PDTA o dalle indicazioni cardiologiche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/>
          </a:p>
        </p:txBody>
      </p:sp>
      <p:sp>
        <p:nvSpPr>
          <p:cNvPr id="248" name="CustomShape 3"/>
          <p:cNvSpPr/>
          <p:nvPr/>
        </p:nvSpPr>
        <p:spPr>
          <a:xfrm>
            <a:off x="1150920" y="0"/>
            <a:ext cx="7990200" cy="15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it-IT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              </a:t>
            </a:r>
            <a:r>
              <a:rPr b="1" lang="it-IT" sz="2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Stadio C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2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Infermiere Care Manager  Amb.Cronicità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2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della MiR o della MDG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Application>LibreOffice/5.0.0.5$Windows_x86 LibreOffice_project/1b1a90865e348b492231e1c451437d7a15bb262b</Application>
  <Paragraphs>360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2005-03-15T22:19:11Z</dcterms:created>
  <dc:creator>lda</dc:creator>
  <dc:language>it-IT</dc:language>
  <cp:lastPrinted>1601-01-01T00:00:00Z</cp:lastPrinted>
  <dcterms:modified xsi:type="dcterms:W3CDTF">2018-05-24T14:12:27Z</dcterms:modified>
  <cp:revision>181</cp:revision>
  <dc:title>Presentazione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16.0012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