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31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23.jpeg" ContentType="image/jpe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9.png" ContentType="image/png"/>
  <Override PartName="/ppt/media/image13.jpeg" ContentType="image/jpeg"/>
  <Override PartName="/ppt/media/image14.png" ContentType="image/png"/>
  <Override PartName="/ppt/media/image35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6.png" ContentType="image/png"/>
  <Override PartName="/ppt/media/image37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delle note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&lt;intestazione&gt;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84DEE63-8256-4688-84E7-C0AEC896D693}" type="slidenum"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&lt;numero&gt;</a:t>
            </a:fld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3886200" y="8686800"/>
            <a:ext cx="2940480" cy="42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E5B8786E-C042-4D7C-ADD3-AB3C859AA1F1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143000" y="685800"/>
            <a:ext cx="4569120" cy="3426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3"/>
          <p:cNvSpPr/>
          <p:nvPr/>
        </p:nvSpPr>
        <p:spPr>
          <a:xfrm>
            <a:off x="914400" y="4343400"/>
            <a:ext cx="5026320" cy="411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4997880" cy="4083480"/>
          </a:xfrm>
          <a:prstGeom prst="rect">
            <a:avLst/>
          </a:prstGeom>
        </p:spPr>
        <p:txBody>
          <a:bodyPr lIns="90000" rIns="90000" tIns="46800" bIns="46800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3886200" y="8686800"/>
            <a:ext cx="2940480" cy="42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3D694946-353C-4657-AFCF-B433DC8C48AA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3886200" y="8686800"/>
            <a:ext cx="2954520" cy="439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E23E07EC-F66F-4A8F-87CC-4D14619F0DF9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886200" y="8686800"/>
            <a:ext cx="2959560" cy="444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2F359A48-9079-4BDC-85C0-2C5B224C1747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4"/>
          <p:cNvSpPr/>
          <p:nvPr/>
        </p:nvSpPr>
        <p:spPr>
          <a:xfrm>
            <a:off x="914400" y="4343400"/>
            <a:ext cx="5026320" cy="411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3886200" y="8686800"/>
            <a:ext cx="2940480" cy="42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305191AE-799D-477E-978A-8B77F86D1DFD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685800" y="4343400"/>
            <a:ext cx="5483520" cy="411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ed è certamente più funzionale e vantaggioso un metodo che prevede l’attivazione di una rete professionale, la quale abbia come obiettivo la globalità dell’intervento, inteso come raccordo tra servizi sanitari, servizi sociali, famiglie, risorse territoriali e istituzionali, in modo tale da superarne la frammentazione.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L’intervento poi, verrà pianificato sulla base di un’adeguata valutazione del livello di complessità assistenziale dell’assistito.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138329F2-B678-429E-ACC2-AA567CF90A9B}" type="slidenum">
              <a:rPr b="0" lang="it-IT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3886200" y="8686800"/>
            <a:ext cx="2940480" cy="42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756D39C5-8146-45BC-B543-AA7C57C4BAC9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1143000" y="685800"/>
            <a:ext cx="4569120" cy="3426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3"/>
          <p:cNvSpPr/>
          <p:nvPr/>
        </p:nvSpPr>
        <p:spPr>
          <a:xfrm>
            <a:off x="914400" y="4343400"/>
            <a:ext cx="5026320" cy="411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3886200" y="8686800"/>
            <a:ext cx="2940480" cy="42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4B6ED106-A8D2-43D8-8BAB-388841059048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3886200" y="8686800"/>
            <a:ext cx="2954520" cy="439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A1277E85-9A31-49A7-93D5-49036862160C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3886200" y="8686800"/>
            <a:ext cx="2959560" cy="444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37DE5723-C05D-4F03-B1CC-3E69B063ED09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4"/>
          <p:cNvSpPr/>
          <p:nvPr/>
        </p:nvSpPr>
        <p:spPr>
          <a:xfrm>
            <a:off x="914400" y="4343400"/>
            <a:ext cx="5026320" cy="411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3886200" y="8686800"/>
            <a:ext cx="2940480" cy="42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995C4FDD-E651-4650-9065-6FA159449B52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1062000" y="4349880"/>
            <a:ext cx="4737240" cy="3510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3886200" y="8686800"/>
            <a:ext cx="2940480" cy="42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89D22EFA-EF2F-4964-BD0F-5BB3F7473EB4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1062000" y="4349880"/>
            <a:ext cx="4737240" cy="3510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886200" y="8686800"/>
            <a:ext cx="2940480" cy="42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FBC2D8A7-F9AD-4C61-96B5-4DCA81827375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1143000" y="685800"/>
            <a:ext cx="4569120" cy="3426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3"/>
          <p:cNvSpPr/>
          <p:nvPr/>
        </p:nvSpPr>
        <p:spPr>
          <a:xfrm>
            <a:off x="914400" y="4343400"/>
            <a:ext cx="5026320" cy="411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3886200" y="8686800"/>
            <a:ext cx="2940480" cy="42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5465A15E-D0E1-46C9-BA90-B33E6317BB55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3886200" y="8686800"/>
            <a:ext cx="2954520" cy="439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EB120B07-E92D-4961-98D9-7CDE774F980E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3886200" y="8686800"/>
            <a:ext cx="2959560" cy="444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733C5F25-406B-44C4-8699-97C556936737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914400" y="4343400"/>
            <a:ext cx="5026320" cy="411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143000" y="685800"/>
            <a:ext cx="4569120" cy="3426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2"/>
          <p:cNvSpPr/>
          <p:nvPr/>
        </p:nvSpPr>
        <p:spPr>
          <a:xfrm>
            <a:off x="914400" y="4343400"/>
            <a:ext cx="5026320" cy="411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886200" y="8686800"/>
            <a:ext cx="2940480" cy="42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8B021328-19EB-49C0-97E5-D49D11431D28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1143000" y="685800"/>
            <a:ext cx="4569120" cy="34261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3"/>
          <p:cNvSpPr/>
          <p:nvPr/>
        </p:nvSpPr>
        <p:spPr>
          <a:xfrm>
            <a:off x="914400" y="4343400"/>
            <a:ext cx="5026320" cy="411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685800" y="6248520"/>
            <a:ext cx="1887840" cy="439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3124080" y="6248520"/>
            <a:ext cx="2878560" cy="439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685800" y="6248520"/>
            <a:ext cx="1887840" cy="439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CustomShape 2"/>
          <p:cNvSpPr/>
          <p:nvPr/>
        </p:nvSpPr>
        <p:spPr>
          <a:xfrm>
            <a:off x="3124080" y="6248520"/>
            <a:ext cx="2878560" cy="439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955800" y="-359640"/>
            <a:ext cx="8545680" cy="6909120"/>
          </a:xfrm>
          <a:prstGeom prst="rect">
            <a:avLst/>
          </a:prstGeom>
          <a:ln w="9360"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1907640" y="2493000"/>
            <a:ext cx="6729840" cy="2760480"/>
          </a:xfrm>
          <a:prstGeom prst="rect">
            <a:avLst/>
          </a:prstGeom>
          <a:solidFill>
            <a:srgbClr val="00b050">
              <a:alpha val="77000"/>
            </a:srgb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83" name="Picture 2" descr=""/>
          <p:cNvPicPr/>
          <p:nvPr/>
        </p:nvPicPr>
        <p:blipFill>
          <a:blip r:embed="rId2"/>
          <a:stretch/>
        </p:blipFill>
        <p:spPr>
          <a:xfrm>
            <a:off x="119160" y="152280"/>
            <a:ext cx="682920" cy="682920"/>
          </a:xfrm>
          <a:prstGeom prst="rect">
            <a:avLst/>
          </a:prstGeom>
          <a:ln w="9360"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825480" y="1052640"/>
            <a:ext cx="8106120" cy="69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3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it-IT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Giornata del cuore: PDTA SCOMPENSO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it-IT" sz="28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Ruolo dell'Infermiere nelle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it-IT" sz="28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Case della Salute,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it-IT" sz="28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nelle Medicine di Gruppo o in Rete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b="0"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b="0"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b="0"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b="0"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b="0"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b="0"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b="0"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b="0"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	</a:t>
            </a:r>
            <a:r>
              <a:rPr b="0" i="1" lang="it-IT" sz="2700" spc="-1" strike="noStrike">
                <a:solidFill>
                  <a:srgbClr val="159b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              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i="1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</a:t>
            </a:r>
            <a:r>
              <a:rPr b="0" i="1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Relatore: Sig.ra Monica Grazzi 24</a:t>
            </a:r>
            <a:r>
              <a:rPr b="0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Maggio 2018               </a:t>
            </a:r>
            <a:r>
              <a:rPr b="0" i="1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Dr.ssa M. Pandini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90000"/>
              </a:lnSpc>
            </a:pPr>
            <a:r>
              <a:rPr b="0" i="1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Responsabile Assistenziale DCP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Picture 5" descr=""/>
          <p:cNvPicPr/>
          <p:nvPr/>
        </p:nvPicPr>
        <p:blipFill>
          <a:blip r:embed="rId3"/>
          <a:stretch/>
        </p:blipFill>
        <p:spPr>
          <a:xfrm>
            <a:off x="8099280" y="236520"/>
            <a:ext cx="933840" cy="840240"/>
          </a:xfrm>
          <a:prstGeom prst="rect">
            <a:avLst/>
          </a:prstGeom>
          <a:ln w="9360">
            <a:noFill/>
          </a:ln>
        </p:spPr>
      </p:pic>
      <p:sp>
        <p:nvSpPr>
          <p:cNvPr id="86" name="CustomShape 3"/>
          <p:cNvSpPr/>
          <p:nvPr/>
        </p:nvSpPr>
        <p:spPr>
          <a:xfrm>
            <a:off x="977760" y="264960"/>
            <a:ext cx="2516400" cy="608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10000"/>
              </a:lnSpc>
            </a:pPr>
            <a:r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SERVIZIO SANITARIO REGIONALE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55Roman"/>
                <a:ea typeface="Microsoft YaHei"/>
              </a:rPr>
              <a:t>EMILIA-ROMAGNA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0000"/>
              </a:lnSpc>
            </a:pPr>
            <a:r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Azienda  Unità Sanitaria Locale di Ferrara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3060720" y="1079640"/>
            <a:ext cx="4497840" cy="536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8" name="Picture 8" descr=""/>
          <p:cNvPicPr/>
          <p:nvPr/>
        </p:nvPicPr>
        <p:blipFill>
          <a:blip r:embed="rId4"/>
          <a:stretch/>
        </p:blipFill>
        <p:spPr>
          <a:xfrm>
            <a:off x="7034040" y="216000"/>
            <a:ext cx="797400" cy="79740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5"/>
          <p:cNvSpPr/>
          <p:nvPr/>
        </p:nvSpPr>
        <p:spPr>
          <a:xfrm>
            <a:off x="3816360" y="216000"/>
            <a:ext cx="2708640" cy="608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10000"/>
              </a:lnSpc>
            </a:pPr>
            <a:r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SERVIZIO SANITARIO REGIONALE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55Roman"/>
                <a:ea typeface="Microsoft YaHei"/>
              </a:rPr>
              <a:t>EMILIA-ROMAGNA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0000"/>
              </a:lnSpc>
            </a:pPr>
            <a:r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Azienda  Ospedaliera-Universitaria di Ferrara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914400" y="0"/>
            <a:ext cx="8226720" cy="1063800"/>
          </a:xfrm>
          <a:prstGeom prst="rect">
            <a:avLst/>
          </a:prstGeom>
          <a:ln w="9360">
            <a:noFill/>
          </a:ln>
        </p:spPr>
      </p:pic>
      <p:pic>
        <p:nvPicPr>
          <p:cNvPr id="141" name="Picture 2" descr=""/>
          <p:cNvPicPr/>
          <p:nvPr/>
        </p:nvPicPr>
        <p:blipFill>
          <a:blip r:embed="rId2"/>
          <a:stretch/>
        </p:blipFill>
        <p:spPr>
          <a:xfrm>
            <a:off x="119160" y="152280"/>
            <a:ext cx="682920" cy="682920"/>
          </a:xfrm>
          <a:prstGeom prst="rect">
            <a:avLst/>
          </a:prstGeom>
          <a:ln w="9360"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1009800" y="295200"/>
            <a:ext cx="2516400" cy="608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10000"/>
              </a:lnSpc>
            </a:pPr>
            <a:r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SERVIZIO SANITARIO REGIONALE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55Roman"/>
                <a:ea typeface="Microsoft YaHei"/>
              </a:rPr>
              <a:t>EMILIA-ROMAGNA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0000"/>
              </a:lnSpc>
            </a:pPr>
            <a:r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Azienda  Unità Sanitaria Locale di Ferrara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Line 2"/>
          <p:cNvSpPr/>
          <p:nvPr/>
        </p:nvSpPr>
        <p:spPr>
          <a:xfrm>
            <a:off x="914400" y="0"/>
            <a:ext cx="1440" cy="6858000"/>
          </a:xfrm>
          <a:prstGeom prst="line">
            <a:avLst/>
          </a:prstGeom>
          <a:ln w="12600">
            <a:solidFill>
              <a:srgbClr val="009959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44" name="Picture 5" descr=""/>
          <p:cNvPicPr/>
          <p:nvPr/>
        </p:nvPicPr>
        <p:blipFill>
          <a:blip r:embed="rId3"/>
          <a:stretch/>
        </p:blipFill>
        <p:spPr>
          <a:xfrm>
            <a:off x="7659720" y="160200"/>
            <a:ext cx="897120" cy="849600"/>
          </a:xfrm>
          <a:prstGeom prst="rect">
            <a:avLst/>
          </a:prstGeom>
          <a:ln w="9360">
            <a:noFill/>
          </a:ln>
        </p:spPr>
      </p:pic>
      <p:sp>
        <p:nvSpPr>
          <p:cNvPr id="145" name="CustomShape 3"/>
          <p:cNvSpPr/>
          <p:nvPr/>
        </p:nvSpPr>
        <p:spPr>
          <a:xfrm>
            <a:off x="1152360" y="1152360"/>
            <a:ext cx="7293240" cy="617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5580000" y="4527720"/>
            <a:ext cx="1868760" cy="395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7" name="Picture 8" descr=""/>
          <p:cNvPicPr/>
          <p:nvPr/>
        </p:nvPicPr>
        <p:blipFill>
          <a:blip r:embed="rId4"/>
          <a:stretch/>
        </p:blipFill>
        <p:spPr>
          <a:xfrm>
            <a:off x="507960" y="1066680"/>
            <a:ext cx="8137800" cy="5697720"/>
          </a:xfrm>
          <a:prstGeom prst="rect">
            <a:avLst/>
          </a:prstGeom>
          <a:ln w="9360">
            <a:noFill/>
          </a:ln>
        </p:spPr>
      </p:pic>
      <p:sp>
        <p:nvSpPr>
          <p:cNvPr id="148" name="CustomShape 5"/>
          <p:cNvSpPr/>
          <p:nvPr/>
        </p:nvSpPr>
        <p:spPr>
          <a:xfrm>
            <a:off x="3538440" y="303120"/>
            <a:ext cx="4569120" cy="453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Brochure Copparo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0" dur="indefinite" restart="never" nodeType="tmRoot">
          <p:childTnLst>
            <p:seq>
              <p:cTn id="4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323640" y="5214960"/>
            <a:ext cx="5901120" cy="1640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“</a:t>
            </a:r>
            <a:r>
              <a:rPr b="1" i="1" lang="it-IT" sz="24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UNIRSI E' UN INIZIO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STARE INSIEME UN PROGRESSO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it-IT" sz="24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LAVORARE INSIEME UN SUCCESSO”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it-IT" sz="24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Segoe UI"/>
                <a:ea typeface="Segoe UI"/>
              </a:rPr>
              <a:t>H. Ford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Picture 7" descr=""/>
          <p:cNvPicPr/>
          <p:nvPr/>
        </p:nvPicPr>
        <p:blipFill>
          <a:blip r:embed="rId1"/>
          <a:stretch/>
        </p:blipFill>
        <p:spPr>
          <a:xfrm>
            <a:off x="2843640" y="764640"/>
            <a:ext cx="5520240" cy="424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2" dur="indefinite" restart="never" nodeType="tmRoot">
          <p:childTnLst>
            <p:seq>
              <p:cTn id="4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1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804960" y="-20520"/>
            <a:ext cx="8336160" cy="1041840"/>
          </a:xfrm>
          <a:prstGeom prst="rect">
            <a:avLst/>
          </a:prstGeom>
          <a:ln w="9360">
            <a:noFill/>
          </a:ln>
        </p:spPr>
      </p:pic>
      <p:pic>
        <p:nvPicPr>
          <p:cNvPr id="91" name="Picture 2" descr=""/>
          <p:cNvPicPr/>
          <p:nvPr/>
        </p:nvPicPr>
        <p:blipFill>
          <a:blip r:embed="rId2"/>
          <a:stretch/>
        </p:blipFill>
        <p:spPr>
          <a:xfrm>
            <a:off x="47520" y="71280"/>
            <a:ext cx="682920" cy="682920"/>
          </a:xfrm>
          <a:prstGeom prst="rect">
            <a:avLst/>
          </a:prstGeom>
          <a:ln w="9360"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1224000" y="1311120"/>
            <a:ext cx="6855120" cy="292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2"/>
          <p:cNvSpPr/>
          <p:nvPr/>
        </p:nvSpPr>
        <p:spPr>
          <a:xfrm>
            <a:off x="3062160" y="431640"/>
            <a:ext cx="6007320" cy="6045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it-IT" sz="22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it-IT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804960" y="106200"/>
            <a:ext cx="8299800" cy="68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r>
              <a:rPr b="1" lang="it-IT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RUOLO dell' INFERMIERE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1115640" y="1124640"/>
            <a:ext cx="7556760" cy="513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22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L’Infermiere Care Manager </a:t>
            </a:r>
            <a:r>
              <a:rPr b="0" lang="it-IT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opererà in stretta integrazione con i</a:t>
            </a:r>
            <a:r>
              <a:rPr b="0" lang="it-IT" sz="22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MMG, gli specialisti e con gli infermieri</a:t>
            </a:r>
            <a:r>
              <a:rPr b="0" lang="it-IT" sz="22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b="0" lang="it-IT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che svolgono la loro attività nelle Medicine di Gruppo/Reti avanzate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ED AGISCE: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b="0" lang="it-IT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 Con un </a:t>
            </a:r>
            <a:r>
              <a:rPr b="0" lang="it-IT" sz="22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ruolo prevalente di natura organizzativa</a:t>
            </a:r>
            <a:r>
              <a:rPr b="0" lang="it-IT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e di indirizzo per tutti gli assistiti, che necessitano di una presa in carico per approfondimento diagnostico e/o per follow up e si interfaccia con gli altri nodi della rete (territoriali e ospedalieri);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 Con</a:t>
            </a:r>
            <a:r>
              <a:rPr b="1" i="1" lang="it-IT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b="0" lang="it-IT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un ruolo </a:t>
            </a:r>
            <a:r>
              <a:rPr b="0" lang="it-IT" sz="22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di natura clinico assistenziale </a:t>
            </a:r>
            <a:r>
              <a:rPr b="0" lang="it-IT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con funzioni di monitoraggio delle condizioni cliniche del paziente attraverso contatti  telefonici, interventi ambulatoriali e domiciliari, eseguendo interventi di educazione sanitaria e terapeutica per migliorare la capacità di  gestione della malattia da parte del paziente e dei care giver.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1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914400" y="0"/>
            <a:ext cx="8226720" cy="1063800"/>
          </a:xfrm>
          <a:prstGeom prst="rect">
            <a:avLst/>
          </a:prstGeom>
          <a:ln w="9360">
            <a:noFill/>
          </a:ln>
        </p:spPr>
      </p:pic>
      <p:pic>
        <p:nvPicPr>
          <p:cNvPr id="97" name="Picture 2" descr=""/>
          <p:cNvPicPr/>
          <p:nvPr/>
        </p:nvPicPr>
        <p:blipFill>
          <a:blip r:embed="rId2"/>
          <a:stretch/>
        </p:blipFill>
        <p:spPr>
          <a:xfrm>
            <a:off x="119160" y="152280"/>
            <a:ext cx="682920" cy="682920"/>
          </a:xfrm>
          <a:prstGeom prst="rect">
            <a:avLst/>
          </a:prstGeom>
          <a:ln w="9360"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1009800" y="295200"/>
            <a:ext cx="2516400" cy="608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10000"/>
              </a:lnSpc>
            </a:pPr>
            <a:r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SERVIZIO SANITARIO REGIONALE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55Roman"/>
                <a:ea typeface="Microsoft YaHei"/>
              </a:rPr>
              <a:t>EMILIA-ROMAGNA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0000"/>
              </a:lnSpc>
            </a:pPr>
            <a:r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Azienda  Unità Sanitaria Locale di Ferrara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Picture 4" descr=""/>
          <p:cNvPicPr/>
          <p:nvPr/>
        </p:nvPicPr>
        <p:blipFill>
          <a:blip r:embed="rId3"/>
          <a:stretch/>
        </p:blipFill>
        <p:spPr>
          <a:xfrm>
            <a:off x="7659720" y="160200"/>
            <a:ext cx="897120" cy="849600"/>
          </a:xfrm>
          <a:prstGeom prst="rect">
            <a:avLst/>
          </a:prstGeom>
          <a:ln w="9360">
            <a:noFill/>
          </a:ln>
        </p:spPr>
      </p:pic>
      <p:pic>
        <p:nvPicPr>
          <p:cNvPr id="100" name="Picture 1" descr=""/>
          <p:cNvPicPr/>
          <p:nvPr/>
        </p:nvPicPr>
        <p:blipFill>
          <a:blip r:embed="rId4"/>
          <a:stretch/>
        </p:blipFill>
        <p:spPr>
          <a:xfrm>
            <a:off x="1043640" y="1268640"/>
            <a:ext cx="7176960" cy="53233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79640" y="2565360"/>
            <a:ext cx="8782200" cy="2156760"/>
          </a:xfrm>
          <a:prstGeom prst="downArrowCallout">
            <a:avLst>
              <a:gd name="adj1" fmla="val 37783"/>
              <a:gd name="adj2" fmla="val 34610"/>
              <a:gd name="adj3" fmla="val 20745"/>
              <a:gd name="adj4" fmla="val 66667"/>
            </a:avLst>
          </a:prstGeom>
          <a:solidFill>
            <a:srgbClr val="0070c0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Redige ricetta dema o rossa per ecocolordoppler cardiaco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 comunica  i  dati dell’assistito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all’Infermiere del PDA che prende appuntamento su liste dedicate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1008000" y="1224000"/>
            <a:ext cx="7377480" cy="1338480"/>
          </a:xfrm>
          <a:prstGeom prst="downArrowCallout">
            <a:avLst>
              <a:gd name="adj1" fmla="val 31936"/>
              <a:gd name="adj2" fmla="val 29236"/>
              <a:gd name="adj3" fmla="val 20745"/>
              <a:gd name="adj4" fmla="val 66667"/>
            </a:avLst>
          </a:prstGeom>
          <a:solidFill>
            <a:srgbClr val="ff420e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93000"/>
              </a:lnSpc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1"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Il MMG </a:t>
            </a:r>
            <a:r>
              <a:rPr b="0"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Individua  un  candidato  al percorso PDTA dello Scompenso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1" lang="it-IT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INVIA IL PAZIENTE AL PDA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Picture 5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1079640" y="0"/>
            <a:ext cx="8061480" cy="1043280"/>
          </a:xfrm>
          <a:prstGeom prst="rect">
            <a:avLst/>
          </a:prstGeom>
          <a:ln w="9360"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1187640" y="188640"/>
            <a:ext cx="7773840" cy="854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</a:pP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1 - FASI DEL PERCORSO per richiesta ecocolordoppler cardiaco – SVILUPPO FUTURO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5" name="Picture 7" descr=""/>
          <p:cNvPicPr/>
          <p:nvPr/>
        </p:nvPicPr>
        <p:blipFill>
          <a:blip r:embed="rId2"/>
          <a:stretch/>
        </p:blipFill>
        <p:spPr>
          <a:xfrm>
            <a:off x="47520" y="44280"/>
            <a:ext cx="957600" cy="95760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4"/>
          <p:cNvSpPr/>
          <p:nvPr/>
        </p:nvSpPr>
        <p:spPr>
          <a:xfrm>
            <a:off x="1187640" y="4797000"/>
            <a:ext cx="6909120" cy="2085480"/>
          </a:xfrm>
          <a:prstGeom prst="downArrowCallout">
            <a:avLst>
              <a:gd name="adj1" fmla="val 24262"/>
              <a:gd name="adj2" fmla="val 22227"/>
              <a:gd name="adj3" fmla="val 20745"/>
              <a:gd name="adj4" fmla="val 66667"/>
            </a:avLst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93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1" lang="it-IT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INFERMIERE: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4320">
              <a:lnSpc>
                <a:spcPct val="93000"/>
              </a:lnSpc>
              <a:buClr>
                <a:srgbClr val="000099"/>
              </a:buClr>
              <a:buFont typeface="Times New Roman"/>
              <a:buAutoNum type="arabicPeriod"/>
            </a:pPr>
            <a:r>
              <a:rPr b="1" lang="it-IT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b="0" lang="it-IT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Programma su agende dedicate per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4320">
              <a:lnSpc>
                <a:spcPct val="93000"/>
              </a:lnSpc>
            </a:pPr>
            <a:r>
              <a:rPr b="0" lang="it-IT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</a:t>
            </a:r>
            <a:r>
              <a:rPr b="0" lang="it-IT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appuntamento “Ecocolordoppler»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4320">
              <a:lnSpc>
                <a:spcPct val="93000"/>
              </a:lnSpc>
            </a:pPr>
            <a:r>
              <a:rPr b="0" lang="it-IT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2.    Comunica  l’appuntamento al paziente per  accedere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4320">
              <a:lnSpc>
                <a:spcPct val="93000"/>
              </a:lnSpc>
            </a:pPr>
            <a:r>
              <a:rPr b="0" lang="it-IT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</a:t>
            </a:r>
            <a:r>
              <a:rPr b="0" lang="it-IT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all’ambulatorio DI RIFERIMENTO</a:t>
            </a:r>
            <a:r>
              <a:rPr b="1" lang="it-IT" sz="2000" spc="-1" strike="noStrike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……… 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4320" algn="ctr">
              <a:lnSpc>
                <a:spcPct val="93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wipe dir="r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900000" y="1440"/>
            <a:ext cx="8237880" cy="760320"/>
          </a:xfrm>
          <a:prstGeom prst="rect">
            <a:avLst/>
          </a:prstGeom>
          <a:ln w="9360"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971640" y="260280"/>
            <a:ext cx="7485840" cy="4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</a:pPr>
            <a:r>
              <a:rPr b="1" lang="it-IT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2- FASE SUCCESSIVA DEL PERCORSO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Picture 5" descr=""/>
          <p:cNvPicPr/>
          <p:nvPr/>
        </p:nvPicPr>
        <p:blipFill>
          <a:blip r:embed="rId2"/>
          <a:stretch/>
        </p:blipFill>
        <p:spPr>
          <a:xfrm>
            <a:off x="47520" y="44280"/>
            <a:ext cx="849600" cy="70056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-16920" y="2524680"/>
            <a:ext cx="9171360" cy="2629440"/>
          </a:xfrm>
          <a:prstGeom prst="downArrowCallout">
            <a:avLst>
              <a:gd name="adj1" fmla="val 13717"/>
              <a:gd name="adj2" fmla="val 14311"/>
              <a:gd name="adj3" fmla="val 10197"/>
              <a:gd name="adj4" fmla="val 89803"/>
            </a:avLst>
          </a:prstGeom>
          <a:solidFill>
            <a:srgbClr val="ffff00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CARDIOLOGO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1 Conferma la diagnosi di SC ed eventualmente completa la fase diagnostica (coronarografia, RM cardiaca, etc);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 Compila il MODULO 2 per le nuove diagnosi di scompenso cardiaco in STADIO C, da seguire in GI col MMG;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 Prende in carico i pazienti in STADIO D;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4 Esegue le visite di controllo nei 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pazienti</a:t>
            </a:r>
            <a:r>
              <a:rPr b="0" lang="it-IT" sz="1400" spc="-1" strike="noStrike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in gestione integrata;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5 Fornisce consulenza telefonica al MMG per i pazienti seguiti con scompenso cardiaco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22228b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6 Rilascia eventuale Esenzioni ticket;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0" y="5135400"/>
            <a:ext cx="9142200" cy="1720800"/>
          </a:xfrm>
          <a:prstGeom prst="downArrowCallout">
            <a:avLst>
              <a:gd name="adj1" fmla="val 19595"/>
              <a:gd name="adj2" fmla="val 24685"/>
              <a:gd name="adj3" fmla="val 13304"/>
              <a:gd name="adj4" fmla="val 73468"/>
            </a:avLst>
          </a:prstGeom>
          <a:solidFill>
            <a:srgbClr val="0070c0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  </a:t>
            </a:r>
            <a:r>
              <a:rPr b="1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MMG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 </a:t>
            </a:r>
            <a:r>
              <a:rPr b="0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Valuta la documentazione ricevuta</a:t>
            </a:r>
            <a:r>
              <a:rPr b="0" lang="it-IT" sz="14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</a:t>
            </a:r>
            <a:r>
              <a:rPr b="0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b="0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Invia mail di presa in carico INTEGRATA alla segreteria DCP la qua lo comunica al PDA di riferimento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            </a:t>
            </a:r>
            <a:r>
              <a:rPr b="0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Gestisce il follow – up secondo le indicazioni cardiologiche, in collaborazione con infemiere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-36720" y="763560"/>
            <a:ext cx="9174600" cy="2157480"/>
          </a:xfrm>
          <a:prstGeom prst="downArrowCallout">
            <a:avLst>
              <a:gd name="adj1" fmla="val 23660"/>
              <a:gd name="adj2" fmla="val 29234"/>
              <a:gd name="adj3" fmla="val 12808"/>
              <a:gd name="adj4" fmla="val 79255"/>
            </a:avLst>
          </a:prstGeom>
          <a:solidFill>
            <a:srgbClr val="ff420e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93000"/>
              </a:lnSpc>
            </a:pPr>
            <a:r>
              <a:rPr b="1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MMG: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93000"/>
              </a:lnSpc>
              <a:buClr>
                <a:srgbClr val="ffffff"/>
              </a:buClr>
              <a:buFont typeface="Times New Roman"/>
              <a:buAutoNum type="arabicPeriod"/>
            </a:pPr>
            <a:r>
              <a:rPr b="0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Valuta  il referto Ecocolordoppler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Compila </a:t>
            </a:r>
            <a:r>
              <a:rPr b="1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Modulo 1 </a:t>
            </a:r>
            <a:r>
              <a:rPr b="0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 lo consegna al paziente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ffffff"/>
              </a:buClr>
              <a:buFont typeface="Times New Roman"/>
              <a:buAutoNum type="arabicPeriod"/>
            </a:pPr>
            <a:r>
              <a:rPr b="0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Redige ricetta DEMATERIALIZZATA/ROSSA per visita cardiologica con quesito diagnostico PDTA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SCOMPENSO</a:t>
            </a:r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ed invia il paziente al PDA di riferimento</a:t>
            </a:r>
            <a:r>
              <a:rPr b="0" lang="it-I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wipe dir="r"/>
  </p:transition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2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3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1080720" y="144000"/>
            <a:ext cx="8061480" cy="1197720"/>
          </a:xfrm>
          <a:prstGeom prst="rect">
            <a:avLst/>
          </a:prstGeom>
          <a:ln w="9360">
            <a:noFill/>
          </a:ln>
        </p:spPr>
      </p:pic>
      <p:pic>
        <p:nvPicPr>
          <p:cNvPr id="114" name="Picture 2" descr=""/>
          <p:cNvPicPr/>
          <p:nvPr/>
        </p:nvPicPr>
        <p:blipFill>
          <a:blip r:embed="rId2"/>
          <a:stretch/>
        </p:blipFill>
        <p:spPr>
          <a:xfrm>
            <a:off x="119160" y="152280"/>
            <a:ext cx="682920" cy="682920"/>
          </a:xfrm>
          <a:prstGeom prst="rect">
            <a:avLst/>
          </a:prstGeom>
          <a:ln w="9360"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1224000" y="1311120"/>
            <a:ext cx="6855120" cy="292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2"/>
          <p:cNvSpPr/>
          <p:nvPr/>
        </p:nvSpPr>
        <p:spPr>
          <a:xfrm>
            <a:off x="461880" y="620640"/>
            <a:ext cx="8458560" cy="487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it-IT" sz="22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840" indent="-33696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r>
              <a:rPr b="1"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Educazione sanitaria </a:t>
            </a:r>
            <a:r>
              <a:rPr b="0"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individuale del paziente e dei suoi familiari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840" indent="-33696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Valutazione periodica </a:t>
            </a:r>
            <a:r>
              <a:rPr b="0"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dei parametri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840" indent="-33696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Monitoraggio del paziente </a:t>
            </a:r>
            <a:r>
              <a:rPr b="0"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tramite: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39800" indent="-279720">
              <a:lnSpc>
                <a:spcPct val="80000"/>
              </a:lnSpc>
              <a:buClr>
                <a:srgbClr val="000000"/>
              </a:buClr>
              <a:buFont typeface="Arial"/>
              <a:buChar char="–"/>
            </a:pPr>
            <a:r>
              <a:rPr b="0"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Contatto telefonico periodico (da semestrale a settimanale)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39800" indent="-279720">
              <a:lnSpc>
                <a:spcPct val="80000"/>
              </a:lnSpc>
              <a:buClr>
                <a:srgbClr val="000000"/>
              </a:buClr>
              <a:buFont typeface="Arial"/>
              <a:buChar char="–"/>
            </a:pPr>
            <a:r>
              <a:rPr b="0"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Controllo ambulatoriale  periodico secondo quanto previsto dal PDTA o dalle indicazioni cardiologiche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840" indent="-33696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Punto di riferimento per il paziente a fronte del peggioramento delle condizioni di salute legate allo scompenso.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it-IT" sz="20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1150920" y="0"/>
            <a:ext cx="7990200" cy="155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it-IT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Stadio C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Infermiere Ambulatorio Scompenso 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2" dur="indefinite" restart="never" nodeType="tmRoot">
          <p:childTnLst>
            <p:seq>
              <p:cTn id="3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914400" y="0"/>
            <a:ext cx="8226720" cy="1063800"/>
          </a:xfrm>
          <a:prstGeom prst="rect">
            <a:avLst/>
          </a:prstGeom>
          <a:ln w="9360">
            <a:noFill/>
          </a:ln>
        </p:spPr>
      </p:pic>
      <p:pic>
        <p:nvPicPr>
          <p:cNvPr id="119" name="Picture 2" descr=""/>
          <p:cNvPicPr/>
          <p:nvPr/>
        </p:nvPicPr>
        <p:blipFill>
          <a:blip r:embed="rId2"/>
          <a:stretch/>
        </p:blipFill>
        <p:spPr>
          <a:xfrm>
            <a:off x="119160" y="152280"/>
            <a:ext cx="682920" cy="68292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1009800" y="295200"/>
            <a:ext cx="2516400" cy="608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10000"/>
              </a:lnSpc>
            </a:pPr>
            <a:r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SERVIZIO SANITARIO REGIONALE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55Roman"/>
                <a:ea typeface="Microsoft YaHei"/>
              </a:rPr>
              <a:t>EMILIA-ROMAGNA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0000"/>
              </a:lnSpc>
            </a:pPr>
            <a:r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Azienda  Unità Sanitaria Locale di Ferrara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Picture 4" descr=""/>
          <p:cNvPicPr/>
          <p:nvPr/>
        </p:nvPicPr>
        <p:blipFill>
          <a:blip r:embed="rId3"/>
          <a:stretch/>
        </p:blipFill>
        <p:spPr>
          <a:xfrm>
            <a:off x="7659720" y="160200"/>
            <a:ext cx="897120" cy="849600"/>
          </a:xfrm>
          <a:prstGeom prst="rect">
            <a:avLst/>
          </a:prstGeom>
          <a:ln w="9360"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119160" y="1208160"/>
            <a:ext cx="8734680" cy="564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L'Attività di COUNSELLING  ha  l'obiettivo di aumentare l’assunzione di RESPONSABILITÀ DA PARTE DEL PAZIENTE nella gestione della propria malattia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2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Accertarsi che il paziente abbia compreso l'importanza e le modalità corrette di monitorare </a:t>
            </a:r>
            <a:r>
              <a:rPr b="1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il Peso, la Pressione Arteriosa e la comparsa di Edemi Declivi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2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Verificare il corretto svolgimento dell’automonitoraggio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2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Spiegare come e perché contattare l'Ambulatorio Infermieristico dello Scompenso e </a:t>
            </a:r>
            <a:r>
              <a:rPr b="1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l'importanza  di non auto-sospendersi la terapia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2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Attuare interventi di Educazione sanitaria sui Fattori di Rischio  e sui corretti stili di vita (DIETA, FUMO, ATTIVITA' FISICA)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2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Educare alla  corretta assunzione dei farmaci e loro gestione.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4" dur="indefinite" restart="never" nodeType="tmRoot">
          <p:childTnLst>
            <p:seq>
              <p:cTn id="3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1079640" y="11160"/>
            <a:ext cx="8061480" cy="1041840"/>
          </a:xfrm>
          <a:prstGeom prst="rect">
            <a:avLst/>
          </a:prstGeom>
          <a:ln w="9360">
            <a:noFill/>
          </a:ln>
        </p:spPr>
      </p:pic>
      <p:pic>
        <p:nvPicPr>
          <p:cNvPr id="124" name="Picture 2" descr=""/>
          <p:cNvPicPr/>
          <p:nvPr/>
        </p:nvPicPr>
        <p:blipFill>
          <a:blip r:embed="rId2"/>
          <a:stretch/>
        </p:blipFill>
        <p:spPr>
          <a:xfrm>
            <a:off x="119160" y="152280"/>
            <a:ext cx="682920" cy="682920"/>
          </a:xfrm>
          <a:prstGeom prst="rect">
            <a:avLst/>
          </a:prstGeom>
          <a:ln w="9360"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1224000" y="1311120"/>
            <a:ext cx="6855120" cy="292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2"/>
          <p:cNvSpPr/>
          <p:nvPr/>
        </p:nvSpPr>
        <p:spPr>
          <a:xfrm>
            <a:off x="3672000" y="1224000"/>
            <a:ext cx="5397840" cy="564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00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8080" indent="-20016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8080" indent="-200160"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01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Sulla sintomatologia soggettiva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01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Sulla corretta assunzione dei farmaci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01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Sulla capacità di svolgere le attività quotidiane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3040" indent="-2001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Sulla modificazione dello stato clinico (PA, peso, edemi ecc.. ecc..)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Picture 6" descr=""/>
          <p:cNvPicPr/>
          <p:nvPr/>
        </p:nvPicPr>
        <p:blipFill>
          <a:blip r:embed="rId3"/>
          <a:stretch/>
        </p:blipFill>
        <p:spPr>
          <a:xfrm>
            <a:off x="1162080" y="3338640"/>
            <a:ext cx="2283120" cy="1987920"/>
          </a:xfrm>
          <a:prstGeom prst="rect">
            <a:avLst/>
          </a:prstGeom>
          <a:ln w="9360">
            <a:noFill/>
          </a:ln>
        </p:spPr>
      </p:pic>
      <p:sp>
        <p:nvSpPr>
          <p:cNvPr id="128" name="CustomShape 3"/>
          <p:cNvSpPr/>
          <p:nvPr/>
        </p:nvSpPr>
        <p:spPr>
          <a:xfrm>
            <a:off x="1079640" y="-52560"/>
            <a:ext cx="8094960" cy="1184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LA CHIAMATA ATTIVA TELEFONICA</a:t>
            </a:r>
            <a:r>
              <a:rPr b="0" lang="it-IT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863640" y="1079640"/>
            <a:ext cx="8493480" cy="172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HA L'OBIETTIVO DI MONITORARE 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PERIODICAMENTE  IL PAZIENTE :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Immagine 1" descr=""/>
          <p:cNvPicPr/>
          <p:nvPr/>
        </p:nvPicPr>
        <p:blipFill>
          <a:blip r:embed="rId4"/>
          <a:stretch/>
        </p:blipFill>
        <p:spPr>
          <a:xfrm>
            <a:off x="3876840" y="6634080"/>
            <a:ext cx="1387800" cy="3211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6" dur="indefinite" restart="never" nodeType="tmRoot">
          <p:childTnLst>
            <p:seq>
              <p:cTn id="3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" descr=""/>
          <p:cNvPicPr/>
          <p:nvPr/>
        </p:nvPicPr>
        <p:blipFill>
          <a:blip r:embed="rId1">
            <a:lum bright="10000"/>
          </a:blip>
          <a:stretch/>
        </p:blipFill>
        <p:spPr>
          <a:xfrm>
            <a:off x="1079640" y="11160"/>
            <a:ext cx="8061480" cy="1041840"/>
          </a:xfrm>
          <a:prstGeom prst="rect">
            <a:avLst/>
          </a:prstGeom>
          <a:ln w="9360">
            <a:noFill/>
          </a:ln>
        </p:spPr>
      </p:pic>
      <p:pic>
        <p:nvPicPr>
          <p:cNvPr id="132" name="Picture 2" descr=""/>
          <p:cNvPicPr/>
          <p:nvPr/>
        </p:nvPicPr>
        <p:blipFill>
          <a:blip r:embed="rId2"/>
          <a:stretch/>
        </p:blipFill>
        <p:spPr>
          <a:xfrm>
            <a:off x="119160" y="152280"/>
            <a:ext cx="682920" cy="682920"/>
          </a:xfrm>
          <a:prstGeom prst="rect">
            <a:avLst/>
          </a:prstGeom>
          <a:ln w="9360"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1009800" y="295200"/>
            <a:ext cx="2516400" cy="608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10000"/>
              </a:lnSpc>
            </a:pPr>
            <a:r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SERVIZIO SANITARIO REGIONALE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55Roman"/>
                <a:ea typeface="Microsoft YaHei"/>
              </a:rPr>
              <a:t>EMILIA-ROMAGNA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0000"/>
              </a:lnSpc>
            </a:pPr>
            <a:r>
              <a:rPr b="0" lang="it-IT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utiger65"/>
                <a:ea typeface="Microsoft YaHei"/>
              </a:rPr>
              <a:t>Azienda  Unità Sanitaria Locale di Ferrara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224000" y="1311120"/>
            <a:ext cx="6855120" cy="292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3"/>
          <p:cNvSpPr/>
          <p:nvPr/>
        </p:nvSpPr>
        <p:spPr>
          <a:xfrm>
            <a:off x="3311640" y="1008000"/>
            <a:ext cx="5324760" cy="595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Picture 6" descr=""/>
          <p:cNvPicPr/>
          <p:nvPr/>
        </p:nvPicPr>
        <p:blipFill>
          <a:blip r:embed="rId3"/>
          <a:stretch/>
        </p:blipFill>
        <p:spPr>
          <a:xfrm>
            <a:off x="2268360" y="1141560"/>
            <a:ext cx="5288400" cy="5713560"/>
          </a:xfrm>
          <a:prstGeom prst="rect">
            <a:avLst/>
          </a:prstGeom>
          <a:ln w="9360">
            <a:noFill/>
          </a:ln>
        </p:spPr>
      </p:pic>
      <p:pic>
        <p:nvPicPr>
          <p:cNvPr id="137" name="Picture 7" descr=""/>
          <p:cNvPicPr/>
          <p:nvPr/>
        </p:nvPicPr>
        <p:blipFill>
          <a:blip r:embed="rId4">
            <a:lum bright="10000"/>
          </a:blip>
          <a:stretch/>
        </p:blipFill>
        <p:spPr>
          <a:xfrm>
            <a:off x="1079640" y="11160"/>
            <a:ext cx="8061480" cy="1041840"/>
          </a:xfrm>
          <a:prstGeom prst="rect">
            <a:avLst/>
          </a:prstGeom>
          <a:ln w="9360">
            <a:noFill/>
          </a:ln>
        </p:spPr>
      </p:pic>
      <p:pic>
        <p:nvPicPr>
          <p:cNvPr id="138" name="Picture 8" descr=""/>
          <p:cNvPicPr/>
          <p:nvPr/>
        </p:nvPicPr>
        <p:blipFill>
          <a:blip r:embed="rId5">
            <a:lum bright="10000"/>
          </a:blip>
          <a:stretch/>
        </p:blipFill>
        <p:spPr>
          <a:xfrm>
            <a:off x="1079640" y="11160"/>
            <a:ext cx="8061480" cy="1041840"/>
          </a:xfrm>
          <a:prstGeom prst="rect">
            <a:avLst/>
          </a:prstGeom>
          <a:ln w="9360">
            <a:noFill/>
          </a:ln>
        </p:spPr>
      </p:pic>
      <p:sp>
        <p:nvSpPr>
          <p:cNvPr id="139" name="CustomShape 4"/>
          <p:cNvSpPr/>
          <p:nvPr/>
        </p:nvSpPr>
        <p:spPr>
          <a:xfrm>
            <a:off x="1979640" y="260280"/>
            <a:ext cx="6017040" cy="484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STRUMENTO  DI MONITORAGGIO</a:t>
            </a:r>
            <a:r>
              <a:rPr b="0" lang="it-IT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8" dur="indefinite" restart="never" nodeType="tmRoot">
          <p:childTnLst>
            <p:seq>
              <p:cTn id="3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Application>LibreOffice/5.2.4.2$Windows_x86 LibreOffice_project/3d5603e1122f0f102b62521720ab13a38a4e0eb0</Application>
  <Words>1380</Words>
  <Paragraphs>360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2005-03-15T22:19:11Z</dcterms:created>
  <dc:creator>lda</dc:creator>
  <dc:description/>
  <dc:language>it-IT</dc:language>
  <cp:lastModifiedBy/>
  <cp:lastPrinted>1601-01-01T00:00:00Z</cp:lastPrinted>
  <dcterms:modified xsi:type="dcterms:W3CDTF">2018-05-24T09:35:25Z</dcterms:modified>
  <cp:revision>172</cp:revision>
  <dc:subject/>
  <dc:title>Presentazione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16.0012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