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656000" y="4295880"/>
            <a:ext cx="453528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it-IT" sz="3200" spc="-1" strike="noStrike">
                <a:solidFill>
                  <a:srgbClr val="007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PERCORSI ATTIVITA’ MOTORIA ADATTATA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2b7ed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ACCESSO ALLE PRESTAZIONI DI MEDICINA DELLO SPORT</a:t>
            </a:r>
            <a:br/>
            <a:br/>
            <a:r>
              <a:rPr b="1" lang="it-IT" sz="1800" spc="-1" strike="noStrike" u="sng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Prime visite e visite di controllo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32000" y="2016000"/>
            <a:ext cx="7847280" cy="41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richiesta di valutazione di secondo livello da effettuarsi presso i servizi di Medicina dello Sport, finalizzata alla Prescrizione dell’Esercizio Fisico è stata inserita nel catalogo Sole, con la voce “Visita di controllo dell’Attività Motoria Adattata (EFA)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applicabili le esenzioni generali e quelle per patologia cronica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rilevata secondo le modalità e procedure dell’assistenza specialistica ambulatoriale (ASA) e monitorata attraverso flussi informativi specifici.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4104000" y="2952000"/>
            <a:ext cx="359280" cy="86328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4"/>
          <p:cNvSpPr/>
          <p:nvPr/>
        </p:nvSpPr>
        <p:spPr>
          <a:xfrm>
            <a:off x="4104000" y="4536000"/>
            <a:ext cx="359280" cy="863280"/>
          </a:xfrm>
          <a:custGeom>
            <a:avLst/>
            <a:gdLst/>
            <a:ahLst/>
            <a:rect l="l" t="t" r="r" b="b"/>
            <a:pathLst>
              <a:path w="1002" h="2402">
                <a:moveTo>
                  <a:pt x="250" y="0"/>
                </a:moveTo>
                <a:lnTo>
                  <a:pt x="250" y="1800"/>
                </a:lnTo>
                <a:lnTo>
                  <a:pt x="0" y="1800"/>
                </a:lnTo>
                <a:lnTo>
                  <a:pt x="500" y="2401"/>
                </a:lnTo>
                <a:lnTo>
                  <a:pt x="1001" y="1800"/>
                </a:lnTo>
                <a:lnTo>
                  <a:pt x="750" y="18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Immagine 111" descr=""/>
          <p:cNvPicPr/>
          <p:nvPr/>
        </p:nvPicPr>
        <p:blipFill>
          <a:blip r:embed="rId1"/>
          <a:stretch/>
        </p:blipFill>
        <p:spPr>
          <a:xfrm>
            <a:off x="432000" y="792000"/>
            <a:ext cx="2144160" cy="107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68720" y="172800"/>
            <a:ext cx="8228520" cy="141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</a:t>
            </a: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 alcune specifiche condizioni previste dai protocolli operativi, nei soggetti con maggior </a:t>
            </a: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criticità, è prevista, nella fase iniziale della presa in carico e per un periodo limitato, la somministrazione di Attività Motoria supervisionata presso le Palestre dei Servizi di Medicina dello Sport e Promozione dell’Attività Fisica.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67640" y="1440"/>
            <a:ext cx="8228520" cy="90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it-IT" sz="43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CODICE ETICO DELLE PALESTRE ED ASSOCIAZIONI SPORTIVE CHE PROMUOVONO LA SALUTE</a:t>
            </a:r>
            <a:endParaRPr b="0" lang="it-IT" sz="4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251640" y="908640"/>
            <a:ext cx="8712000" cy="59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 soggetti che aderiscono al Codice Etico si impegnano a: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 algn="just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Svolgere la propria attività in base a principi generali di comportamento orientati alla promozione della Salute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 algn="just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Attenersi ai principi di equità e non discriminazione degli utenti, offrendo modalità di accesso che facilitino l’inclusione di tutti i cittadini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 algn="just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Operare in rete con le altre Palestre e Associazioni Sportive che promuovono Salute e con Enti Locali, Regione Emilia-Romagna e Aziende Sanitarie per programmi, progetti e iniziative connessi alla promozione della Salute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 algn="just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Non esporre i cittadini a prodotti o messaggi in contrasto con la promozione della Salute; sotto questo aspetto non pubblicizzano, incoraggiano l’uso o commercializzano - all’interno della struttura sportiva o in altri locali – comunque riconducibili alla stessa gestione - bevande a contenuto alcolico, integratori proteici, energy drink (anche in eventuali distributori automatici), né collocano dispositivi automatici per il gioco d’azzardo. Incoraggiano il consumo di acqua e bevande a base di frutta e verdura, senza zuccheri aggiunti.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 algn="just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Qualora all'interno della struttura siano attivi bar o esercizi di ristorazione, anche i gestori di queste attività si impegnano a: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 </a:t>
            </a: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non somministrare o vendere alcolici ai minori di anni 18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80"/>
              </a:spcBef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 </a:t>
            </a: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prevedere l'offerta di bevande e prodotti alimentari coerenti con la </a:t>
            </a: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promozione </a:t>
            </a: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di una alimentazione sana e corretta</a:t>
            </a:r>
            <a:r>
              <a:rPr b="1" lang="it-IT" sz="19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it-IT" sz="1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332640"/>
            <a:ext cx="8228520" cy="57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360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 startAt="6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Astenersi dal promuovere o incoraggiare tra gli utenti l’utilizzo in ambito sportivo di farmaci o sostanze con possibile valenza dopante, psicostimolanti e anoressizzanti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 startAt="6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Rispettare le regole del fair play e promuovere un’attività motoria con modalità di gioco e occasione di benessere, di tipo inclusivo e non discriminatorio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 startAt="6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Offrire, qualora siano previste delle attività di tipo agonistico, opportunità per consentire la prosecuzione dell’attività sportiva ai ragazzi e persone meno dotate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 startAt="6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Promuovere un’attività sportiva agonistica per bambini e ragazzi che rispetti l’età evolutiva senza essere precoce, corredata da informazioni adeguate alle famiglie e prevedendo l’adempimento a quanto riportato nella Carta dei diritti dei bambini e dei ragazzi nello Sport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 startAt="6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Attuare iniziative che promuovono la pratica dell’Attività fisica nella vita quotidiana, in ambiente naturale e all’aperto, creando occasioni di attività motoria per tutta la popolazione e non solo per i praticanti abituali e gli agonisti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360"/>
              </a:spcBef>
              <a:buClr>
                <a:srgbClr val="376092"/>
              </a:buClr>
              <a:buFont typeface="Calibri"/>
              <a:buAutoNum type="arabicPeriod" startAt="6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Conformare il contenuto del materiale promozionale, pubblicitario e di descrizione dei servizi e delle attività offerte secondo quanto previsto dal Codice Etico.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 DELIBERE REGIONALI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441000" y="980640"/>
            <a:ext cx="8228520" cy="49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343080" indent="-342000" algn="just">
              <a:lnSpc>
                <a:spcPct val="150000"/>
              </a:lnSpc>
              <a:spcBef>
                <a:spcPts val="400"/>
              </a:spcBef>
              <a:buClr>
                <a:srgbClr val="376092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Deliberazione n. 775 del 26 aprile 2004: “Riordino delle attività di Medicina dello Sport”, introducendo l’esercizio fisico come «Sport Terapia» in soggetti con patologie che possono beneficiarne;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50000"/>
              </a:lnSpc>
              <a:spcBef>
                <a:spcPts val="400"/>
              </a:spcBef>
              <a:buClr>
                <a:srgbClr val="376092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Deliberazione n. 2054 del 20 dicembre 2010 in collaborazione col Ministero della Salute, progetto «Prescrizione dell’Esercizio Fisico come strumento di prevenzione e terapia»;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50000"/>
              </a:lnSpc>
              <a:spcBef>
                <a:spcPts val="400"/>
              </a:spcBef>
              <a:buClr>
                <a:srgbClr val="376092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Deliberazione n. 1154 del1 agosto 2011: con il Piano della Prevenzione 2010-2012 si approva un progetto denominato “Palestra Sicura”, che attiva una rete di palestre fuori dall’ambito sanitario;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50000"/>
              </a:lnSpc>
              <a:spcBef>
                <a:spcPts val="400"/>
              </a:spcBef>
              <a:buClr>
                <a:srgbClr val="376092"/>
              </a:buClr>
              <a:buFont typeface="Arial"/>
              <a:buChar char="•"/>
            </a:pPr>
            <a:r>
              <a:rPr b="1" lang="it-IT" sz="1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Deliberazione n. 316 del 25 marzo 2013 con oggetto: “Indirizzi per la prosecuzione e lo sviluppo dei programmi di prescrizione dell'Attività Fisica Adattata (AFA) e dell'Esercizio Fisico Adattato (EFA) previsti dal Piano Regionale della Prevenzione 2010-2012;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404640"/>
            <a:ext cx="8228520" cy="57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 algn="just">
              <a:lnSpc>
                <a:spcPct val="100000"/>
              </a:lnSpc>
              <a:spcBef>
                <a:spcPts val="400"/>
              </a:spcBef>
              <a:buClr>
                <a:srgbClr val="376092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Deliberazione n. 152 del 23 febbraio 2015: recepimento Piano Nazionale della Prevenzione 2014-2018. Sviluppo di specifici programmi per promuovere e diffondere la pratica dell'esercizio fisico, anche attraverso la prescrizione, nelle persone con patologie croniche;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400"/>
              </a:spcBef>
              <a:buClr>
                <a:srgbClr val="376092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Deliberazione n. 771 del 29 giugno 2015: approvato il Piano Regionale della Prevenzione 2015-2018: Uno dei 6 programmi, ’“Ambiente sanitario”, prevede l'implementazione dei programmi di AFA e di EFA in tutte le Aziende USL regionali;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284000" y="3069000"/>
            <a:ext cx="430920" cy="1078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771120" y="4293000"/>
            <a:ext cx="770364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prescrizione di esercizio fisico  nelle persone con patologie croniche implica l'attivazione di percorsi attraverso i quali i soggetti affetti da malattie croniche non trasmissibili (MCNT) o portatori di fattori di rischio sport/esercizio fisico sensibili possono essere avviati in sicurezza verso un’attività fisica/sportiva congrua alle proprie condizioni;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936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DELIBERA RER n.2127 del 2016</a:t>
            </a:r>
            <a:endParaRPr b="0" lang="it-IT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67640" y="792000"/>
            <a:ext cx="8531640" cy="59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120" algn="just">
              <a:lnSpc>
                <a:spcPct val="100000"/>
              </a:lnSpc>
              <a:spcBef>
                <a:spcPts val="479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2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</a:t>
            </a:r>
            <a:r>
              <a:rPr b="1" lang="it-IT" sz="2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Indirizzi regionali per la promozione dell'attività fisica e della prescrizione dell'esercizio fisico nelle persone con patologie croniche” e “Codice Etico delle Palestre e delle Associazioni Sportive che promuovono Salute” quale strumento di riconoscimento da parte delle Istituzioni Pubbliche delle “Palestre e Associazioni Sportive che promuovono Salute” e delle “Palestre che promuovono Salute per l'Attività Motoria Adattata”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2. di dare mandato al Direttore Generale Cura della Persona, Salute e Welfare, di istituire, con proprio atto, un Gruppo di Coordinamento Regionale finalizzato a predisporre protocolli organizzativi regionali specifici concernenti la prescrizione dell'Attività Motoria Adattata, nonché ad elaborare percorsi di formazione, anche in collaborazione con le Università, dando atto che non è previsto alcun compenso per i suoi componenti;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di dare atto che per quanto previsto in materia di pubblicità, trasparenza e diffusione di informazioni, si provvederà ai sensi delle disposizioni normative ed amministrative richiamate in parte narrativa;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4. di pubblicare il presente provvedimento nel Bollettino Ufficiale Telematico della Regione Emilia-Romagna (BURERT).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magine 10" descr=""/>
          <p:cNvPicPr/>
          <p:nvPr/>
        </p:nvPicPr>
        <p:blipFill>
          <a:blip r:embed="rId1"/>
          <a:stretch/>
        </p:blipFill>
        <p:spPr>
          <a:xfrm>
            <a:off x="288000" y="3024000"/>
            <a:ext cx="1152000" cy="1439280"/>
          </a:xfrm>
          <a:prstGeom prst="rect">
            <a:avLst/>
          </a:prstGeom>
          <a:ln>
            <a:noFill/>
          </a:ln>
        </p:spPr>
      </p:pic>
      <p:pic>
        <p:nvPicPr>
          <p:cNvPr id="85" name="Immagine 9" descr=""/>
          <p:cNvPicPr/>
          <p:nvPr/>
        </p:nvPicPr>
        <p:blipFill>
          <a:blip r:embed="rId2"/>
          <a:stretch/>
        </p:blipFill>
        <p:spPr>
          <a:xfrm>
            <a:off x="7056000" y="4175280"/>
            <a:ext cx="1713600" cy="171360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457200" y="274680"/>
            <a:ext cx="829008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PRESCRIZIONE DELL’ATTIVITA’ MOTORIA ADATTATA (A.M.A.)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67640" y="1346040"/>
            <a:ext cx="8352000" cy="50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376092"/>
              </a:buClr>
              <a:buFont typeface="Arial"/>
              <a:buChar char="•"/>
            </a:pP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Protocolli di esercizio fisico attuati considerando le esigenze derivanti dalla presenza di una specifica patologia. 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39"/>
              </a:spcBef>
              <a:buClr>
                <a:srgbClr val="376092"/>
              </a:buClr>
              <a:buFont typeface="Arial"/>
              <a:buChar char="•"/>
            </a:pP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 distinguono: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1) Attività Fisica Adattata (</a:t>
            </a:r>
            <a:r>
              <a:rPr b="1" lang="it-IT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AFA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): per persone affette da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patologie muscolo-scheletriche e neuro-muscolari, che  al  termine del percorso riabilitativo classico porta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b="1" lang="it-IT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mantenimento delle funzionalità recuperate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2) Esercizio Fisico Adattato (</a:t>
            </a:r>
            <a:r>
              <a:rPr b="1" lang="it-IT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EFA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), per persone affette 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 altre patologie  croniche (cardiovascolari,  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dismetaboliche, oncologiche e 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2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respiratorie)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b="1" lang="it-IT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miglioramento della capacità funzionale e della qualità della vita</a:t>
            </a: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it-IT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945240" y="3007440"/>
            <a:ext cx="430920" cy="646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"/>
          <p:cNvSpPr/>
          <p:nvPr/>
        </p:nvSpPr>
        <p:spPr>
          <a:xfrm>
            <a:off x="3954960" y="5472000"/>
            <a:ext cx="430920" cy="574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DOVE SI APPLICA L’ATTIVITA’ FISICA?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67640" y="1484640"/>
            <a:ext cx="828000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800280" indent="-342000">
              <a:lnSpc>
                <a:spcPct val="100000"/>
              </a:lnSpc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Attività in spazi pubblici;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Attività in «Palestre che Promuovono Salute (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PPS</a:t>
            </a: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)»;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Attività in «Palestre che Promuovono Salute per l’Attività Motoria Adattata (</a:t>
            </a:r>
            <a:r>
              <a:rPr b="1" lang="it-IT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PPS-AMA</a:t>
            </a: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)»;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000">
              <a:lnSpc>
                <a:spcPct val="100000"/>
              </a:lnSpc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Attività supervisionata in ambito sanitario.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93200" y="3427200"/>
            <a:ext cx="8228520" cy="72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PPS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467640" y="4149000"/>
            <a:ext cx="8310600" cy="21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Requisiti: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120">
              <a:lnSpc>
                <a:spcPct val="100000"/>
              </a:lnSpc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Adesione al Codice Etico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120">
              <a:lnSpc>
                <a:spcPct val="100000"/>
              </a:lnSpc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 le Palestre: presenza di Laureati in Scienze Motorie (L-22 o equipollente).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120">
              <a:lnSpc>
                <a:spcPct val="100000"/>
              </a:lnSpc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 le Associazioni Sportive: presenza di personale in possesso dei requisiti previsti dalle leggi nazionali e regionali in materia.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it-IT" sz="43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PPS-AMA</a:t>
            </a:r>
            <a:endParaRPr b="0" lang="it-IT" sz="4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Immagine 3" descr=""/>
          <p:cNvPicPr/>
          <p:nvPr/>
        </p:nvPicPr>
        <p:blipFill>
          <a:blip r:embed="rId1"/>
          <a:stretch/>
        </p:blipFill>
        <p:spPr>
          <a:xfrm>
            <a:off x="7231320" y="4221000"/>
            <a:ext cx="1709280" cy="249084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179640" y="908640"/>
            <a:ext cx="7631640" cy="580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it-IT" sz="20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Requisiti: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120">
              <a:lnSpc>
                <a:spcPct val="100000"/>
              </a:lnSpc>
              <a:spcBef>
                <a:spcPts val="40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Adesione al Codice Etico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120">
              <a:lnSpc>
                <a:spcPct val="100000"/>
              </a:lnSpc>
              <a:spcBef>
                <a:spcPts val="40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Disponibilità di spazi e apparecchiature eventualmente necessari per l’Attività Motoria Adattata, secondo quanto indicato dai protocolli regionali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120">
              <a:lnSpc>
                <a:spcPct val="100000"/>
              </a:lnSpc>
              <a:spcBef>
                <a:spcPts val="40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Offerta di Corsi di Attività Motoria Adattata tenuti da personale con Laurea magistrale in Scienze e Tecniche dell’Attività Motoria Preventiva e Adattata (LM-67), o LSM L-22 con specifico corso di formazione (del RER n. 1154 del 2011) a condizione che favoriscano l’equità di accesso ai cittadini; durante la somministrazione delle attività va garantita la riconoscibilità del Laureato tramite </a:t>
            </a:r>
            <a:r>
              <a:rPr b="1" lang="it-IT" sz="2000" spc="-1" strike="noStrike" u="sng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apposito cartellino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120">
              <a:lnSpc>
                <a:spcPct val="100000"/>
              </a:lnSpc>
              <a:spcBef>
                <a:spcPts val="40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Impegno ad alimentare i flussi informativi sulla prescrizione dell’Attività Motoria Adattata, in collaborazione con l’Azienda USL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120">
              <a:lnSpc>
                <a:spcPct val="100000"/>
              </a:lnSpc>
              <a:spcBef>
                <a:spcPts val="400"/>
              </a:spcBef>
              <a:buClr>
                <a:srgbClr val="376092"/>
              </a:buClr>
              <a:buFont typeface="Calibri"/>
              <a:buAutoNum type="arabicPeriod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Aggiornamento periodico dei Laureati Magistrali LM-67, sulla base di corsi organizzati dalle Aziende USL sui protocolli operativi impiegati.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8228520" cy="80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RICONOSCIMENTO PALESTRE PPS E PPS-AMA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360000" y="864000"/>
            <a:ext cx="7847280" cy="202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Domanda di adesione indirizzata al DSP AUSL territorialmente competente, corredata di: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41"/>
              </a:spcBef>
              <a:buClr>
                <a:srgbClr val="376092"/>
              </a:buClr>
              <a:buFont typeface="Liberation Serif"/>
              <a:buAutoNum type="alphaUcParenR"/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modulo di adesione al Codice etico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41"/>
              </a:spcBef>
              <a:buClr>
                <a:srgbClr val="376092"/>
              </a:buClr>
              <a:buFont typeface="Liberation Serif"/>
              <a:buAutoNum type="alphaUcParenR"/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autocertificazione relativa ai requisiti previsti dalle norme vigenti e al rispetto degli </a:t>
            </a: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impegni distintivi delle Palestre che promuovono Salute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41"/>
              </a:spcBef>
              <a:buClr>
                <a:srgbClr val="376092"/>
              </a:buClr>
              <a:buFont typeface="Liberation Serif"/>
              <a:buAutoNum type="alphaUcParenR"/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richiesta di autorizzazione alla somministrazione di specifici protocolli di Attività Motoria Adattata (qualora vogliano svolgere anche questa funzione ed essere riconosciute come Palestre che promuovono Salute per l’Attività Motoria Adattata).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585360" y="3065040"/>
            <a:ext cx="7271280" cy="307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Il DSP AUSL FE ha delegato il responsabile del servizio di medicina dello sport alla trasmissione del parere positivo 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2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alla palestra, o associazione sportiva,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2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 comune,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2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alla regione.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Il DPS e il comune verificano nel piano di vigilanza e controllo il rispetto di quanto dichiarato e possono richiedere adeguamenti, sospendere, o cancellare la palestra in elenco.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1" lang="it-IT" sz="16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Il riconoscimento di palestra “etica” (delibera RER 1154/11) è convertito nel riconoscimento di palestra che promuove salute.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144000"/>
            <a:ext cx="822852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RUOLO DEL SERVIZIO DI MEDICINA DELLO SPORT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85200" y="1268640"/>
            <a:ext cx="7678080" cy="30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just">
              <a:lnSpc>
                <a:spcPct val="100000"/>
              </a:lnSpc>
              <a:spcBef>
                <a:spcPts val="641"/>
              </a:spcBef>
              <a:buClr>
                <a:srgbClr val="376092"/>
              </a:buClr>
              <a:buFont typeface="Liberation Serif"/>
              <a:buAutoNum type="alphaUcParenR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svolgono le eventuali valutazioni ambulatoriali più complesse, finalizzate alla Prescrizione dell’Esercizio Fisico Adattato, secondo quanto indicato nei protocolli regionali;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41"/>
              </a:spcBef>
              <a:buClr>
                <a:srgbClr val="376092"/>
              </a:buClr>
              <a:buFont typeface="Liberation Serif"/>
              <a:buAutoNum type="alphaUcParenR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partecipano alla definizione e al monitoraggio dei percorsi PDTA rivolti a persone con patologie che possono beneficiare della pratica dell’Attività Motoria Adattata;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41"/>
              </a:spcBef>
              <a:buClr>
                <a:srgbClr val="376092"/>
              </a:buClr>
              <a:buFont typeface="Liberation Serif"/>
              <a:buAutoNum type="alphaUcParenR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organizzano, anche in collaborazione con le Università sede dei Corsi di Laurea in Scienze Motorie, le attività di formazione necessarie per il personale delle “Palestre che promuovono Salute”;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41"/>
              </a:spcBef>
              <a:buClr>
                <a:srgbClr val="376092"/>
              </a:buClr>
              <a:buFont typeface="Liberation Serif"/>
              <a:buAutoNum type="alphaUcParenR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supportano le attività di tirocinio formativo sull’Attività Motoria Adattata nell’ambito del Corso di Laurea in Scienze Motorie, in collaborazione con le Università;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641"/>
              </a:spcBef>
              <a:buClr>
                <a:srgbClr val="376092"/>
              </a:buClr>
              <a:buFont typeface="Liberation Serif"/>
              <a:buAutoNum type="alphaUcParenR"/>
            </a:pPr>
            <a:r>
              <a:rPr b="1" lang="it-IT" sz="20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supportano gli altri Servizi aziendali nella Promozione dell’Attività Fisica e nella Prescrizione dell’Esercizio Fisico, particolarmente per le persone a maggior rischio.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Application>LibreOffice/5.3.5.2$Windows_x86 LibreOffice_project/50d9bf2b0a79cdb85a3814b592608037a682059d</Application>
  <Words>1464</Words>
  <Paragraphs>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2017-09-05T15:14:58Z</dcterms:created>
  <dc:creator>Luigi Urso</dc:creator>
  <dc:description/>
  <dc:language>it-IT</dc:language>
  <cp:lastModifiedBy/>
  <dcterms:modified xsi:type="dcterms:W3CDTF">2017-10-18T08:02:07Z</dcterms:modified>
  <cp:revision>29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