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4" r:id="rId1"/>
    <p:sldMasterId id="2147483687" r:id="rId2"/>
  </p:sldMasterIdLst>
  <p:sldIdLst>
    <p:sldId id="256" r:id="rId3"/>
    <p:sldId id="257" r:id="rId4"/>
    <p:sldId id="258" r:id="rId5"/>
    <p:sldId id="259" r:id="rId6"/>
  </p:sldIdLst>
  <p:sldSz cx="9144000" cy="6858000" type="screen4x3"/>
  <p:notesSz cx="7559675" cy="10691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FCCFD3B1-2641-45FB-91B6-C733B9E9CB04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E9301882-D4B6-4292-B330-D916C543FACC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CCFD3B1-2641-45FB-91B6-C733B9E9CB04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9301882-D4B6-4292-B330-D916C543FACC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CCFD3B1-2641-45FB-91B6-C733B9E9CB04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9301882-D4B6-4292-B330-D916C543FACC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520" cy="105120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it-IT" sz="18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502920" y="530280"/>
            <a:ext cx="8183520" cy="41875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it-IT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892D882A-8162-4925-91C7-05506915FB18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Rettango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tango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tango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ttore 1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ttore 1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tango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66E30989-E15E-4451-A99D-2AF5A6D66E5B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892D882A-8162-4925-91C7-05506915FB18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66E30989-E15E-4451-A99D-2AF5A6D66E5B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892D882A-8162-4925-91C7-05506915FB18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66E30989-E15E-4451-A99D-2AF5A6D66E5B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92D882A-8162-4925-91C7-05506915FB18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6E30989-E15E-4451-A99D-2AF5A6D66E5B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92D882A-8162-4925-91C7-05506915FB18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6E30989-E15E-4451-A99D-2AF5A6D66E5B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892D882A-8162-4925-91C7-05506915FB18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66E30989-E15E-4451-A99D-2AF5A6D66E5B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92D882A-8162-4925-91C7-05506915FB18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6E30989-E15E-4451-A99D-2AF5A6D66E5B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Segnaposto contenut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FCCFD3B1-2641-45FB-91B6-C733B9E9CB04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E9301882-D4B6-4292-B330-D916C543FACC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892D882A-8162-4925-91C7-05506915FB18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66E30989-E15E-4451-A99D-2AF5A6D66E5B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892D882A-8162-4925-91C7-05506915FB18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66E30989-E15E-4451-A99D-2AF5A6D66E5B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92D882A-8162-4925-91C7-05506915FB18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6E30989-E15E-4451-A99D-2AF5A6D66E5B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892D882A-8162-4925-91C7-05506915FB18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66E30989-E15E-4451-A99D-2AF5A6D66E5B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FCCFD3B1-2641-45FB-91B6-C733B9E9CB04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ttore 1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ttore 1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ttore 1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tango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ttore 1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 algn="r">
              <a:lnSpc>
                <a:spcPct val="100000"/>
              </a:lnSpc>
            </a:pPr>
            <a:fld id="{E9301882-D4B6-4292-B330-D916C543FACC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CCFD3B1-2641-45FB-91B6-C733B9E9CB04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9301882-D4B6-4292-B330-D916C543FACC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egnaposto contenut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CCFD3B1-2641-45FB-91B6-C733B9E9CB04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9301882-D4B6-4292-B330-D916C543FACC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1" name="Segnaposto contenut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3" name="Segnaposto contenut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12" name="Segnaposto tes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4" name="Segnaposto tes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6" name="Segnaposto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FCCFD3B1-2641-45FB-91B6-C733B9E9CB04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E9301882-D4B6-4292-B330-D916C543FACC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FCCFD3B1-2641-45FB-91B6-C733B9E9CB04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>
              <a:lnSpc>
                <a:spcPct val="100000"/>
              </a:lnSpc>
            </a:pPr>
            <a:fld id="{E9301882-D4B6-4292-B330-D916C543FACC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8" name="Connettore 1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tango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ttore 1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Segnaposto contenut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21" name="Segnaposto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FCCFD3B1-2641-45FB-91B6-C733B9E9CB04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E9301882-D4B6-4292-B330-D916C543FACC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3" name="Segnaposto piè di pagina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10" name="Connettore 1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tango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ttore 1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ttore 1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ttore 1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egnaposto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FCCFD3B1-2641-45FB-91B6-C733B9E9CB04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 algn="r">
              <a:lnSpc>
                <a:spcPct val="100000"/>
              </a:lnSpc>
            </a:pPr>
            <a:fld id="{E9301882-D4B6-4292-B330-D916C543FACC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21" name="Segnaposto piè di pagina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FCCFD3B1-2641-45FB-91B6-C733B9E9CB04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E9301882-D4B6-4292-B330-D916C543FACC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ttore 1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892D882A-8162-4925-91C7-05506915FB18}" type="datetime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19/03/2018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it-IT" sz="2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ttore 1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tango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ttore 1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r">
              <a:lnSpc>
                <a:spcPct val="100000"/>
              </a:lnSpc>
            </a:pPr>
            <a:fld id="{66E30989-E15E-4451-A99D-2AF5A6D66E5B}" type="slidenum">
              <a:rPr lang="it-IT" sz="1000" b="0" strike="noStrike" spc="-1" smtClean="0">
                <a:solidFill>
                  <a:srgbClr val="A7A49A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pPr algn="r">
                <a:lnSpc>
                  <a:spcPct val="100000"/>
                </a:lnSpc>
              </a:pPr>
              <a:t>‹N›</a:t>
            </a:fld>
            <a:endParaRPr lang="it-IT" sz="10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722520" y="404640"/>
            <a:ext cx="7772040" cy="136764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it-IT" sz="4000" b="1" strike="noStrike" spc="-1" dirty="0">
                <a:solidFill>
                  <a:srgbClr val="FF9257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 PERCORSI </a:t>
            </a:r>
            <a:r>
              <a:rPr lang="it-IT" sz="4000" b="1" strike="noStrike" spc="-1" dirty="0" err="1">
                <a:solidFill>
                  <a:srgbClr val="FF9257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DI</a:t>
            </a:r>
            <a:r>
              <a:rPr lang="it-IT" sz="4000" b="1" strike="noStrike" spc="-1" dirty="0">
                <a:solidFill>
                  <a:srgbClr val="FF9257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ATTIVITA’ MOTORIA ADATTATA</a:t>
            </a:r>
            <a:endParaRPr lang="it-IT" sz="4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</p:txBody>
      </p:sp>
      <p:sp>
        <p:nvSpPr>
          <p:cNvPr id="89" name="TextShape 2"/>
          <p:cNvSpPr txBox="1"/>
          <p:nvPr/>
        </p:nvSpPr>
        <p:spPr>
          <a:xfrm>
            <a:off x="395640" y="3573000"/>
            <a:ext cx="8352720" cy="2880000"/>
          </a:xfrm>
          <a:prstGeom prst="rect">
            <a:avLst/>
          </a:prstGeom>
          <a:noFill/>
          <a:ln>
            <a:noFill/>
          </a:ln>
        </p:spPr>
        <p:txBody>
          <a:bodyPr lIns="182880" tIns="0" rIns="90000" bIns="45000"/>
          <a:lstStyle/>
          <a:p>
            <a:pPr marL="36720">
              <a:lnSpc>
                <a:spcPct val="100000"/>
              </a:lnSpc>
            </a:pPr>
            <a:r>
              <a:rPr lang="it-IT" sz="2000" b="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RUOLO DELL’</a:t>
            </a:r>
            <a:r>
              <a:rPr lang="it-IT" sz="2000" b="0" strike="noStrike" spc="-1" dirty="0" err="1">
                <a:uFill>
                  <a:solidFill>
                    <a:srgbClr val="FFFFFF"/>
                  </a:solidFill>
                </a:uFill>
                <a:latin typeface="Verdana"/>
              </a:rPr>
              <a:t>A.U.S.L.</a:t>
            </a:r>
            <a:r>
              <a:rPr lang="it-IT" sz="2000" b="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it-IT" sz="2000" b="0" strike="noStrike" spc="-1" dirty="0" err="1">
                <a:uFill>
                  <a:solidFill>
                    <a:srgbClr val="FFFFFF"/>
                  </a:solidFill>
                </a:uFill>
                <a:latin typeface="Verdana"/>
              </a:rPr>
              <a:t>DI</a:t>
            </a:r>
            <a:r>
              <a:rPr lang="it-IT" sz="2000" b="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FERRARA ( Servizio Medicina dello Sport e U.O. Cardiologia ) e delle Palestre abilitate</a:t>
            </a:r>
            <a:endParaRPr lang="it-IT" sz="2000" b="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endParaRPr lang="it-IT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2000" b="1" strike="noStrike" spc="-1" dirty="0">
                <a:solidFill>
                  <a:srgbClr val="7C797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Ospedale di </a:t>
            </a:r>
            <a:r>
              <a:rPr lang="it-IT" sz="2000" b="1" strike="noStrike" spc="-1" dirty="0" err="1">
                <a:solidFill>
                  <a:srgbClr val="7C797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Cona</a:t>
            </a:r>
            <a:r>
              <a:rPr lang="it-IT" sz="2000" b="1" strike="noStrike" spc="-1" dirty="0">
                <a:solidFill>
                  <a:srgbClr val="7C797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aula 4 sale convegni</a:t>
            </a:r>
            <a:endParaRPr lang="it-IT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endParaRPr lang="it-IT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2000" b="1" strike="noStrike" spc="-1" dirty="0">
                <a:solidFill>
                  <a:srgbClr val="7C797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Mercoledì 4 Aprile 2018</a:t>
            </a:r>
            <a:endParaRPr lang="it-IT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endParaRPr lang="it-IT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2000" b="1" strike="noStrike" spc="-1" dirty="0">
                <a:solidFill>
                  <a:srgbClr val="7C797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Responsabile Animatore del corso = dott. Sandro Gamberoni</a:t>
            </a:r>
            <a:endParaRPr lang="it-IT" sz="20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90" name="Picture 2"/>
          <p:cNvPicPr/>
          <p:nvPr/>
        </p:nvPicPr>
        <p:blipFill>
          <a:blip r:embed="rId2" cstate="print"/>
          <a:stretch/>
        </p:blipFill>
        <p:spPr>
          <a:xfrm>
            <a:off x="3247920" y="1700640"/>
            <a:ext cx="2647440" cy="18000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TextShape 1"/>
          <p:cNvSpPr txBox="1"/>
          <p:nvPr/>
        </p:nvSpPr>
        <p:spPr>
          <a:xfrm>
            <a:off x="323528" y="0"/>
            <a:ext cx="8496720" cy="1439640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anchor="b"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it-IT" sz="4200" b="1" strike="noStrike" spc="-1" dirty="0">
                <a:solidFill>
                  <a:srgbClr val="FF9257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PROGRAMMA DELL’INCONTRO</a:t>
            </a:r>
            <a:endParaRPr lang="it-IT" sz="42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</p:txBody>
      </p:sp>
      <p:sp>
        <p:nvSpPr>
          <p:cNvPr id="92" name="TextShape 2"/>
          <p:cNvSpPr txBox="1"/>
          <p:nvPr/>
        </p:nvSpPr>
        <p:spPr>
          <a:xfrm>
            <a:off x="323640" y="1412776"/>
            <a:ext cx="8820000" cy="5444864"/>
          </a:xfrm>
          <a:prstGeom prst="rect">
            <a:avLst/>
          </a:prstGeom>
          <a:noFill/>
          <a:ln>
            <a:noFill/>
          </a:ln>
        </p:spPr>
        <p:txBody>
          <a:bodyPr lIns="182880" tIns="0" rIns="90000" bIns="45000">
            <a:normAutofit fontScale="92500" lnSpcReduction="20000"/>
          </a:bodyPr>
          <a:lstStyle/>
          <a:p>
            <a:pPr marL="36720">
              <a:lnSpc>
                <a:spcPct val="100000"/>
              </a:lnSpc>
              <a:buFont typeface="Wingdings" pitchFamily="2" charset="2"/>
              <a:buChar char="q"/>
            </a:pPr>
            <a:endParaRPr lang="it-IT" sz="1800" b="1" strike="noStrike" spc="-1" dirty="0" smtClean="0"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36720">
              <a:lnSpc>
                <a:spcPct val="100000"/>
              </a:lnSpc>
              <a:buFont typeface="Wingdings" pitchFamily="2" charset="2"/>
              <a:buChar char="q"/>
            </a:pPr>
            <a:r>
              <a:rPr lang="it-IT" sz="1800" b="1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ORE </a:t>
            </a:r>
            <a:r>
              <a:rPr lang="it-IT" sz="1800" b="1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14,30 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Inizio dei lavori : presentazione dei partecipanti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  <a:buFont typeface="Wingdings" pitchFamily="2" charset="2"/>
              <a:buChar char="q"/>
            </a:pPr>
            <a:endParaRPr lang="it-IT" sz="1800" b="1" strike="noStrike" spc="-1" dirty="0" smtClean="0"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36720">
              <a:lnSpc>
                <a:spcPct val="100000"/>
              </a:lnSpc>
              <a:buFont typeface="Wingdings" pitchFamily="2" charset="2"/>
              <a:buChar char="q"/>
            </a:pPr>
            <a:r>
              <a:rPr lang="it-IT" sz="1800" b="1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ORE </a:t>
            </a:r>
            <a:r>
              <a:rPr lang="it-IT" sz="1800" b="1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14,40 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Indirizzi regionali per la promozione dell’attività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                  fisica e della prescrizione dell’Esercizio fisico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                  nelle persone con patologie croniche ( Dott. M.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                  </a:t>
            </a:r>
            <a:r>
              <a:rPr lang="it-IT" sz="1800" strike="noStrike" spc="-1" dirty="0" err="1">
                <a:uFill>
                  <a:solidFill>
                    <a:srgbClr val="FFFFFF"/>
                  </a:solidFill>
                </a:uFill>
                <a:latin typeface="Verdana"/>
              </a:rPr>
              <a:t>Cristofori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Responsabile </a:t>
            </a:r>
            <a:r>
              <a:rPr lang="it-IT" sz="1800" strike="noStrike" spc="-1" dirty="0" err="1">
                <a:uFill>
                  <a:solidFill>
                    <a:srgbClr val="FFFFFF"/>
                  </a:solidFill>
                </a:uFill>
                <a:latin typeface="Verdana"/>
              </a:rPr>
              <a:t>M.O.D.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Medicina dello 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                  sport territoriale e Direttore del Centro di 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                  Medicina dello Sport AUSL Ferrara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  <a:buFont typeface="Wingdings" pitchFamily="2" charset="2"/>
              <a:buChar char="q"/>
            </a:pPr>
            <a:r>
              <a:rPr lang="it-IT" sz="1800" b="1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ORE </a:t>
            </a:r>
            <a:r>
              <a:rPr lang="it-IT" sz="1800" b="1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15,00</a:t>
            </a:r>
            <a:r>
              <a:rPr lang="it-IT" sz="1800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   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I percorsi di esercizio fisico adattato in soggetti con </a:t>
            </a:r>
            <a:r>
              <a:rPr lang="it-IT" sz="1800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malattia</a:t>
            </a:r>
          </a:p>
          <a:p>
            <a:pPr marL="36720">
              <a:lnSpc>
                <a:spcPct val="100000"/>
              </a:lnSpc>
            </a:pPr>
            <a:r>
              <a:rPr lang="it-IT" spc="-1" dirty="0"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it-IT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                   cardio-vascolare EFA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                  ( </a:t>
            </a:r>
            <a:r>
              <a:rPr lang="it-IT" sz="1800" strike="noStrike" spc="-1" dirty="0" err="1" smtClean="0">
                <a:uFill>
                  <a:solidFill>
                    <a:srgbClr val="FFFFFF"/>
                  </a:solidFill>
                </a:uFill>
                <a:latin typeface="Verdana"/>
              </a:rPr>
              <a:t>Dott</a:t>
            </a:r>
            <a:r>
              <a:rPr lang="it-IT" sz="1800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G: </a:t>
            </a:r>
            <a:r>
              <a:rPr lang="it-IT" sz="1800" strike="noStrike" spc="-1" dirty="0" err="1">
                <a:uFill>
                  <a:solidFill>
                    <a:srgbClr val="FFFFFF"/>
                  </a:solidFill>
                </a:uFill>
                <a:latin typeface="Verdana"/>
              </a:rPr>
              <a:t>Grazzi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Responsabile Programma 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                  EFA AUSL Ferrara )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  <a:buFont typeface="Wingdings" pitchFamily="2" charset="2"/>
              <a:buChar char="q"/>
            </a:pPr>
            <a:endParaRPr lang="it-IT" sz="1800" b="1" strike="noStrike" spc="-1" dirty="0" smtClean="0"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36720">
              <a:lnSpc>
                <a:spcPct val="100000"/>
              </a:lnSpc>
              <a:buFont typeface="Wingdings" pitchFamily="2" charset="2"/>
              <a:buChar char="q"/>
            </a:pPr>
            <a:r>
              <a:rPr lang="it-IT" sz="1800" b="1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ORE 15,15</a:t>
            </a:r>
            <a:r>
              <a:rPr lang="it-IT" sz="1800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  I percorsi di Esercizio fisico Adattato (</a:t>
            </a:r>
            <a:r>
              <a:rPr lang="it-IT" sz="1800" strike="noStrike" spc="-1" dirty="0" err="1" smtClean="0">
                <a:uFill>
                  <a:solidFill>
                    <a:srgbClr val="FFFFFF"/>
                  </a:solidFill>
                </a:uFill>
                <a:latin typeface="Verdana"/>
              </a:rPr>
              <a:t>E.F.A.</a:t>
            </a:r>
            <a:r>
              <a:rPr lang="it-IT" sz="1800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) in soggetti con </a:t>
            </a:r>
            <a:endParaRPr lang="it-IT" sz="1800" strike="noStrike" spc="-1" dirty="0" smtClean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                  dismetabolismi</a:t>
            </a:r>
            <a:endParaRPr lang="it-IT" sz="1800" strike="noStrike" spc="-1" dirty="0" smtClean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                   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( Dott. </a:t>
            </a:r>
            <a:r>
              <a:rPr lang="it-IT" sz="1800" strike="noStrike" spc="-1" dirty="0" err="1">
                <a:uFill>
                  <a:solidFill>
                    <a:srgbClr val="FFFFFF"/>
                  </a:solidFill>
                </a:uFill>
                <a:latin typeface="Verdana"/>
              </a:rPr>
              <a:t>G.Mazzoni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,Responsabile del programma EFA 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                  AUSL FERRARA.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  <a:buFont typeface="Wingdings" pitchFamily="2" charset="2"/>
              <a:buChar char="q"/>
            </a:pPr>
            <a:endParaRPr lang="it-IT" sz="1800" b="1" strike="noStrike" spc="-1" dirty="0" smtClean="0"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36720">
              <a:lnSpc>
                <a:spcPct val="100000"/>
              </a:lnSpc>
              <a:buFont typeface="Wingdings" pitchFamily="2" charset="2"/>
              <a:buChar char="q"/>
            </a:pPr>
            <a:r>
              <a:rPr lang="it-IT" sz="1800" b="1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ORE </a:t>
            </a:r>
            <a:r>
              <a:rPr lang="it-IT" sz="1800" b="1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15,30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  La riabilitazione </a:t>
            </a:r>
            <a:r>
              <a:rPr lang="it-IT" sz="1800" strike="noStrike" spc="-1" dirty="0" err="1">
                <a:uFill>
                  <a:solidFill>
                    <a:srgbClr val="FFFFFF"/>
                  </a:solidFill>
                </a:uFill>
                <a:latin typeface="Verdana"/>
              </a:rPr>
              <a:t>post-cardiochirurgica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it-IT" sz="1800" strike="noStrike" spc="-1" dirty="0" err="1" smtClean="0">
                <a:uFill>
                  <a:solidFill>
                    <a:srgbClr val="FFFFFF"/>
                  </a:solidFill>
                </a:uFill>
                <a:latin typeface="Verdana"/>
              </a:rPr>
              <a:t>intra–ospedaliera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                   </a:t>
            </a:r>
            <a:r>
              <a:rPr lang="it-IT" sz="1800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( 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Dott. G </a:t>
            </a:r>
            <a:r>
              <a:rPr lang="it-IT" sz="1800" strike="noStrike" spc="-1" dirty="0" err="1">
                <a:uFill>
                  <a:solidFill>
                    <a:srgbClr val="FFFFFF"/>
                  </a:solidFill>
                </a:uFill>
                <a:latin typeface="Verdana"/>
              </a:rPr>
              <a:t>Pasanisi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UO Cardiologia AUSL Ferrara)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  <a:buFont typeface="Wingdings" pitchFamily="2" charset="2"/>
              <a:buChar char="q"/>
            </a:pPr>
            <a:endParaRPr lang="it-IT" sz="1800" b="1" strike="noStrike" spc="-1" dirty="0" smtClean="0"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36720">
              <a:lnSpc>
                <a:spcPct val="100000"/>
              </a:lnSpc>
              <a:buFont typeface="Wingdings" pitchFamily="2" charset="2"/>
              <a:buChar char="q"/>
            </a:pPr>
            <a:r>
              <a:rPr lang="it-IT" sz="1800" b="1" strike="noStrike" spc="-1" dirty="0" smtClean="0">
                <a:uFill>
                  <a:solidFill>
                    <a:srgbClr val="FFFFFF"/>
                  </a:solidFill>
                </a:uFill>
                <a:latin typeface="Verdana"/>
              </a:rPr>
              <a:t>ORE </a:t>
            </a:r>
            <a:r>
              <a:rPr lang="it-IT" sz="1800" b="1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16,00    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Il percorso guidato EFA del Servizio di Medicina dello 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                   Sport ( </a:t>
            </a:r>
            <a:r>
              <a:rPr lang="it-IT" sz="1800" strike="noStrike" spc="-1" dirty="0" err="1">
                <a:uFill>
                  <a:solidFill>
                    <a:srgbClr val="FFFFFF"/>
                  </a:solidFill>
                </a:uFill>
                <a:latin typeface="Verdana"/>
              </a:rPr>
              <a:t>Dott.ss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S. </a:t>
            </a:r>
            <a:r>
              <a:rPr lang="it-IT" sz="1800" strike="noStrike" spc="-1" dirty="0" err="1">
                <a:uFill>
                  <a:solidFill>
                    <a:srgbClr val="FFFFFF"/>
                  </a:solidFill>
                </a:uFill>
                <a:latin typeface="Verdana"/>
              </a:rPr>
              <a:t>Mandini</a:t>
            </a: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laureata in scienze motorie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>
                <a:uFill>
                  <a:solidFill>
                    <a:srgbClr val="FFFFFF"/>
                  </a:solidFill>
                </a:uFill>
                <a:latin typeface="Verdana"/>
              </a:rPr>
              <a:t>                    AUSL Ferrara</a:t>
            </a:r>
            <a:endParaRPr lang="it-IT" sz="1800" strike="noStrike" spc="-1" dirty="0">
              <a:uFill>
                <a:solidFill>
                  <a:srgbClr val="FFFFFF"/>
                </a:solidFill>
              </a:uFill>
              <a:latin typeface="Arial"/>
            </a:endParaRPr>
          </a:p>
          <a:p>
            <a:pPr marL="36720">
              <a:lnSpc>
                <a:spcPct val="100000"/>
              </a:lnSpc>
            </a:pPr>
            <a:r>
              <a:rPr lang="it-IT" sz="1800" strike="noStrike" spc="-1" dirty="0">
                <a:solidFill>
                  <a:srgbClr val="7C7972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           </a:t>
            </a:r>
            <a:endParaRPr lang="it-IT" sz="180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extShape 1"/>
          <p:cNvSpPr txBox="1"/>
          <p:nvPr/>
        </p:nvSpPr>
        <p:spPr>
          <a:xfrm>
            <a:off x="395536" y="5877272"/>
            <a:ext cx="8290904" cy="64807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3600" b="1" strike="noStrike" spc="-1" dirty="0">
                <a:solidFill>
                  <a:srgbClr val="FF9257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Grazie per la attenzione</a:t>
            </a:r>
            <a:endParaRPr lang="it-IT" sz="36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</p:txBody>
      </p:sp>
      <p:sp>
        <p:nvSpPr>
          <p:cNvPr id="94" name="TextShape 2"/>
          <p:cNvSpPr txBox="1"/>
          <p:nvPr/>
        </p:nvSpPr>
        <p:spPr>
          <a:xfrm>
            <a:off x="0" y="0"/>
            <a:ext cx="8686440" cy="5517232"/>
          </a:xfrm>
          <a:prstGeom prst="rect">
            <a:avLst/>
          </a:prstGeom>
          <a:noFill/>
          <a:ln>
            <a:noFill/>
          </a:ln>
        </p:spPr>
        <p:txBody>
          <a:bodyPr lIns="182880" tIns="91440" rIns="90000" bIns="45000">
            <a:normAutofit/>
          </a:bodyPr>
          <a:lstStyle/>
          <a:p>
            <a:pPr marL="265320" indent="-264960">
              <a:lnSpc>
                <a:spcPct val="100000"/>
              </a:lnSpc>
              <a:spcBef>
                <a:spcPts val="249"/>
              </a:spcBef>
              <a:buFont typeface="Wingdings" pitchFamily="2" charset="2"/>
              <a:buChar char="q"/>
            </a:pPr>
            <a:r>
              <a:rPr lang="it-IT" sz="18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ORE 16,20 </a:t>
            </a: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Le palestre che promuovono salute e attività nella</a:t>
            </a:r>
            <a:endParaRPr lang="it-IT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265320" indent="-264960">
              <a:lnSpc>
                <a:spcPct val="100000"/>
              </a:lnSpc>
              <a:spcBef>
                <a:spcPts val="249"/>
              </a:spcBef>
            </a:pP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    prov. Di </a:t>
            </a:r>
            <a:r>
              <a:rPr lang="it-IT" sz="17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Ferrara (Dott. </a:t>
            </a:r>
            <a:r>
              <a:rPr lang="it-IT" sz="1700" b="0" strike="noStrike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I.Pomidori</a:t>
            </a:r>
            <a:r>
              <a:rPr lang="it-IT" sz="17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Palestra “Esercizio Vita”</a:t>
            </a:r>
            <a:endParaRPr lang="it-IT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265320" indent="-264960">
              <a:lnSpc>
                <a:spcPct val="100000"/>
              </a:lnSpc>
              <a:spcBef>
                <a:spcPts val="249"/>
              </a:spcBef>
            </a:pPr>
            <a:r>
              <a:rPr lang="it-IT" sz="17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     </a:t>
            </a: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AUSL Ferrara</a:t>
            </a:r>
            <a:r>
              <a:rPr lang="it-IT" sz="17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endParaRPr lang="it-IT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265320" indent="-264960">
              <a:lnSpc>
                <a:spcPct val="100000"/>
              </a:lnSpc>
              <a:spcBef>
                <a:spcPts val="249"/>
              </a:spcBef>
              <a:buFont typeface="Wingdings" pitchFamily="2" charset="2"/>
              <a:buChar char="q"/>
            </a:pPr>
            <a:r>
              <a:rPr lang="it-IT" sz="18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ORE 16,45  </a:t>
            </a: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La attività fisica adattata nella disabilità cronica </a:t>
            </a:r>
            <a:endParaRPr lang="it-IT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265320" indent="-264960">
              <a:lnSpc>
                <a:spcPct val="100000"/>
              </a:lnSpc>
              <a:spcBef>
                <a:spcPts val="249"/>
              </a:spcBef>
            </a:pP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     ( Dott.ssa T. </a:t>
            </a:r>
            <a:r>
              <a:rPr lang="it-IT" sz="1700" b="0" strike="noStrike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Faccioli</a:t>
            </a: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it-IT" sz="1700" b="0" strike="noStrike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U.O</a:t>
            </a: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di fisiatria AUSL Ferrara )</a:t>
            </a:r>
            <a:endParaRPr lang="it-IT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265320" indent="-264960">
              <a:lnSpc>
                <a:spcPct val="100000"/>
              </a:lnSpc>
              <a:spcBef>
                <a:spcPts val="249"/>
              </a:spcBef>
              <a:buFont typeface="Wingdings" pitchFamily="2" charset="2"/>
              <a:buChar char="q"/>
            </a:pPr>
            <a:r>
              <a:rPr lang="it-IT" sz="18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ORE 17,00 </a:t>
            </a: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 Percorsi di attività fisica adattata ( </a:t>
            </a:r>
            <a:r>
              <a:rPr lang="it-IT" sz="1700" b="0" strike="noStrike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A.F.A</a:t>
            </a: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) ( Dott.</a:t>
            </a:r>
            <a:endParaRPr lang="it-IT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265320" indent="-264960">
              <a:lnSpc>
                <a:spcPct val="100000"/>
              </a:lnSpc>
              <a:spcBef>
                <a:spcPts val="249"/>
              </a:spcBef>
            </a:pPr>
            <a:r>
              <a:rPr lang="it-IT" sz="18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     </a:t>
            </a: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M. </a:t>
            </a:r>
            <a:r>
              <a:rPr lang="it-IT" sz="1700" b="0" strike="noStrike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Mardegan</a:t>
            </a: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Fisioterapista Coordinatore Percorsi</a:t>
            </a:r>
            <a:endParaRPr lang="it-IT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265320" indent="-264960">
              <a:lnSpc>
                <a:spcPct val="100000"/>
              </a:lnSpc>
              <a:spcBef>
                <a:spcPts val="249"/>
              </a:spcBef>
            </a:pP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    AFA AUSL Ferrara )</a:t>
            </a:r>
            <a:endParaRPr lang="it-IT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265320" indent="-264960">
              <a:lnSpc>
                <a:spcPct val="100000"/>
              </a:lnSpc>
              <a:spcBef>
                <a:spcPts val="249"/>
              </a:spcBef>
              <a:buFont typeface="Wingdings" pitchFamily="2" charset="2"/>
              <a:buChar char="q"/>
            </a:pPr>
            <a:r>
              <a:rPr lang="it-IT" sz="18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ORE </a:t>
            </a:r>
            <a:r>
              <a:rPr lang="it-IT" sz="18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17,30  </a:t>
            </a: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Il percorso AFA nella Palestra che promuove attività</a:t>
            </a:r>
            <a:endParaRPr lang="it-IT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265320" indent="-264960">
              <a:lnSpc>
                <a:spcPct val="100000"/>
              </a:lnSpc>
              <a:spcBef>
                <a:spcPts val="249"/>
              </a:spcBef>
            </a:pPr>
            <a:r>
              <a:rPr lang="it-IT" sz="18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     </a:t>
            </a: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fisica adattata ( Dott. M. </a:t>
            </a:r>
            <a:r>
              <a:rPr lang="it-IT" sz="1700" b="0" strike="noStrike" spc="-1" dirty="0" err="1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Felisatti</a:t>
            </a:r>
            <a:endParaRPr lang="it-IT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265320" indent="-264960">
              <a:lnSpc>
                <a:spcPct val="100000"/>
              </a:lnSpc>
              <a:spcBef>
                <a:spcPts val="249"/>
              </a:spcBef>
            </a:pP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     Laureato in Scienze Motorie ,Palestra “Esercizio</a:t>
            </a:r>
            <a:endParaRPr lang="it-IT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265320" indent="-264960">
              <a:lnSpc>
                <a:spcPct val="100000"/>
              </a:lnSpc>
              <a:spcBef>
                <a:spcPts val="249"/>
              </a:spcBef>
            </a:pP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     Vita” </a:t>
            </a:r>
            <a:r>
              <a:rPr lang="it-IT" sz="1700" b="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Ferrara</a:t>
            </a:r>
          </a:p>
          <a:p>
            <a:pPr marL="265320" indent="-264960">
              <a:lnSpc>
                <a:spcPct val="100000"/>
              </a:lnSpc>
              <a:spcBef>
                <a:spcPts val="249"/>
              </a:spcBef>
              <a:buFont typeface="Wingdings" pitchFamily="2" charset="2"/>
              <a:buChar char="q"/>
            </a:pPr>
            <a:r>
              <a:rPr lang="it-IT" sz="17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ORE 17,45   </a:t>
            </a:r>
            <a:r>
              <a:rPr lang="it-IT" sz="17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L’attività delle palestre che promuovono salute e attività    </a:t>
            </a:r>
          </a:p>
          <a:p>
            <a:pPr marL="265320" indent="-264960">
              <a:lnSpc>
                <a:spcPct val="100000"/>
              </a:lnSpc>
              <a:spcBef>
                <a:spcPts val="249"/>
              </a:spcBef>
            </a:pPr>
            <a:r>
              <a:rPr lang="it-IT" sz="17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it-IT" sz="17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         </a:t>
            </a:r>
            <a:r>
              <a:rPr lang="it-IT" sz="170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motoria adattata nella provincia di Ferrara ( Dott.ssa </a:t>
            </a:r>
          </a:p>
          <a:p>
            <a:pPr marL="265320" indent="-264960">
              <a:lnSpc>
                <a:spcPct val="100000"/>
              </a:lnSpc>
              <a:spcBef>
                <a:spcPts val="249"/>
              </a:spcBef>
            </a:pPr>
            <a:r>
              <a:rPr lang="it-IT" sz="1700" b="1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it-IT" sz="1700" b="1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         </a:t>
            </a:r>
            <a:r>
              <a:rPr lang="it-IT" sz="1700" spc="-1" dirty="0" err="1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C.Fabbri</a:t>
            </a:r>
            <a:r>
              <a:rPr lang="it-IT" sz="1700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it-IT" sz="1700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, laureata in Scienze Motorie, “Palestra Zenit”</a:t>
            </a:r>
          </a:p>
          <a:p>
            <a:pPr marL="265320" indent="-264960">
              <a:lnSpc>
                <a:spcPct val="100000"/>
              </a:lnSpc>
              <a:spcBef>
                <a:spcPts val="249"/>
              </a:spcBef>
            </a:pPr>
            <a:r>
              <a:rPr lang="it-IT" sz="17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</a:t>
            </a:r>
            <a:r>
              <a:rPr lang="it-IT" sz="1700" b="1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                       </a:t>
            </a:r>
            <a:r>
              <a:rPr lang="it-IT" sz="1700" strike="noStrike" spc="-1" dirty="0" smtClean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Bondeno)</a:t>
            </a:r>
            <a:endParaRPr lang="it-IT" sz="1700" b="1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265320" indent="-264960">
              <a:lnSpc>
                <a:spcPct val="100000"/>
              </a:lnSpc>
              <a:spcBef>
                <a:spcPts val="249"/>
              </a:spcBef>
              <a:buFont typeface="Wingdings" pitchFamily="2" charset="2"/>
              <a:buChar char="q"/>
            </a:pPr>
            <a:r>
              <a:rPr lang="it-IT" sz="18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ORE 18,00   </a:t>
            </a: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discussione e domande dei partecipanti</a:t>
            </a:r>
            <a:endParaRPr lang="it-IT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  <a:p>
            <a:pPr marL="265320" indent="-264960">
              <a:lnSpc>
                <a:spcPct val="100000"/>
              </a:lnSpc>
              <a:spcBef>
                <a:spcPts val="249"/>
              </a:spcBef>
              <a:buFont typeface="Wingdings" pitchFamily="2" charset="2"/>
              <a:buChar char="q"/>
            </a:pPr>
            <a:r>
              <a:rPr lang="it-IT" sz="1800" b="1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ORE 18,25  </a:t>
            </a:r>
            <a:r>
              <a:rPr lang="it-IT" sz="1700" b="0" strike="noStrike" spc="-1" dirty="0">
                <a:solidFill>
                  <a:srgbClr val="0D0D0D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Test di Valutazione finale e conclusione dei lavori</a:t>
            </a:r>
            <a:endParaRPr lang="it-IT" sz="17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extShape 1"/>
          <p:cNvSpPr txBox="1"/>
          <p:nvPr/>
        </p:nvSpPr>
        <p:spPr>
          <a:xfrm>
            <a:off x="502920" y="4983480"/>
            <a:ext cx="8183520" cy="10512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3600" b="1" strike="noStrike" spc="-1">
                <a:solidFill>
                  <a:srgbClr val="FF9257"/>
                </a:solidFill>
                <a:uFill>
                  <a:solidFill>
                    <a:srgbClr val="FFFFFF"/>
                  </a:solidFill>
                </a:uFill>
                <a:latin typeface="Verdana"/>
              </a:rPr>
              <a:t>Buon lavoro a tutti</a:t>
            </a:r>
            <a:endParaRPr lang="it-IT" sz="36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Verdana"/>
            </a:endParaRPr>
          </a:p>
        </p:txBody>
      </p:sp>
      <p:pic>
        <p:nvPicPr>
          <p:cNvPr id="96" name="Picture 2"/>
          <p:cNvPicPr/>
          <p:nvPr/>
        </p:nvPicPr>
        <p:blipFill>
          <a:blip r:embed="rId2" cstate="print"/>
          <a:stretch/>
        </p:blipFill>
        <p:spPr>
          <a:xfrm>
            <a:off x="323640" y="404640"/>
            <a:ext cx="8352720" cy="4536000"/>
          </a:xfrm>
          <a:prstGeom prst="rect">
            <a:avLst/>
          </a:prstGeom>
          <a:ln w="9360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Loggia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Loggi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oggi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370</Words>
  <Application>Microsoft Office PowerPoint</Application>
  <PresentationFormat>Presentazione su schermo (4:3)</PresentationFormat>
  <Paragraphs>55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Titoli diapositive</vt:lpstr>
      </vt:variant>
      <vt:variant>
        <vt:i4>4</vt:i4>
      </vt:variant>
    </vt:vector>
  </HeadingPairs>
  <TitlesOfParts>
    <vt:vector size="6" baseType="lpstr">
      <vt:lpstr>Loggia</vt:lpstr>
      <vt:lpstr>1_Loggia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PERCORSI DI ATTIVITA’ MOTORIA ADATTATA</dc:title>
  <dc:creator>GAMBERO</dc:creator>
  <cp:lastModifiedBy>GAMBERO</cp:lastModifiedBy>
  <cp:revision>27</cp:revision>
  <dcterms:created xsi:type="dcterms:W3CDTF">2018-03-09T11:07:27Z</dcterms:created>
  <dcterms:modified xsi:type="dcterms:W3CDTF">2018-03-19T20:30:03Z</dcterms:modified>
  <dc:language>it-IT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Presentazione su schermo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4</vt:i4>
  </property>
</Properties>
</file>