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3"/>
  </p:notesMasterIdLst>
  <p:sldIdLst>
    <p:sldId id="363" r:id="rId2"/>
    <p:sldId id="381" r:id="rId3"/>
    <p:sldId id="551" r:id="rId4"/>
    <p:sldId id="522" r:id="rId5"/>
    <p:sldId id="550" r:id="rId6"/>
    <p:sldId id="442" r:id="rId7"/>
    <p:sldId id="532" r:id="rId8"/>
    <p:sldId id="538" r:id="rId9"/>
    <p:sldId id="555" r:id="rId10"/>
    <p:sldId id="537" r:id="rId11"/>
    <p:sldId id="557" r:id="rId12"/>
    <p:sldId id="558" r:id="rId13"/>
    <p:sldId id="556" r:id="rId14"/>
    <p:sldId id="559" r:id="rId15"/>
    <p:sldId id="434" r:id="rId16"/>
    <p:sldId id="438" r:id="rId17"/>
    <p:sldId id="440" r:id="rId18"/>
    <p:sldId id="441" r:id="rId19"/>
    <p:sldId id="458" r:id="rId20"/>
    <p:sldId id="459" r:id="rId21"/>
    <p:sldId id="460" r:id="rId22"/>
    <p:sldId id="461" r:id="rId23"/>
    <p:sldId id="478" r:id="rId24"/>
    <p:sldId id="378" r:id="rId25"/>
    <p:sldId id="475" r:id="rId26"/>
    <p:sldId id="389" r:id="rId27"/>
    <p:sldId id="479" r:id="rId28"/>
    <p:sldId id="383" r:id="rId29"/>
    <p:sldId id="528" r:id="rId30"/>
    <p:sldId id="552" r:id="rId31"/>
    <p:sldId id="48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1A1"/>
    <a:srgbClr val="F97979"/>
    <a:srgbClr val="8CBBDC"/>
    <a:srgbClr val="F2F2F2"/>
    <a:srgbClr val="FBD5E5"/>
    <a:srgbClr val="FC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3438" autoAdjust="0"/>
  </p:normalViewPr>
  <p:slideViewPr>
    <p:cSldViewPr snapToGrid="0">
      <p:cViewPr varScale="1">
        <p:scale>
          <a:sx n="60" d="100"/>
          <a:sy n="60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3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75614912306861"/>
          <c:y val="0.16685986679957399"/>
          <c:w val="0.88759735750184099"/>
          <c:h val="0.762987196498552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Gout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Hypertension</c:v>
                </c:pt>
                <c:pt idx="1">
                  <c:v>CKD stage ≥2</c:v>
                </c:pt>
                <c:pt idx="2">
                  <c:v>Obesity</c:v>
                </c:pt>
                <c:pt idx="3">
                  <c:v>Diabetes</c:v>
                </c:pt>
                <c:pt idx="4">
                  <c:v>Nephrolithiasis</c:v>
                </c:pt>
                <c:pt idx="5">
                  <c:v>CKD stage ≥3</c:v>
                </c:pt>
                <c:pt idx="6">
                  <c:v>Myocardial 
infarction</c:v>
                </c:pt>
                <c:pt idx="7">
                  <c:v>Heart failure</c:v>
                </c:pt>
                <c:pt idx="8">
                  <c:v>Stroke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73.900000000000006</c:v>
                </c:pt>
                <c:pt idx="1">
                  <c:v>71.099999999999994</c:v>
                </c:pt>
                <c:pt idx="2">
                  <c:v>53.3</c:v>
                </c:pt>
                <c:pt idx="3" formatCode="0.0">
                  <c:v>25.7</c:v>
                </c:pt>
                <c:pt idx="4" formatCode="0.0">
                  <c:v>23.8</c:v>
                </c:pt>
                <c:pt idx="5" formatCode="0.0">
                  <c:v>19.899999999999999</c:v>
                </c:pt>
                <c:pt idx="6" formatCode="0.0">
                  <c:v>14.4</c:v>
                </c:pt>
                <c:pt idx="7" formatCode="0.0">
                  <c:v>11.2</c:v>
                </c:pt>
                <c:pt idx="8" formatCode="0.0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3-480D-8EA6-5A34F67C89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gout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Hypertension</c:v>
                </c:pt>
                <c:pt idx="1">
                  <c:v>CKD stage ≥2</c:v>
                </c:pt>
                <c:pt idx="2">
                  <c:v>Obesity</c:v>
                </c:pt>
                <c:pt idx="3">
                  <c:v>Diabetes</c:v>
                </c:pt>
                <c:pt idx="4">
                  <c:v>Nephrolithiasis</c:v>
                </c:pt>
                <c:pt idx="5">
                  <c:v>CKD stage ≥3</c:v>
                </c:pt>
                <c:pt idx="6">
                  <c:v>Myocardial 
infarction</c:v>
                </c:pt>
                <c:pt idx="7">
                  <c:v>Heart failure</c:v>
                </c:pt>
                <c:pt idx="8">
                  <c:v>Stroke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28.9</c:v>
                </c:pt>
                <c:pt idx="1">
                  <c:v>42.1</c:v>
                </c:pt>
                <c:pt idx="2">
                  <c:v>32.800000000000004</c:v>
                </c:pt>
                <c:pt idx="3" formatCode="0.0">
                  <c:v>7.8</c:v>
                </c:pt>
                <c:pt idx="4" formatCode="0.0">
                  <c:v>8.4</c:v>
                </c:pt>
                <c:pt idx="5" formatCode="0.0">
                  <c:v>5.2</c:v>
                </c:pt>
                <c:pt idx="6" formatCode="0.0">
                  <c:v>2.9</c:v>
                </c:pt>
                <c:pt idx="7" formatCode="0.0">
                  <c:v>2</c:v>
                </c:pt>
                <c:pt idx="8" formatCode="0.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83-480D-8EA6-5A34F67C89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2599680"/>
        <c:axId val="147430400"/>
      </c:barChart>
      <c:catAx>
        <c:axId val="142599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30400"/>
        <c:crosses val="autoZero"/>
        <c:auto val="1"/>
        <c:lblAlgn val="ctr"/>
        <c:lblOffset val="0"/>
        <c:noMultiLvlLbl val="0"/>
      </c:catAx>
      <c:valAx>
        <c:axId val="147430400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Prevalence of Comorbidities (%)</a:t>
                </a:r>
              </a:p>
            </c:rich>
          </c:tx>
          <c:layout>
            <c:manualLayout>
              <c:xMode val="edge"/>
              <c:yMode val="edge"/>
              <c:x val="1.7667427899814805E-2"/>
              <c:y val="0.16225288449411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4259968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90DDE-D68B-49C8-84C5-256A0CB0DA1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31756E6-14BA-46B3-952F-B95BC38B115C}">
      <dgm:prSet/>
      <dgm:spPr>
        <a:xfrm rot="10800000">
          <a:off x="990605" y="618829"/>
          <a:ext cx="9618126" cy="3664542"/>
        </a:xfrm>
        <a:prstGeom prst="homePlate">
          <a:avLst/>
        </a:prstGeom>
      </dgm:spPr>
      <dgm:t>
        <a:bodyPr/>
        <a:lstStyle/>
        <a:p>
          <a:r>
            <a:rPr lang="it-IT" b="0" i="0" dirty="0"/>
            <a:t>Ogni persona con la gotta dovrebbe ricevere consigli in merito allo </a:t>
          </a:r>
          <a:r>
            <a:rPr lang="it-IT" b="1" i="0" dirty="0"/>
            <a:t>stile di vita</a:t>
          </a:r>
          <a:r>
            <a:rPr lang="it-IT" b="0" i="0" dirty="0"/>
            <a:t>: perdita di peso e evitare alcol (in particolare birra e superalcolici) e bevande zuccherate, pasti pesanti e consumo eccessivo di carne e pesce. I latticini a basso contenuto di grassi dovrebbero essere incoraggiati. L’esercizio fisico regolare dovrebbe essere consigliato.</a:t>
          </a:r>
          <a:endParaRPr lang="it-IT" b="0" i="0" u="none" dirty="0">
            <a:latin typeface="Calibri" panose="020F0502020204030204"/>
            <a:ea typeface="+mn-ea"/>
            <a:cs typeface="+mn-cs"/>
          </a:endParaRPr>
        </a:p>
      </dgm:t>
    </dgm:pt>
    <dgm:pt modelId="{E499A6B6-5912-4A98-B61C-D319EAB3E2E1}" type="parTrans" cxnId="{DE6F7392-112C-4A48-9E59-57E56E8CE6F4}">
      <dgm:prSet/>
      <dgm:spPr/>
      <dgm:t>
        <a:bodyPr/>
        <a:lstStyle/>
        <a:p>
          <a:endParaRPr lang="it-IT"/>
        </a:p>
      </dgm:t>
    </dgm:pt>
    <dgm:pt modelId="{4D4650A0-2B36-43E1-A38A-C1A33C8A02DB}" type="sibTrans" cxnId="{DE6F7392-112C-4A48-9E59-57E56E8CE6F4}">
      <dgm:prSet/>
      <dgm:spPr/>
      <dgm:t>
        <a:bodyPr/>
        <a:lstStyle/>
        <a:p>
          <a:endParaRPr lang="it-IT"/>
        </a:p>
      </dgm:t>
    </dgm:pt>
    <dgm:pt modelId="{A62DCFDC-4956-4ACA-B185-0C7ABD20C3B1}" type="pres">
      <dgm:prSet presAssocID="{BC790DDE-D68B-49C8-84C5-256A0CB0DA15}" presName="linearFlow" presStyleCnt="0">
        <dgm:presLayoutVars>
          <dgm:dir/>
          <dgm:resizeHandles val="exact"/>
        </dgm:presLayoutVars>
      </dgm:prSet>
      <dgm:spPr/>
    </dgm:pt>
    <dgm:pt modelId="{0F1D8E96-D412-494C-A1A3-0ADEBABFF735}" type="pres">
      <dgm:prSet presAssocID="{331756E6-14BA-46B3-952F-B95BC38B115C}" presName="composite" presStyleCnt="0"/>
      <dgm:spPr/>
    </dgm:pt>
    <dgm:pt modelId="{C97BC61F-1FF0-4E31-A866-4B7C2A6FB2E5}" type="pres">
      <dgm:prSet presAssocID="{331756E6-14BA-46B3-952F-B95BC38B115C}" presName="imgShp" presStyleLbl="fgImgPlace1" presStyleIdx="0" presStyleCnt="1" custLinFactNeighborX="-70884" custLinFactNeighborY="1244"/>
      <dgm:spPr>
        <a:xfrm>
          <a:off x="0" y="664416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FE12881A-AF19-4FC1-B9E4-BC9746F5FFD6}" type="pres">
      <dgm:prSet presAssocID="{331756E6-14BA-46B3-952F-B95BC38B115C}" presName="txShp" presStyleLbl="node1" presStyleIdx="0" presStyleCnt="1" custScaleX="130200">
        <dgm:presLayoutVars>
          <dgm:bulletEnabled val="1"/>
        </dgm:presLayoutVars>
      </dgm:prSet>
      <dgm:spPr/>
    </dgm:pt>
  </dgm:ptLst>
  <dgm:cxnLst>
    <dgm:cxn modelId="{4A286133-96AF-422F-8DDC-C9912D0BCE67}" type="presOf" srcId="{331756E6-14BA-46B3-952F-B95BC38B115C}" destId="{FE12881A-AF19-4FC1-B9E4-BC9746F5FFD6}" srcOrd="0" destOrd="0" presId="urn:microsoft.com/office/officeart/2005/8/layout/vList3"/>
    <dgm:cxn modelId="{DE6F7392-112C-4A48-9E59-57E56E8CE6F4}" srcId="{BC790DDE-D68B-49C8-84C5-256A0CB0DA15}" destId="{331756E6-14BA-46B3-952F-B95BC38B115C}" srcOrd="0" destOrd="0" parTransId="{E499A6B6-5912-4A98-B61C-D319EAB3E2E1}" sibTransId="{4D4650A0-2B36-43E1-A38A-C1A33C8A02DB}"/>
    <dgm:cxn modelId="{88DEEEE6-9458-4DE2-AAEE-6F63A716FEFD}" type="presOf" srcId="{BC790DDE-D68B-49C8-84C5-256A0CB0DA15}" destId="{A62DCFDC-4956-4ACA-B185-0C7ABD20C3B1}" srcOrd="0" destOrd="0" presId="urn:microsoft.com/office/officeart/2005/8/layout/vList3"/>
    <dgm:cxn modelId="{51A5464A-D7B9-4F3B-8731-4A5E0D9F502C}" type="presParOf" srcId="{A62DCFDC-4956-4ACA-B185-0C7ABD20C3B1}" destId="{0F1D8E96-D412-494C-A1A3-0ADEBABFF735}" srcOrd="0" destOrd="0" presId="urn:microsoft.com/office/officeart/2005/8/layout/vList3"/>
    <dgm:cxn modelId="{D8DBCE5F-F84E-4799-B57D-09B056717DD5}" type="presParOf" srcId="{0F1D8E96-D412-494C-A1A3-0ADEBABFF735}" destId="{C97BC61F-1FF0-4E31-A866-4B7C2A6FB2E5}" srcOrd="0" destOrd="0" presId="urn:microsoft.com/office/officeart/2005/8/layout/vList3"/>
    <dgm:cxn modelId="{89EDD492-6E5C-41CC-B144-15442B15E57C}" type="presParOf" srcId="{0F1D8E96-D412-494C-A1A3-0ADEBABFF735}" destId="{FE12881A-AF19-4FC1-B9E4-BC9746F5FF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790DDE-D68B-49C8-84C5-256A0CB0DA15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769B99EE-29E6-4A20-9DC6-6FC9362042BB}">
      <dgm:prSet/>
      <dgm:spPr>
        <a:xfrm rot="10800000">
          <a:off x="990605" y="618829"/>
          <a:ext cx="9618126" cy="3664542"/>
        </a:xfrm>
        <a:prstGeom prst="homePlate">
          <a:avLst/>
        </a:prstGeom>
      </dgm:spPr>
      <dgm:t>
        <a:bodyPr/>
        <a:lstStyle/>
        <a:p>
          <a:pPr>
            <a:buNone/>
          </a:pPr>
          <a:r>
            <a:rPr lang="it-IT" dirty="0"/>
            <a:t>Ogni persona con gotta deve essere sottoposta a </a:t>
          </a:r>
          <a:r>
            <a:rPr lang="it-IT" b="1" dirty="0"/>
            <a:t>screening sistematico per le comorbidità associate e i fattori di rischio cardiovascolare</a:t>
          </a:r>
          <a:r>
            <a:rPr lang="it-IT" dirty="0"/>
            <a:t>, inclusa insufficienza renale, cardiopatia ischemica, insufficienza cardiaca, ictus, arteriopatia periferica, obesità, </a:t>
          </a:r>
          <a:r>
            <a:rPr lang="it-IT" dirty="0" err="1"/>
            <a:t>iperlipidemia</a:t>
          </a:r>
          <a:r>
            <a:rPr lang="it-IT" dirty="0"/>
            <a:t>, ipertensione, diabete e fumo, che devono essere trattati come parte della gestione della gotta.</a:t>
          </a:r>
          <a:endParaRPr lang="it-IT" b="0" i="0" u="none" dirty="0">
            <a:latin typeface="Calibri" panose="020F0502020204030204"/>
            <a:ea typeface="+mn-ea"/>
            <a:cs typeface="+mn-cs"/>
          </a:endParaRPr>
        </a:p>
      </dgm:t>
    </dgm:pt>
    <dgm:pt modelId="{FDE5E9B4-DA60-4CC1-BF89-D11F86067E70}" type="parTrans" cxnId="{B5BF601B-A73E-4A8E-BC9D-632992676302}">
      <dgm:prSet/>
      <dgm:spPr/>
      <dgm:t>
        <a:bodyPr/>
        <a:lstStyle/>
        <a:p>
          <a:endParaRPr lang="it-IT"/>
        </a:p>
      </dgm:t>
    </dgm:pt>
    <dgm:pt modelId="{62ACBCCF-BBB9-4D5B-BFC1-688DCB09FADD}" type="sibTrans" cxnId="{B5BF601B-A73E-4A8E-BC9D-632992676302}">
      <dgm:prSet/>
      <dgm:spPr/>
      <dgm:t>
        <a:bodyPr/>
        <a:lstStyle/>
        <a:p>
          <a:endParaRPr lang="it-IT"/>
        </a:p>
      </dgm:t>
    </dgm:pt>
    <dgm:pt modelId="{A62DCFDC-4956-4ACA-B185-0C7ABD20C3B1}" type="pres">
      <dgm:prSet presAssocID="{BC790DDE-D68B-49C8-84C5-256A0CB0DA15}" presName="linearFlow" presStyleCnt="0">
        <dgm:presLayoutVars>
          <dgm:dir/>
          <dgm:resizeHandles val="exact"/>
        </dgm:presLayoutVars>
      </dgm:prSet>
      <dgm:spPr/>
    </dgm:pt>
    <dgm:pt modelId="{C4DEB955-6491-407C-A6EE-FB218B91204E}" type="pres">
      <dgm:prSet presAssocID="{769B99EE-29E6-4A20-9DC6-6FC9362042BB}" presName="composite" presStyleCnt="0"/>
      <dgm:spPr/>
    </dgm:pt>
    <dgm:pt modelId="{5D6FC4A6-7658-4025-AB11-503F0F70FFC2}" type="pres">
      <dgm:prSet presAssocID="{769B99EE-29E6-4A20-9DC6-6FC9362042BB}" presName="imgShp" presStyleLbl="fgImgPlace1" presStyleIdx="0" presStyleCnt="1" custLinFactNeighborX="-77723" custLinFactNeighborY="-1244"/>
      <dgm:spPr>
        <a:xfrm>
          <a:off x="0" y="573242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F8685ECD-3752-448D-84E6-ADF2A792BE50}" type="pres">
      <dgm:prSet presAssocID="{769B99EE-29E6-4A20-9DC6-6FC9362042BB}" presName="txShp" presStyleLbl="node1" presStyleIdx="0" presStyleCnt="1" custScaleX="132219">
        <dgm:presLayoutVars>
          <dgm:bulletEnabled val="1"/>
        </dgm:presLayoutVars>
      </dgm:prSet>
      <dgm:spPr/>
    </dgm:pt>
  </dgm:ptLst>
  <dgm:cxnLst>
    <dgm:cxn modelId="{B5BF601B-A73E-4A8E-BC9D-632992676302}" srcId="{BC790DDE-D68B-49C8-84C5-256A0CB0DA15}" destId="{769B99EE-29E6-4A20-9DC6-6FC9362042BB}" srcOrd="0" destOrd="0" parTransId="{FDE5E9B4-DA60-4CC1-BF89-D11F86067E70}" sibTransId="{62ACBCCF-BBB9-4D5B-BFC1-688DCB09FADD}"/>
    <dgm:cxn modelId="{30A95FD0-8A60-4729-9143-D2FF9EAB9D7D}" type="presOf" srcId="{769B99EE-29E6-4A20-9DC6-6FC9362042BB}" destId="{F8685ECD-3752-448D-84E6-ADF2A792BE50}" srcOrd="0" destOrd="0" presId="urn:microsoft.com/office/officeart/2005/8/layout/vList3"/>
    <dgm:cxn modelId="{88DEEEE6-9458-4DE2-AAEE-6F63A716FEFD}" type="presOf" srcId="{BC790DDE-D68B-49C8-84C5-256A0CB0DA15}" destId="{A62DCFDC-4956-4ACA-B185-0C7ABD20C3B1}" srcOrd="0" destOrd="0" presId="urn:microsoft.com/office/officeart/2005/8/layout/vList3"/>
    <dgm:cxn modelId="{AAD67166-FF09-40B1-A360-23FA47ECAB28}" type="presParOf" srcId="{A62DCFDC-4956-4ACA-B185-0C7ABD20C3B1}" destId="{C4DEB955-6491-407C-A6EE-FB218B91204E}" srcOrd="0" destOrd="0" presId="urn:microsoft.com/office/officeart/2005/8/layout/vList3"/>
    <dgm:cxn modelId="{3DC74ECB-450F-4174-9B54-A4EC1CA7C330}" type="presParOf" srcId="{C4DEB955-6491-407C-A6EE-FB218B91204E}" destId="{5D6FC4A6-7658-4025-AB11-503F0F70FFC2}" srcOrd="0" destOrd="0" presId="urn:microsoft.com/office/officeart/2005/8/layout/vList3"/>
    <dgm:cxn modelId="{B7A9F4A3-9D4B-4568-9F5F-E199E2290548}" type="presParOf" srcId="{C4DEB955-6491-407C-A6EE-FB218B91204E}" destId="{F8685ECD-3752-448D-84E6-ADF2A792BE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790DDE-D68B-49C8-84C5-256A0CB0DA1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9B99EE-29E6-4A20-9DC6-6FC9362042BB}">
      <dgm:prSet/>
      <dgm:spPr>
        <a:xfrm rot="10800000">
          <a:off x="990605" y="618829"/>
          <a:ext cx="9618126" cy="3664542"/>
        </a:xfrm>
        <a:prstGeom prst="homePlate">
          <a:avLst/>
        </a:prstGeom>
      </dgm:spPr>
      <dgm:t>
        <a:bodyPr/>
        <a:lstStyle/>
        <a:p>
          <a:pPr>
            <a:buNone/>
          </a:pPr>
          <a:r>
            <a:rPr lang="it-IT" b="0" i="0" dirty="0"/>
            <a:t>La profilassi degli attacchi acuti è raccomandata durante i primi 6 mesi di ULT. Il trattamento profilattico raccomandato è la colchicina, 0,5-1 mg / die, dose che deve essere ridotta nei pazienti con compromissione renale. In caso di compromissione renale o trattamento con statine, i pazienti e i medici devono essere consapevoli della potenziale </a:t>
          </a:r>
          <a:r>
            <a:rPr lang="it-IT" b="0" i="0" dirty="0" err="1"/>
            <a:t>neurotossicità</a:t>
          </a:r>
          <a:r>
            <a:rPr lang="it-IT" b="0" i="0" dirty="0"/>
            <a:t> e / o tossicità muscolare con la colchicina profilattica. </a:t>
          </a:r>
          <a:endParaRPr lang="it-IT" b="0" i="0" u="none" dirty="0">
            <a:latin typeface="Calibri" panose="020F0502020204030204"/>
            <a:ea typeface="+mn-ea"/>
            <a:cs typeface="+mn-cs"/>
          </a:endParaRPr>
        </a:p>
      </dgm:t>
    </dgm:pt>
    <dgm:pt modelId="{FDE5E9B4-DA60-4CC1-BF89-D11F86067E70}" type="parTrans" cxnId="{B5BF601B-A73E-4A8E-BC9D-632992676302}">
      <dgm:prSet/>
      <dgm:spPr/>
      <dgm:t>
        <a:bodyPr/>
        <a:lstStyle/>
        <a:p>
          <a:endParaRPr lang="it-IT"/>
        </a:p>
      </dgm:t>
    </dgm:pt>
    <dgm:pt modelId="{62ACBCCF-BBB9-4D5B-BFC1-688DCB09FADD}" type="sibTrans" cxnId="{B5BF601B-A73E-4A8E-BC9D-632992676302}">
      <dgm:prSet/>
      <dgm:spPr/>
      <dgm:t>
        <a:bodyPr/>
        <a:lstStyle/>
        <a:p>
          <a:endParaRPr lang="it-IT"/>
        </a:p>
      </dgm:t>
    </dgm:pt>
    <dgm:pt modelId="{A62DCFDC-4956-4ACA-B185-0C7ABD20C3B1}" type="pres">
      <dgm:prSet presAssocID="{BC790DDE-D68B-49C8-84C5-256A0CB0DA15}" presName="linearFlow" presStyleCnt="0">
        <dgm:presLayoutVars>
          <dgm:dir/>
          <dgm:resizeHandles val="exact"/>
        </dgm:presLayoutVars>
      </dgm:prSet>
      <dgm:spPr/>
    </dgm:pt>
    <dgm:pt modelId="{C4DEB955-6491-407C-A6EE-FB218B91204E}" type="pres">
      <dgm:prSet presAssocID="{769B99EE-29E6-4A20-9DC6-6FC9362042BB}" presName="composite" presStyleCnt="0"/>
      <dgm:spPr/>
    </dgm:pt>
    <dgm:pt modelId="{5D6FC4A6-7658-4025-AB11-503F0F70FFC2}" type="pres">
      <dgm:prSet presAssocID="{769B99EE-29E6-4A20-9DC6-6FC9362042BB}" presName="imgShp" presStyleLbl="fgImgPlace1" presStyleIdx="0" presStyleCnt="1" custScaleX="80676" custScaleY="86357" custLinFactNeighborX="-77723" custLinFactNeighborY="-1244"/>
      <dgm:spPr>
        <a:xfrm>
          <a:off x="0" y="573242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5000" r="-45000"/>
          </a:stretch>
        </a:blipFill>
      </dgm:spPr>
    </dgm:pt>
    <dgm:pt modelId="{F8685ECD-3752-448D-84E6-ADF2A792BE50}" type="pres">
      <dgm:prSet presAssocID="{769B99EE-29E6-4A20-9DC6-6FC9362042BB}" presName="txShp" presStyleLbl="node1" presStyleIdx="0" presStyleCnt="1" custScaleX="132219">
        <dgm:presLayoutVars>
          <dgm:bulletEnabled val="1"/>
        </dgm:presLayoutVars>
      </dgm:prSet>
      <dgm:spPr/>
    </dgm:pt>
  </dgm:ptLst>
  <dgm:cxnLst>
    <dgm:cxn modelId="{B5BF601B-A73E-4A8E-BC9D-632992676302}" srcId="{BC790DDE-D68B-49C8-84C5-256A0CB0DA15}" destId="{769B99EE-29E6-4A20-9DC6-6FC9362042BB}" srcOrd="0" destOrd="0" parTransId="{FDE5E9B4-DA60-4CC1-BF89-D11F86067E70}" sibTransId="{62ACBCCF-BBB9-4D5B-BFC1-688DCB09FADD}"/>
    <dgm:cxn modelId="{30A95FD0-8A60-4729-9143-D2FF9EAB9D7D}" type="presOf" srcId="{769B99EE-29E6-4A20-9DC6-6FC9362042BB}" destId="{F8685ECD-3752-448D-84E6-ADF2A792BE50}" srcOrd="0" destOrd="0" presId="urn:microsoft.com/office/officeart/2005/8/layout/vList3"/>
    <dgm:cxn modelId="{88DEEEE6-9458-4DE2-AAEE-6F63A716FEFD}" type="presOf" srcId="{BC790DDE-D68B-49C8-84C5-256A0CB0DA15}" destId="{A62DCFDC-4956-4ACA-B185-0C7ABD20C3B1}" srcOrd="0" destOrd="0" presId="urn:microsoft.com/office/officeart/2005/8/layout/vList3"/>
    <dgm:cxn modelId="{AAD67166-FF09-40B1-A360-23FA47ECAB28}" type="presParOf" srcId="{A62DCFDC-4956-4ACA-B185-0C7ABD20C3B1}" destId="{C4DEB955-6491-407C-A6EE-FB218B91204E}" srcOrd="0" destOrd="0" presId="urn:microsoft.com/office/officeart/2005/8/layout/vList3"/>
    <dgm:cxn modelId="{3DC74ECB-450F-4174-9B54-A4EC1CA7C330}" type="presParOf" srcId="{C4DEB955-6491-407C-A6EE-FB218B91204E}" destId="{5D6FC4A6-7658-4025-AB11-503F0F70FFC2}" srcOrd="0" destOrd="0" presId="urn:microsoft.com/office/officeart/2005/8/layout/vList3"/>
    <dgm:cxn modelId="{B7A9F4A3-9D4B-4568-9F5F-E199E2290548}" type="presParOf" srcId="{C4DEB955-6491-407C-A6EE-FB218B91204E}" destId="{F8685ECD-3752-448D-84E6-ADF2A792BE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790DDE-D68B-49C8-84C5-256A0CB0DA1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69B99EE-29E6-4A20-9DC6-6FC9362042BB}">
      <dgm:prSet/>
      <dgm:spPr>
        <a:xfrm rot="10800000">
          <a:off x="990605" y="618829"/>
          <a:ext cx="9618126" cy="3664542"/>
        </a:xfrm>
        <a:prstGeom prst="homePlate">
          <a:avLst/>
        </a:prstGeom>
      </dgm:spPr>
      <dgm:t>
        <a:bodyPr/>
        <a:lstStyle/>
        <a:p>
          <a:r>
            <a:rPr lang="it-IT" dirty="0"/>
            <a:t>La terapia </a:t>
          </a:r>
          <a:r>
            <a:rPr lang="it-IT" dirty="0" err="1"/>
            <a:t>ipouricemizzante</a:t>
          </a:r>
          <a:r>
            <a:rPr lang="it-IT" dirty="0"/>
            <a:t> deve essere considerata e discussa con ogni paziente con una diagnosi definitiva di gotta sin dalla prima presentazione. L'ULT è indicato in </a:t>
          </a:r>
          <a:r>
            <a:rPr lang="it-IT" b="1" dirty="0"/>
            <a:t>tutti i pazienti con riacutizzazioni ricorrenti, tofi, artropatia uratica e / o calcoli renali</a:t>
          </a:r>
          <a:r>
            <a:rPr lang="it-IT" dirty="0"/>
            <a:t>. L'inizio dell'ULT è raccomandato </a:t>
          </a:r>
          <a:r>
            <a:rPr lang="it-IT" b="1" dirty="0"/>
            <a:t>subito dopo la prima diagnosi nei pazienti che si presentano in giovane età (&lt;40 anni) o con un livello molto elevato di SUA (&gt; 8,0 mg / </a:t>
          </a:r>
          <a:r>
            <a:rPr lang="it-IT" b="1" dirty="0" err="1"/>
            <a:t>dL</a:t>
          </a:r>
          <a:r>
            <a:rPr lang="it-IT" b="1" dirty="0"/>
            <a:t>) e / o comorbidità </a:t>
          </a:r>
          <a:r>
            <a:rPr lang="it-IT" dirty="0"/>
            <a:t>(compromissione renale , ipertensione, cardiopatia ischemica, insufficienza cardiaca). </a:t>
          </a:r>
          <a:endParaRPr lang="it-IT" b="0" i="0" u="none" dirty="0">
            <a:latin typeface="Calibri" panose="020F0502020204030204"/>
            <a:ea typeface="+mn-ea"/>
            <a:cs typeface="+mn-cs"/>
          </a:endParaRPr>
        </a:p>
      </dgm:t>
    </dgm:pt>
    <dgm:pt modelId="{FDE5E9B4-DA60-4CC1-BF89-D11F86067E70}" type="parTrans" cxnId="{B5BF601B-A73E-4A8E-BC9D-632992676302}">
      <dgm:prSet/>
      <dgm:spPr/>
      <dgm:t>
        <a:bodyPr/>
        <a:lstStyle/>
        <a:p>
          <a:endParaRPr lang="it-IT"/>
        </a:p>
      </dgm:t>
    </dgm:pt>
    <dgm:pt modelId="{62ACBCCF-BBB9-4D5B-BFC1-688DCB09FADD}" type="sibTrans" cxnId="{B5BF601B-A73E-4A8E-BC9D-632992676302}">
      <dgm:prSet/>
      <dgm:spPr/>
      <dgm:t>
        <a:bodyPr/>
        <a:lstStyle/>
        <a:p>
          <a:endParaRPr lang="it-IT"/>
        </a:p>
      </dgm:t>
    </dgm:pt>
    <dgm:pt modelId="{A62DCFDC-4956-4ACA-B185-0C7ABD20C3B1}" type="pres">
      <dgm:prSet presAssocID="{BC790DDE-D68B-49C8-84C5-256A0CB0DA15}" presName="linearFlow" presStyleCnt="0">
        <dgm:presLayoutVars>
          <dgm:dir/>
          <dgm:resizeHandles val="exact"/>
        </dgm:presLayoutVars>
      </dgm:prSet>
      <dgm:spPr/>
    </dgm:pt>
    <dgm:pt modelId="{C4DEB955-6491-407C-A6EE-FB218B91204E}" type="pres">
      <dgm:prSet presAssocID="{769B99EE-29E6-4A20-9DC6-6FC9362042BB}" presName="composite" presStyleCnt="0"/>
      <dgm:spPr/>
    </dgm:pt>
    <dgm:pt modelId="{5D6FC4A6-7658-4025-AB11-503F0F70FFC2}" type="pres">
      <dgm:prSet presAssocID="{769B99EE-29E6-4A20-9DC6-6FC9362042BB}" presName="imgShp" presStyleLbl="fgImgPlace1" presStyleIdx="0" presStyleCnt="1" custScaleX="80676" custScaleY="86357" custLinFactNeighborX="-77723" custLinFactNeighborY="-1244"/>
      <dgm:spPr>
        <a:xfrm>
          <a:off x="0" y="573242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7000" r="-37000"/>
          </a:stretch>
        </a:blipFill>
      </dgm:spPr>
    </dgm:pt>
    <dgm:pt modelId="{F8685ECD-3752-448D-84E6-ADF2A792BE50}" type="pres">
      <dgm:prSet presAssocID="{769B99EE-29E6-4A20-9DC6-6FC9362042BB}" presName="txShp" presStyleLbl="node1" presStyleIdx="0" presStyleCnt="1" custScaleX="132219">
        <dgm:presLayoutVars>
          <dgm:bulletEnabled val="1"/>
        </dgm:presLayoutVars>
      </dgm:prSet>
      <dgm:spPr/>
    </dgm:pt>
  </dgm:ptLst>
  <dgm:cxnLst>
    <dgm:cxn modelId="{B5BF601B-A73E-4A8E-BC9D-632992676302}" srcId="{BC790DDE-D68B-49C8-84C5-256A0CB0DA15}" destId="{769B99EE-29E6-4A20-9DC6-6FC9362042BB}" srcOrd="0" destOrd="0" parTransId="{FDE5E9B4-DA60-4CC1-BF89-D11F86067E70}" sibTransId="{62ACBCCF-BBB9-4D5B-BFC1-688DCB09FADD}"/>
    <dgm:cxn modelId="{30A95FD0-8A60-4729-9143-D2FF9EAB9D7D}" type="presOf" srcId="{769B99EE-29E6-4A20-9DC6-6FC9362042BB}" destId="{F8685ECD-3752-448D-84E6-ADF2A792BE50}" srcOrd="0" destOrd="0" presId="urn:microsoft.com/office/officeart/2005/8/layout/vList3"/>
    <dgm:cxn modelId="{88DEEEE6-9458-4DE2-AAEE-6F63A716FEFD}" type="presOf" srcId="{BC790DDE-D68B-49C8-84C5-256A0CB0DA15}" destId="{A62DCFDC-4956-4ACA-B185-0C7ABD20C3B1}" srcOrd="0" destOrd="0" presId="urn:microsoft.com/office/officeart/2005/8/layout/vList3"/>
    <dgm:cxn modelId="{AAD67166-FF09-40B1-A360-23FA47ECAB28}" type="presParOf" srcId="{A62DCFDC-4956-4ACA-B185-0C7ABD20C3B1}" destId="{C4DEB955-6491-407C-A6EE-FB218B91204E}" srcOrd="0" destOrd="0" presId="urn:microsoft.com/office/officeart/2005/8/layout/vList3"/>
    <dgm:cxn modelId="{3DC74ECB-450F-4174-9B54-A4EC1CA7C330}" type="presParOf" srcId="{C4DEB955-6491-407C-A6EE-FB218B91204E}" destId="{5D6FC4A6-7658-4025-AB11-503F0F70FFC2}" srcOrd="0" destOrd="0" presId="urn:microsoft.com/office/officeart/2005/8/layout/vList3"/>
    <dgm:cxn modelId="{B7A9F4A3-9D4B-4568-9F5F-E199E2290548}" type="presParOf" srcId="{C4DEB955-6491-407C-A6EE-FB218B91204E}" destId="{F8685ECD-3752-448D-84E6-ADF2A792BE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790DDE-D68B-49C8-84C5-256A0CB0DA1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69B99EE-29E6-4A20-9DC6-6FC9362042BB}">
      <dgm:prSet/>
      <dgm:spPr>
        <a:xfrm rot="10800000">
          <a:off x="813570" y="618829"/>
          <a:ext cx="9618126" cy="3664542"/>
        </a:xfrm>
        <a:prstGeom prst="homePlate">
          <a:avLst/>
        </a:prstGeom>
      </dgm:spPr>
      <dgm:t>
        <a:bodyPr/>
        <a:lstStyle/>
        <a:p>
          <a:pPr>
            <a:buNone/>
          </a:pPr>
          <a:r>
            <a:rPr lang="it-IT" b="0" i="0" dirty="0"/>
            <a:t>Quando la gotta si verifica in un paziente in terapia con </a:t>
          </a:r>
          <a:r>
            <a:rPr lang="it-IT" b="1" i="0" dirty="0"/>
            <a:t>diuretici dell’ansa o tiazidici</a:t>
          </a:r>
          <a:r>
            <a:rPr lang="it-IT" b="0" i="0" dirty="0"/>
            <a:t>, sostituire il diuretico se possibile; per l'ipertensione considerare </a:t>
          </a:r>
          <a:r>
            <a:rPr lang="it-IT" b="1" i="0" dirty="0" err="1"/>
            <a:t>losartan</a:t>
          </a:r>
          <a:r>
            <a:rPr lang="it-IT" b="0" i="0" dirty="0"/>
            <a:t> o </a:t>
          </a:r>
          <a:r>
            <a:rPr lang="it-IT" b="1" i="0" dirty="0"/>
            <a:t>calcio antagonisti</a:t>
          </a:r>
          <a:r>
            <a:rPr lang="it-IT" b="0" i="0" dirty="0"/>
            <a:t>; per l'</a:t>
          </a:r>
          <a:r>
            <a:rPr lang="it-IT" b="0" i="0" dirty="0" err="1"/>
            <a:t>iperlipidemia</a:t>
          </a:r>
          <a:r>
            <a:rPr lang="it-IT" b="0" i="0" dirty="0"/>
            <a:t>, prendere in considerazione una </a:t>
          </a:r>
          <a:r>
            <a:rPr lang="it-IT" b="1" i="0" dirty="0"/>
            <a:t>statina o </a:t>
          </a:r>
          <a:r>
            <a:rPr lang="it-IT" b="1" i="0" dirty="0" err="1"/>
            <a:t>fenofibrato</a:t>
          </a:r>
          <a:endParaRPr lang="it-IT" b="1" i="0" u="none" dirty="0">
            <a:latin typeface="Calibri" panose="020F0502020204030204"/>
            <a:ea typeface="+mn-ea"/>
            <a:cs typeface="+mn-cs"/>
          </a:endParaRPr>
        </a:p>
      </dgm:t>
    </dgm:pt>
    <dgm:pt modelId="{FDE5E9B4-DA60-4CC1-BF89-D11F86067E70}" type="parTrans" cxnId="{B5BF601B-A73E-4A8E-BC9D-632992676302}">
      <dgm:prSet/>
      <dgm:spPr/>
      <dgm:t>
        <a:bodyPr/>
        <a:lstStyle/>
        <a:p>
          <a:endParaRPr lang="it-IT"/>
        </a:p>
      </dgm:t>
    </dgm:pt>
    <dgm:pt modelId="{62ACBCCF-BBB9-4D5B-BFC1-688DCB09FADD}" type="sibTrans" cxnId="{B5BF601B-A73E-4A8E-BC9D-632992676302}">
      <dgm:prSet/>
      <dgm:spPr/>
      <dgm:t>
        <a:bodyPr/>
        <a:lstStyle/>
        <a:p>
          <a:endParaRPr lang="it-IT"/>
        </a:p>
      </dgm:t>
    </dgm:pt>
    <dgm:pt modelId="{A62DCFDC-4956-4ACA-B185-0C7ABD20C3B1}" type="pres">
      <dgm:prSet presAssocID="{BC790DDE-D68B-49C8-84C5-256A0CB0DA15}" presName="linearFlow" presStyleCnt="0">
        <dgm:presLayoutVars>
          <dgm:dir/>
          <dgm:resizeHandles val="exact"/>
        </dgm:presLayoutVars>
      </dgm:prSet>
      <dgm:spPr/>
    </dgm:pt>
    <dgm:pt modelId="{C4DEB955-6491-407C-A6EE-FB218B91204E}" type="pres">
      <dgm:prSet presAssocID="{769B99EE-29E6-4A20-9DC6-6FC9362042BB}" presName="composite" presStyleCnt="0"/>
      <dgm:spPr/>
    </dgm:pt>
    <dgm:pt modelId="{5D6FC4A6-7658-4025-AB11-503F0F70FFC2}" type="pres">
      <dgm:prSet presAssocID="{769B99EE-29E6-4A20-9DC6-6FC9362042BB}" presName="imgShp" presStyleLbl="fgImgPlace1" presStyleIdx="0" presStyleCnt="1" custScaleX="80676" custScaleY="86357" custLinFactNeighborX="-77723" custLinFactNeighborY="-1244"/>
      <dgm:spPr>
        <a:xfrm>
          <a:off x="0" y="823219"/>
          <a:ext cx="2956406" cy="316458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F8685ECD-3752-448D-84E6-ADF2A792BE50}" type="pres">
      <dgm:prSet presAssocID="{769B99EE-29E6-4A20-9DC6-6FC9362042BB}" presName="txShp" presStyleLbl="node1" presStyleIdx="0" presStyleCnt="1" custScaleX="132219">
        <dgm:presLayoutVars>
          <dgm:bulletEnabled val="1"/>
        </dgm:presLayoutVars>
      </dgm:prSet>
      <dgm:spPr/>
    </dgm:pt>
  </dgm:ptLst>
  <dgm:cxnLst>
    <dgm:cxn modelId="{B5BF601B-A73E-4A8E-BC9D-632992676302}" srcId="{BC790DDE-D68B-49C8-84C5-256A0CB0DA15}" destId="{769B99EE-29E6-4A20-9DC6-6FC9362042BB}" srcOrd="0" destOrd="0" parTransId="{FDE5E9B4-DA60-4CC1-BF89-D11F86067E70}" sibTransId="{62ACBCCF-BBB9-4D5B-BFC1-688DCB09FADD}"/>
    <dgm:cxn modelId="{30A95FD0-8A60-4729-9143-D2FF9EAB9D7D}" type="presOf" srcId="{769B99EE-29E6-4A20-9DC6-6FC9362042BB}" destId="{F8685ECD-3752-448D-84E6-ADF2A792BE50}" srcOrd="0" destOrd="0" presId="urn:microsoft.com/office/officeart/2005/8/layout/vList3"/>
    <dgm:cxn modelId="{88DEEEE6-9458-4DE2-AAEE-6F63A716FEFD}" type="presOf" srcId="{BC790DDE-D68B-49C8-84C5-256A0CB0DA15}" destId="{A62DCFDC-4956-4ACA-B185-0C7ABD20C3B1}" srcOrd="0" destOrd="0" presId="urn:microsoft.com/office/officeart/2005/8/layout/vList3"/>
    <dgm:cxn modelId="{AAD67166-FF09-40B1-A360-23FA47ECAB28}" type="presParOf" srcId="{A62DCFDC-4956-4ACA-B185-0C7ABD20C3B1}" destId="{C4DEB955-6491-407C-A6EE-FB218B91204E}" srcOrd="0" destOrd="0" presId="urn:microsoft.com/office/officeart/2005/8/layout/vList3"/>
    <dgm:cxn modelId="{3DC74ECB-450F-4174-9B54-A4EC1CA7C330}" type="presParOf" srcId="{C4DEB955-6491-407C-A6EE-FB218B91204E}" destId="{5D6FC4A6-7658-4025-AB11-503F0F70FFC2}" srcOrd="0" destOrd="0" presId="urn:microsoft.com/office/officeart/2005/8/layout/vList3"/>
    <dgm:cxn modelId="{B7A9F4A3-9D4B-4568-9F5F-E199E2290548}" type="presParOf" srcId="{C4DEB955-6491-407C-A6EE-FB218B91204E}" destId="{F8685ECD-3752-448D-84E6-ADF2A792BE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2881A-AF19-4FC1-B9E4-BC9746F5FFD6}">
      <dsp:nvSpPr>
        <dsp:cNvPr id="0" name=""/>
        <dsp:cNvSpPr/>
      </dsp:nvSpPr>
      <dsp:spPr>
        <a:xfrm rot="10800000">
          <a:off x="1100757" y="618829"/>
          <a:ext cx="9471256" cy="36645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5961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b="0" i="0" kern="1200" dirty="0"/>
            <a:t>Ogni persona con la gotta dovrebbe ricevere consigli in merito allo </a:t>
          </a:r>
          <a:r>
            <a:rPr lang="it-IT" sz="2900" b="1" i="0" kern="1200" dirty="0"/>
            <a:t>stile di vita</a:t>
          </a:r>
          <a:r>
            <a:rPr lang="it-IT" sz="2900" b="0" i="0" kern="1200" dirty="0"/>
            <a:t>: perdita di peso e evitare alcol (in particolare birra e superalcolici) e bevande zuccherate, pasti pesanti e consumo eccessivo di carne e pesce. I latticini a basso contenuto di grassi dovrebbero essere incoraggiati. L’esercizio fisico regolare dovrebbe essere consigliato.</a:t>
          </a:r>
          <a:endParaRPr lang="it-IT" sz="2900" b="0" i="0" u="none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2016892" y="618829"/>
        <a:ext cx="8555121" cy="3664542"/>
      </dsp:txXfrm>
    </dsp:sp>
    <dsp:sp modelId="{C97BC61F-1FF0-4E31-A866-4B7C2A6FB2E5}">
      <dsp:nvSpPr>
        <dsp:cNvPr id="0" name=""/>
        <dsp:cNvSpPr/>
      </dsp:nvSpPr>
      <dsp:spPr>
        <a:xfrm>
          <a:off x="0" y="664416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85ECD-3752-448D-84E6-ADF2A792BE50}">
      <dsp:nvSpPr>
        <dsp:cNvPr id="0" name=""/>
        <dsp:cNvSpPr/>
      </dsp:nvSpPr>
      <dsp:spPr>
        <a:xfrm rot="10800000">
          <a:off x="990605" y="618829"/>
          <a:ext cx="9618126" cy="36645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596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Ogni persona con gotta deve essere sottoposta a </a:t>
          </a:r>
          <a:r>
            <a:rPr lang="it-IT" sz="2700" b="1" kern="1200" dirty="0"/>
            <a:t>screening sistematico per le comorbidità associate e i fattori di rischio cardiovascolare</a:t>
          </a:r>
          <a:r>
            <a:rPr lang="it-IT" sz="2700" kern="1200" dirty="0"/>
            <a:t>, inclusa insufficienza renale, cardiopatia ischemica, insufficienza cardiaca, ictus, arteriopatia periferica, obesità, </a:t>
          </a:r>
          <a:r>
            <a:rPr lang="it-IT" sz="2700" kern="1200" dirty="0" err="1"/>
            <a:t>iperlipidemia</a:t>
          </a:r>
          <a:r>
            <a:rPr lang="it-IT" sz="2700" kern="1200" dirty="0"/>
            <a:t>, ipertensione, diabete e fumo, che devono essere trattati come parte della gestione della gotta.</a:t>
          </a:r>
          <a:endParaRPr lang="it-IT" sz="2700" b="0" i="0" u="none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906740" y="618829"/>
        <a:ext cx="8701991" cy="3664542"/>
      </dsp:txXfrm>
    </dsp:sp>
    <dsp:sp modelId="{5D6FC4A6-7658-4025-AB11-503F0F70FFC2}">
      <dsp:nvSpPr>
        <dsp:cNvPr id="0" name=""/>
        <dsp:cNvSpPr/>
      </dsp:nvSpPr>
      <dsp:spPr>
        <a:xfrm>
          <a:off x="0" y="573242"/>
          <a:ext cx="3664542" cy="366454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85ECD-3752-448D-84E6-ADF2A792BE50}">
      <dsp:nvSpPr>
        <dsp:cNvPr id="0" name=""/>
        <dsp:cNvSpPr/>
      </dsp:nvSpPr>
      <dsp:spPr>
        <a:xfrm rot="10800000">
          <a:off x="813570" y="618829"/>
          <a:ext cx="9618126" cy="36645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596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0" i="0" kern="1200" dirty="0"/>
            <a:t>La profilassi degli attacchi acuti è raccomandata durante i primi 6 mesi di ULT. Il trattamento profilattico raccomandato è la colchicina, 0,5-1 mg / die, dose che deve essere ridotta nei pazienti con compromissione renale. In caso di compromissione renale o trattamento con statine, i pazienti e i medici devono essere consapevoli della potenziale </a:t>
          </a:r>
          <a:r>
            <a:rPr lang="it-IT" sz="2700" b="0" i="0" kern="1200" dirty="0" err="1"/>
            <a:t>neurotossicità</a:t>
          </a:r>
          <a:r>
            <a:rPr lang="it-IT" sz="2700" b="0" i="0" kern="1200" dirty="0"/>
            <a:t> e / o tossicità muscolare con la colchicina profilattica. </a:t>
          </a:r>
          <a:endParaRPr lang="it-IT" sz="2700" b="0" i="0" u="none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729705" y="618829"/>
        <a:ext cx="8701991" cy="3664542"/>
      </dsp:txXfrm>
    </dsp:sp>
    <dsp:sp modelId="{5D6FC4A6-7658-4025-AB11-503F0F70FFC2}">
      <dsp:nvSpPr>
        <dsp:cNvPr id="0" name=""/>
        <dsp:cNvSpPr/>
      </dsp:nvSpPr>
      <dsp:spPr>
        <a:xfrm>
          <a:off x="0" y="823219"/>
          <a:ext cx="2956406" cy="316458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5000" r="-4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85ECD-3752-448D-84E6-ADF2A792BE50}">
      <dsp:nvSpPr>
        <dsp:cNvPr id="0" name=""/>
        <dsp:cNvSpPr/>
      </dsp:nvSpPr>
      <dsp:spPr>
        <a:xfrm rot="10800000">
          <a:off x="813570" y="618829"/>
          <a:ext cx="9618126" cy="36645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596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La terapia </a:t>
          </a:r>
          <a:r>
            <a:rPr lang="it-IT" sz="2400" kern="1200" dirty="0" err="1"/>
            <a:t>ipouricemizzante</a:t>
          </a:r>
          <a:r>
            <a:rPr lang="it-IT" sz="2400" kern="1200" dirty="0"/>
            <a:t> deve essere considerata e discussa con ogni paziente con una diagnosi definitiva di gotta sin dalla prima presentazione. L'ULT è indicato in </a:t>
          </a:r>
          <a:r>
            <a:rPr lang="it-IT" sz="2400" b="1" kern="1200" dirty="0"/>
            <a:t>tutti i pazienti con riacutizzazioni ricorrenti, tofi, artropatia uratica e / o calcoli renali</a:t>
          </a:r>
          <a:r>
            <a:rPr lang="it-IT" sz="2400" kern="1200" dirty="0"/>
            <a:t>. L'inizio dell'ULT è raccomandato </a:t>
          </a:r>
          <a:r>
            <a:rPr lang="it-IT" sz="2400" b="1" kern="1200" dirty="0"/>
            <a:t>subito dopo la prima diagnosi nei pazienti che si presentano in giovane età (&lt;40 anni) o con un livello molto elevato di SUA (&gt; 8,0 mg / </a:t>
          </a:r>
          <a:r>
            <a:rPr lang="it-IT" sz="2400" b="1" kern="1200" dirty="0" err="1"/>
            <a:t>dL</a:t>
          </a:r>
          <a:r>
            <a:rPr lang="it-IT" sz="2400" b="1" kern="1200" dirty="0"/>
            <a:t>) e / o comorbidità </a:t>
          </a:r>
          <a:r>
            <a:rPr lang="it-IT" sz="2400" kern="1200" dirty="0"/>
            <a:t>(compromissione renale , ipertensione, cardiopatia ischemica, insufficienza cardiaca). </a:t>
          </a:r>
          <a:endParaRPr lang="it-IT" sz="2400" b="0" i="0" u="none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729705" y="618829"/>
        <a:ext cx="8701991" cy="3664542"/>
      </dsp:txXfrm>
    </dsp:sp>
    <dsp:sp modelId="{5D6FC4A6-7658-4025-AB11-503F0F70FFC2}">
      <dsp:nvSpPr>
        <dsp:cNvPr id="0" name=""/>
        <dsp:cNvSpPr/>
      </dsp:nvSpPr>
      <dsp:spPr>
        <a:xfrm>
          <a:off x="0" y="823219"/>
          <a:ext cx="2956406" cy="316458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7000" r="-3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85ECD-3752-448D-84E6-ADF2A792BE50}">
      <dsp:nvSpPr>
        <dsp:cNvPr id="0" name=""/>
        <dsp:cNvSpPr/>
      </dsp:nvSpPr>
      <dsp:spPr>
        <a:xfrm rot="10800000">
          <a:off x="813570" y="618829"/>
          <a:ext cx="9618126" cy="36645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5961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i="0" kern="1200" dirty="0"/>
            <a:t>Quando la gotta si verifica in un paziente in terapia con </a:t>
          </a:r>
          <a:r>
            <a:rPr lang="it-IT" sz="3200" b="1" i="0" kern="1200" dirty="0"/>
            <a:t>diuretici dell’ansa o tiazidici</a:t>
          </a:r>
          <a:r>
            <a:rPr lang="it-IT" sz="3200" b="0" i="0" kern="1200" dirty="0"/>
            <a:t>, sostituire il diuretico se possibile; per l'ipertensione considerare </a:t>
          </a:r>
          <a:r>
            <a:rPr lang="it-IT" sz="3200" b="1" i="0" kern="1200" dirty="0" err="1"/>
            <a:t>losartan</a:t>
          </a:r>
          <a:r>
            <a:rPr lang="it-IT" sz="3200" b="0" i="0" kern="1200" dirty="0"/>
            <a:t> o </a:t>
          </a:r>
          <a:r>
            <a:rPr lang="it-IT" sz="3200" b="1" i="0" kern="1200" dirty="0"/>
            <a:t>calcio antagonisti</a:t>
          </a:r>
          <a:r>
            <a:rPr lang="it-IT" sz="3200" b="0" i="0" kern="1200" dirty="0"/>
            <a:t>; per l'</a:t>
          </a:r>
          <a:r>
            <a:rPr lang="it-IT" sz="3200" b="0" i="0" kern="1200" dirty="0" err="1"/>
            <a:t>iperlipidemia</a:t>
          </a:r>
          <a:r>
            <a:rPr lang="it-IT" sz="3200" b="0" i="0" kern="1200" dirty="0"/>
            <a:t>, prendere in considerazione una </a:t>
          </a:r>
          <a:r>
            <a:rPr lang="it-IT" sz="3200" b="1" i="0" kern="1200" dirty="0"/>
            <a:t>statina o </a:t>
          </a:r>
          <a:r>
            <a:rPr lang="it-IT" sz="3200" b="1" i="0" kern="1200" dirty="0" err="1"/>
            <a:t>fenofibrato</a:t>
          </a:r>
          <a:endParaRPr lang="it-IT" sz="3200" b="1" i="0" u="none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729705" y="618829"/>
        <a:ext cx="8701991" cy="3664542"/>
      </dsp:txXfrm>
    </dsp:sp>
    <dsp:sp modelId="{5D6FC4A6-7658-4025-AB11-503F0F70FFC2}">
      <dsp:nvSpPr>
        <dsp:cNvPr id="0" name=""/>
        <dsp:cNvSpPr/>
      </dsp:nvSpPr>
      <dsp:spPr>
        <a:xfrm>
          <a:off x="0" y="823219"/>
          <a:ext cx="2956406" cy="316458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98B2-8ABE-4DF3-AD02-10427E95E21F}" type="datetimeFigureOut">
              <a:rPr lang="it-IT" smtClean="0"/>
              <a:t>12/04/2019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7B458-1A66-4C31-A48F-AACC72DD25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13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7A57-2B8B-421E-960F-BD42AFDDDB1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784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5165E-96CF-4CB3-AF77-E688E43D25CC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72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Prior to any clinical manifestations of gout, MSU crystal deposits build up during a period of asymptomatic hyperuricaemia</a:t>
            </a:r>
            <a:r>
              <a:rPr lang="en-GB" sz="1100" baseline="30000" dirty="0"/>
              <a:t>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Imaging is able to show the extent of the subclinical MSU crystal burden in these patients</a:t>
            </a:r>
            <a:r>
              <a:rPr lang="en-GB" sz="1100" baseline="30000" dirty="0"/>
              <a:t>2–4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The extent of MSU crystal deposition has been shown to be significantly higher in patients with asymptomatic hyperuricaemia compared with patients with normal uric acid levels</a:t>
            </a:r>
            <a:r>
              <a:rPr lang="en-GB" sz="1100" baseline="30000" dirty="0"/>
              <a:t>3</a:t>
            </a: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It should be noted that asymptomatic hyperuricaemia </a:t>
            </a:r>
            <a:r>
              <a:rPr lang="en-GB" sz="1100" baseline="0" dirty="0"/>
              <a:t>does not </a:t>
            </a:r>
            <a:r>
              <a:rPr lang="en-GB" sz="1100" dirty="0"/>
              <a:t>usually lead </a:t>
            </a:r>
            <a:r>
              <a:rPr lang="en-GB" sz="1100" baseline="0" dirty="0"/>
              <a:t>to clinical gout</a:t>
            </a:r>
            <a:r>
              <a:rPr lang="en-GB" sz="1100" baseline="30000" dirty="0"/>
              <a:t>5</a:t>
            </a:r>
            <a:endParaRPr lang="en-GB" sz="1100" baseline="0" dirty="0"/>
          </a:p>
          <a:p>
            <a:pPr marL="0" indent="0">
              <a:buNone/>
            </a:pPr>
            <a:endParaRPr lang="en-GB" sz="1100" baseline="0" dirty="0"/>
          </a:p>
          <a:p>
            <a:pPr marL="0" indent="0">
              <a:buNone/>
            </a:pPr>
            <a:r>
              <a:rPr lang="en-GB" sz="1100" dirty="0"/>
              <a:t>MSU=monosodium urate.</a:t>
            </a:r>
            <a:r>
              <a:rPr lang="en-GB" sz="1100" baseline="0" dirty="0"/>
              <a:t> </a:t>
            </a:r>
          </a:p>
          <a:p>
            <a:pPr marL="0" indent="0">
              <a:buNone/>
            </a:pPr>
            <a:endParaRPr lang="en-GB" sz="1100" baseline="0" dirty="0"/>
          </a:p>
          <a:p>
            <a:pPr marL="0" indent="0">
              <a:buNone/>
            </a:pPr>
            <a:r>
              <a:rPr lang="en-GB" sz="1100" b="1" baseline="0" dirty="0"/>
              <a:t>References</a:t>
            </a:r>
          </a:p>
          <a:p>
            <a:pPr marL="228600" indent="-228600">
              <a:buAutoNum type="arabicPeriod"/>
            </a:pPr>
            <a:r>
              <a:rPr lang="en-GB" sz="1100" dirty="0"/>
              <a:t>Terkeltaub R, Edwards NL. Chapter 3. In: Terkeltaub R, Edwards NL (eds). Gout: Diagnosis and Management of Gouty Arthritis and Hyperuricemia (Third edition). Oklahoma: Professional Communications, Inc, 2013.</a:t>
            </a:r>
          </a:p>
          <a:p>
            <a:pPr marL="228600" indent="-228600">
              <a:buFont typeface="Arial" pitchFamily="34" charset="0"/>
              <a:buAutoNum type="arabicPeriod"/>
            </a:pPr>
            <a:r>
              <a:rPr lang="en-GB" sz="1100" dirty="0"/>
              <a:t>Puig JG, </a:t>
            </a:r>
            <a:r>
              <a:rPr lang="en-GB" sz="1100" i="1" dirty="0"/>
              <a:t>et al. Nucleosides Nucleotides Nucleic Acids</a:t>
            </a:r>
            <a:r>
              <a:rPr lang="en-GB" sz="1100" i="1" baseline="0" dirty="0"/>
              <a:t> </a:t>
            </a:r>
            <a:r>
              <a:rPr lang="en-GB" sz="1100" i="0" baseline="0" dirty="0"/>
              <a:t>2008;</a:t>
            </a:r>
            <a:r>
              <a:rPr lang="en-GB" sz="1100" i="0" dirty="0"/>
              <a:t>27:592–95.</a:t>
            </a:r>
          </a:p>
          <a:p>
            <a:pPr marL="228600" indent="-228600">
              <a:buFont typeface="Arial" pitchFamily="34" charset="0"/>
              <a:buAutoNum type="arabicPeriod"/>
            </a:pPr>
            <a:r>
              <a:rPr lang="en-GB" sz="1100" dirty="0"/>
              <a:t>Pineda C, </a:t>
            </a:r>
            <a:r>
              <a:rPr lang="en-GB" sz="1100" i="1" dirty="0"/>
              <a:t>et al. Arthritis Res Ther</a:t>
            </a:r>
            <a:r>
              <a:rPr lang="en-GB" sz="1100" dirty="0"/>
              <a:t> 2011;13:R4.</a:t>
            </a:r>
          </a:p>
          <a:p>
            <a:pPr marL="228600" indent="-228600">
              <a:buFont typeface="Arial" pitchFamily="34" charset="0"/>
              <a:buAutoNum type="arabicPeriod"/>
            </a:pPr>
            <a:r>
              <a:rPr lang="en-GB" sz="1100" dirty="0"/>
              <a:t>Nicolaou S, </a:t>
            </a:r>
            <a:r>
              <a:rPr lang="en-GB" sz="1100" i="1" dirty="0"/>
              <a:t>et al. AJR Am J Roentgenol </a:t>
            </a:r>
            <a:r>
              <a:rPr lang="en-GB" sz="1100" dirty="0"/>
              <a:t>2012;199(5 Suppl):S78</a:t>
            </a:r>
            <a:r>
              <a:rPr lang="en-GB" sz="1100" dirty="0">
                <a:cs typeface="Arial"/>
              </a:rPr>
              <a:t>‒</a:t>
            </a:r>
            <a:r>
              <a:rPr lang="en-GB" sz="1100" dirty="0"/>
              <a:t>86.</a:t>
            </a:r>
          </a:p>
          <a:p>
            <a:pPr marL="228600" indent="-228600">
              <a:buFont typeface="Arial" pitchFamily="34" charset="0"/>
              <a:buAutoNum type="arabicPeriod"/>
            </a:pPr>
            <a:r>
              <a:rPr lang="en-GB" sz="1100" dirty="0"/>
              <a:t>Eggebeen AT. </a:t>
            </a:r>
            <a:r>
              <a:rPr lang="en-GB" sz="1100" i="1" dirty="0"/>
              <a:t>Am Fam Physician </a:t>
            </a:r>
            <a:r>
              <a:rPr lang="en-GB" sz="1100" dirty="0"/>
              <a:t>2007;76:801</a:t>
            </a:r>
            <a:r>
              <a:rPr lang="en-GB" sz="1100" dirty="0">
                <a:latin typeface="Arial"/>
                <a:cs typeface="Arial"/>
              </a:rPr>
              <a:t>‒</a:t>
            </a:r>
            <a:r>
              <a:rPr lang="en-GB" sz="1100" dirty="0"/>
              <a:t>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01788-64A9-45C4-9150-8476FA3D38F3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3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0" i="1" cap="small" baseline="0" dirty="0">
                <a:solidFill>
                  <a:schemeClr val="bg2">
                    <a:lumMod val="50000"/>
                  </a:schemeClr>
                </a:solidFill>
              </a:rPr>
              <a:t>Gotta – Carlo Alberto Scirè</a:t>
            </a:r>
          </a:p>
        </p:txBody>
      </p:sp>
      <p:pic>
        <p:nvPicPr>
          <p:cNvPr id="14" name="Picture 2" descr="Risultati immagini per gout cartoon">
            <a:extLst>
              <a:ext uri="{FF2B5EF4-FFF2-40B4-BE49-F238E27FC236}">
                <a16:creationId xmlns:a16="http://schemas.microsoft.com/office/drawing/2014/main" id="{8FC21D34-B496-43F4-A4B4-05210A470B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204" r="40804" b="31527"/>
          <a:stretch/>
        </p:blipFill>
        <p:spPr bwMode="auto">
          <a:xfrm>
            <a:off x="11824406" y="6443650"/>
            <a:ext cx="261258" cy="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0" i="1" cap="small" baseline="0" dirty="0">
                <a:solidFill>
                  <a:schemeClr val="bg2">
                    <a:lumMod val="50000"/>
                  </a:schemeClr>
                </a:solidFill>
              </a:rPr>
              <a:t>Gotta – Carlo Alberto Scirè</a:t>
            </a:r>
          </a:p>
        </p:txBody>
      </p:sp>
      <p:pic>
        <p:nvPicPr>
          <p:cNvPr id="14" name="Picture 2" descr="Risultati immagini per gout cartoon">
            <a:extLst>
              <a:ext uri="{FF2B5EF4-FFF2-40B4-BE49-F238E27FC236}">
                <a16:creationId xmlns:a16="http://schemas.microsoft.com/office/drawing/2014/main" id="{D88FBCE5-9CEE-49B9-8CDF-2B2E16F75C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204" r="40804" b="31527"/>
          <a:stretch/>
        </p:blipFill>
        <p:spPr bwMode="auto">
          <a:xfrm>
            <a:off x="11824406" y="6443650"/>
            <a:ext cx="261258" cy="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0" i="1" cap="small" baseline="0" dirty="0">
                <a:solidFill>
                  <a:schemeClr val="bg2">
                    <a:lumMod val="50000"/>
                  </a:schemeClr>
                </a:solidFill>
              </a:rPr>
              <a:t>Gotta – Carlo Alberto Scirè</a:t>
            </a:r>
          </a:p>
        </p:txBody>
      </p:sp>
      <p:pic>
        <p:nvPicPr>
          <p:cNvPr id="12" name="Picture 2" descr="Risultati immagini per gout cartoon">
            <a:extLst>
              <a:ext uri="{FF2B5EF4-FFF2-40B4-BE49-F238E27FC236}">
                <a16:creationId xmlns:a16="http://schemas.microsoft.com/office/drawing/2014/main" id="{43184FC9-7D7E-4BF6-81B7-9EF665C656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204" r="40804" b="31527"/>
          <a:stretch/>
        </p:blipFill>
        <p:spPr bwMode="auto">
          <a:xfrm>
            <a:off x="11824406" y="6443650"/>
            <a:ext cx="261258" cy="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1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739447-8AC7-4639-8DD6-3A048017A36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0" i="1" cap="small" baseline="0" dirty="0">
                <a:solidFill>
                  <a:schemeClr val="bg2">
                    <a:lumMod val="50000"/>
                  </a:schemeClr>
                </a:solidFill>
              </a:rPr>
              <a:t>Gotta – Carlo Alberto Scirè</a:t>
            </a:r>
          </a:p>
        </p:txBody>
      </p:sp>
      <p:pic>
        <p:nvPicPr>
          <p:cNvPr id="3074" name="Picture 2" descr="Risultati immagini per gout cartoon">
            <a:extLst>
              <a:ext uri="{FF2B5EF4-FFF2-40B4-BE49-F238E27FC236}">
                <a16:creationId xmlns:a16="http://schemas.microsoft.com/office/drawing/2014/main" id="{E946E2A3-626A-40B1-8CC6-74DD9BD91D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204" r="40804" b="31527"/>
          <a:stretch/>
        </p:blipFill>
        <p:spPr bwMode="auto">
          <a:xfrm>
            <a:off x="11824406" y="6443650"/>
            <a:ext cx="261258" cy="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11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arloalberto.scire@unife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0A22F4F-A39D-49A6-A3B0-913146F43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l="15964" r="169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it-IT" sz="4400" b="1">
                <a:solidFill>
                  <a:srgbClr val="FFFFFF"/>
                </a:solidFill>
              </a:rPr>
              <a:t>“Il Patologie reumatiche: </a:t>
            </a:r>
            <a:br>
              <a:rPr lang="it-IT" sz="4400" b="1">
                <a:solidFill>
                  <a:srgbClr val="FFFFFF"/>
                </a:solidFill>
              </a:rPr>
            </a:br>
            <a:r>
              <a:rPr lang="it-IT" sz="4400" b="1">
                <a:solidFill>
                  <a:srgbClr val="FFFFFF"/>
                </a:solidFill>
              </a:rPr>
              <a:t>aggiornamento ed evidenze su</a:t>
            </a:r>
            <a:br>
              <a:rPr lang="it-IT" sz="4400" b="1">
                <a:solidFill>
                  <a:srgbClr val="FFFFFF"/>
                </a:solidFill>
              </a:rPr>
            </a:br>
            <a:r>
              <a:rPr lang="it-IT" sz="4400" b="1">
                <a:solidFill>
                  <a:srgbClr val="FFFFFF"/>
                </a:solidFill>
              </a:rPr>
              <a:t>associazione con il rischio cardiovascolare”</a:t>
            </a:r>
            <a:br>
              <a:rPr lang="it-IT" sz="4400" b="1">
                <a:solidFill>
                  <a:srgbClr val="FFFFFF"/>
                </a:solidFill>
              </a:rPr>
            </a:br>
            <a:br>
              <a:rPr lang="it-IT" sz="4400" b="1">
                <a:solidFill>
                  <a:srgbClr val="FFFFFF"/>
                </a:solidFill>
              </a:rPr>
            </a:br>
            <a:r>
              <a:rPr lang="it-IT" sz="4400">
                <a:solidFill>
                  <a:srgbClr val="FFFFFF"/>
                </a:solidFill>
              </a:rPr>
              <a:t>Il rischio cardiovascolare nella Gotta</a:t>
            </a:r>
            <a:endParaRPr lang="it-IT" sz="4400" i="1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498857"/>
          </a:xfrm>
        </p:spPr>
        <p:txBody>
          <a:bodyPr>
            <a:normAutofit/>
          </a:bodyPr>
          <a:lstStyle/>
          <a:p>
            <a:pPr algn="ctr"/>
            <a:r>
              <a:rPr lang="it-IT" sz="1050" b="1" dirty="0">
                <a:solidFill>
                  <a:srgbClr val="FFFFFF"/>
                </a:solidFill>
              </a:rPr>
              <a:t>Carlo Alberto Scirè– </a:t>
            </a:r>
            <a:r>
              <a:rPr lang="it-IT" sz="1050" b="1" dirty="0">
                <a:solidFill>
                  <a:srgbClr val="FFFFFF"/>
                </a:solidFill>
                <a:hlinkClick r:id="rId4"/>
              </a:rPr>
              <a:t>carloalberto.scire@unife.it</a:t>
            </a:r>
            <a:endParaRPr lang="it-IT" sz="1050" b="1" dirty="0">
              <a:solidFill>
                <a:srgbClr val="FFFFFF"/>
              </a:solidFill>
            </a:endParaRPr>
          </a:p>
          <a:p>
            <a:pPr algn="ctr"/>
            <a:r>
              <a:rPr lang="it-IT" sz="1050" b="1" i="1" dirty="0">
                <a:solidFill>
                  <a:srgbClr val="FFFFFF"/>
                </a:solidFill>
              </a:rPr>
              <a:t>Sezione di reumatologia ed ematologia - Scuola di specializzazione in reumatologia </a:t>
            </a:r>
          </a:p>
          <a:p>
            <a:pPr algn="ctr"/>
            <a:r>
              <a:rPr lang="it-IT" sz="1050" b="1" dirty="0">
                <a:solidFill>
                  <a:srgbClr val="FFFFFF"/>
                </a:solidFill>
              </a:rPr>
              <a:t>Università degli studi di Ferrara</a:t>
            </a:r>
          </a:p>
          <a:p>
            <a:pPr algn="ctr"/>
            <a:r>
              <a:rPr lang="it-IT" sz="1050" b="1" i="1" dirty="0">
                <a:solidFill>
                  <a:srgbClr val="FFFFFF"/>
                </a:solidFill>
              </a:rPr>
              <a:t>Direttore Prof. Marcello Govoni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9241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7E8FC-3151-42D9-9148-6FFF861E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gotta riduce la sopravvivenza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914F8757-ED3F-4911-80A4-0E739D8E2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1396158"/>
            <a:ext cx="4938712" cy="736282"/>
          </a:xfrm>
        </p:spPr>
        <p:txBody>
          <a:bodyPr/>
          <a:lstStyle/>
          <a:p>
            <a:r>
              <a:rPr lang="it-IT" dirty="0" err="1"/>
              <a:t>Mortalita’</a:t>
            </a:r>
            <a:r>
              <a:rPr lang="it-IT" dirty="0"/>
              <a:t> cardiovascolare</a:t>
            </a:r>
            <a:endParaRPr lang="en-GB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8314046A-8054-4527-8E34-A3B694BB1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6963" y="2185083"/>
            <a:ext cx="4938712" cy="3080196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53794C59-A259-4877-86E8-6F8F2A56D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8238" y="1396158"/>
            <a:ext cx="4937125" cy="736282"/>
          </a:xfrm>
        </p:spPr>
        <p:txBody>
          <a:bodyPr/>
          <a:lstStyle/>
          <a:p>
            <a:r>
              <a:rPr lang="it-IT" dirty="0"/>
              <a:t>Mortalità per malattia coronarica</a:t>
            </a:r>
            <a:endParaRPr lang="en-GB" dirty="0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1CAC0297-A8DE-4C76-A154-9C8ED91474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8238" y="2187334"/>
            <a:ext cx="4937125" cy="3075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E21DE2C-100D-4712-9177-8DBA129B1ADC}"/>
                  </a:ext>
                </a:extLst>
              </p:cNvPr>
              <p:cNvSpPr txBox="1"/>
              <p:nvPr/>
            </p:nvSpPr>
            <p:spPr>
              <a:xfrm>
                <a:off x="2427483" y="5263029"/>
                <a:ext cx="246631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𝑀𝑜𝑟𝑡𝑎𝑙𝑖𝑡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𝑔𝑜𝑡𝑡𝑎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𝑀𝑜𝑟𝑡𝑎𝑙𝑖𝑡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𝑔𝑜𝑡𝑡𝑎</m:t>
                        </m:r>
                      </m:den>
                    </m:f>
                  </m:oMath>
                </a14:m>
                <a:r>
                  <a:rPr lang="en-GB" dirty="0"/>
                  <a:t> = 1.29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E21DE2C-100D-4712-9177-8DBA129B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483" y="5263029"/>
                <a:ext cx="2466316" cy="529184"/>
              </a:xfrm>
              <a:prstGeom prst="rect">
                <a:avLst/>
              </a:prstGeom>
              <a:blipFill>
                <a:blip r:embed="rId4"/>
                <a:stretch>
                  <a:fillRect r="-1235" b="-5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447090A-5037-44B4-9861-BC4C92F2E108}"/>
                  </a:ext>
                </a:extLst>
              </p:cNvPr>
              <p:cNvSpPr txBox="1"/>
              <p:nvPr/>
            </p:nvSpPr>
            <p:spPr>
              <a:xfrm>
                <a:off x="7915275" y="5263029"/>
                <a:ext cx="246631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𝑀𝑜𝑟𝑡𝑎𝑙𝑖𝑡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𝑔𝑜𝑡𝑡𝑎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𝑀𝑜𝑟𝑡𝑎𝑙𝑖𝑡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𝑔𝑜𝑡𝑡𝑎</m:t>
                        </m:r>
                      </m:den>
                    </m:f>
                  </m:oMath>
                </a14:m>
                <a:r>
                  <a:rPr lang="en-GB" dirty="0"/>
                  <a:t> = 1.42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447090A-5037-44B4-9861-BC4C92F2E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5" y="5263029"/>
                <a:ext cx="2466316" cy="529184"/>
              </a:xfrm>
              <a:prstGeom prst="rect">
                <a:avLst/>
              </a:prstGeom>
              <a:blipFill>
                <a:blip r:embed="rId5"/>
                <a:stretch>
                  <a:fillRect r="-1235" b="-5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5">
            <a:extLst>
              <a:ext uri="{FF2B5EF4-FFF2-40B4-BE49-F238E27FC236}">
                <a16:creationId xmlns:a16="http://schemas.microsoft.com/office/drawing/2014/main" id="{7F71CE1C-40A9-4406-A94F-B800089B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6" y="6006567"/>
            <a:ext cx="43492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effectLst/>
                <a:latin typeface="Arial Unicode MS" panose="020B0604020202020204" pitchFamily="34" charset="-128"/>
              </a:rPr>
              <a:t>Clarson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 LE, et al.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effectLst/>
                <a:latin typeface="Arial Unicode MS" panose="020B0604020202020204" pitchFamily="34" charset="-128"/>
              </a:rPr>
              <a:t>Eur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 J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effectLst/>
                <a:latin typeface="Arial Unicode MS" panose="020B0604020202020204" pitchFamily="34" charset="-128"/>
              </a:rPr>
              <a:t>Prev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effectLst/>
                <a:latin typeface="Arial Unicode MS" panose="020B0604020202020204" pitchFamily="34" charset="-128"/>
              </a:rPr>
              <a:t>Cardiol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. 2015 Mar;22(3):335-43.</a:t>
            </a:r>
            <a:endParaRPr kumimoji="0" lang="en-US" altLang="en-US" sz="2800" b="0" i="1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86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7464A-18DC-4788-8E1A-634777C0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400" dirty="0"/>
              <a:t>Effetto di </a:t>
            </a:r>
            <a:r>
              <a:rPr lang="it-IT" sz="4400" dirty="0" err="1"/>
              <a:t>febuxostat</a:t>
            </a:r>
            <a:r>
              <a:rPr lang="it-IT" sz="4400" dirty="0"/>
              <a:t> sul rischio CV</a:t>
            </a:r>
            <a:endParaRPr lang="en-GB" sz="44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9A92D68-1DBC-4BE9-9554-0206CAA4B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64" y="1547307"/>
            <a:ext cx="11325224" cy="376338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6C8ECFC-D9AD-467E-9DE3-737EFA1729FA}"/>
              </a:ext>
            </a:extLst>
          </p:cNvPr>
          <p:cNvSpPr/>
          <p:nvPr/>
        </p:nvSpPr>
        <p:spPr>
          <a:xfrm>
            <a:off x="0" y="59969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Cuenca JA, et al. Int J </a:t>
            </a:r>
            <a:r>
              <a:rPr lang="en-GB" dirty="0" err="1"/>
              <a:t>Rheumatol</a:t>
            </a:r>
            <a:r>
              <a:rPr lang="en-GB" dirty="0"/>
              <a:t>. 2019 Feb 3;2019:1076189. </a:t>
            </a:r>
          </a:p>
        </p:txBody>
      </p:sp>
    </p:spTree>
    <p:extLst>
      <p:ext uri="{BB962C8B-B14F-4D97-AF65-F5344CB8AC3E}">
        <p14:creationId xmlns:p14="http://schemas.microsoft.com/office/powerpoint/2010/main" val="150664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7B06BB-48EF-41C5-B484-E9C48A90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Studio CARES</a:t>
            </a:r>
            <a:endParaRPr lang="en-GB" dirty="0"/>
          </a:p>
        </p:txBody>
      </p:sp>
      <p:pic>
        <p:nvPicPr>
          <p:cNvPr id="1026" name="Picture 2" descr="https://www.nejm.org/na101/home/literatum/publisher/mms/journals/content/nejm/2018/nejm_2018.378.issue-13/nejmoa1710895/20180323/images/img_xlarge/nejmoa1710895_f1.jpeg">
            <a:extLst>
              <a:ext uri="{FF2B5EF4-FFF2-40B4-BE49-F238E27FC236}">
                <a16:creationId xmlns:a16="http://schemas.microsoft.com/office/drawing/2014/main" id="{D42AA4EC-010A-4C35-9913-3C50F13AB0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30" y="1229057"/>
            <a:ext cx="3236413" cy="49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93A26FB-45D6-4639-92CC-A46D027B4AB7}"/>
              </a:ext>
            </a:extLst>
          </p:cNvPr>
          <p:cNvSpPr/>
          <p:nvPr/>
        </p:nvSpPr>
        <p:spPr>
          <a:xfrm>
            <a:off x="116382" y="5945004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ff-scala-sans-web-pro"/>
              </a:rPr>
              <a:t>N </a:t>
            </a:r>
            <a:r>
              <a:rPr lang="en-GB" dirty="0" err="1">
                <a:solidFill>
                  <a:srgbClr val="666666"/>
                </a:solidFill>
                <a:latin typeface="ff-scala-sans-web-pro"/>
              </a:rPr>
              <a:t>Engl</a:t>
            </a:r>
            <a:r>
              <a:rPr lang="en-GB" dirty="0">
                <a:solidFill>
                  <a:srgbClr val="666666"/>
                </a:solidFill>
                <a:latin typeface="ff-scala-sans-web-pro"/>
              </a:rPr>
              <a:t> J Med 2018; 378:1200-1210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72C49E-D31D-4000-9B6F-F25CBE4FF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7" y="1229058"/>
            <a:ext cx="6558159" cy="45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7464A-18DC-4788-8E1A-634777C0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400" dirty="0"/>
              <a:t>Effetto di probenecid sul rischio CV</a:t>
            </a:r>
            <a:endParaRPr lang="en-GB" sz="4400" dirty="0"/>
          </a:p>
        </p:txBody>
      </p:sp>
      <p:pic>
        <p:nvPicPr>
          <p:cNvPr id="2050" name="Picture 2" descr="https://i0.wp.com/brighamhealthvitallines.org/wp-content/uploads/2018/03/Gout.png?resize=750%2C637&amp;ssl=1">
            <a:extLst>
              <a:ext uri="{FF2B5EF4-FFF2-40B4-BE49-F238E27FC236}">
                <a16:creationId xmlns:a16="http://schemas.microsoft.com/office/drawing/2014/main" id="{D9753F02-5CDB-4655-9FC7-5EA77855FC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68" y="1977119"/>
            <a:ext cx="4607517" cy="39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33FD12E-BB8A-4A84-8B59-E0647523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7" y="1467193"/>
            <a:ext cx="6726380" cy="4423243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C927100C-6B80-481D-8DF4-722501DA7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3272"/>
            <a:ext cx="36679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Kim SC, et al. J Am Coll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Cardiol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 2018 Mar 6;71(9):994-1004.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62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EBEEA-97FB-4A81-ABBE-B9FF8F0E1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Allopurinolo</a:t>
            </a:r>
            <a:r>
              <a:rPr lang="it-IT" dirty="0"/>
              <a:t> e </a:t>
            </a:r>
            <a:r>
              <a:rPr lang="it-IT" dirty="0" err="1"/>
              <a:t>febuxostat</a:t>
            </a:r>
            <a:r>
              <a:rPr lang="it-IT" dirty="0"/>
              <a:t> nella prevenzione CV</a:t>
            </a:r>
            <a:endParaRPr lang="en-GB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7E91B2-7306-4174-B6CC-D5F2E869B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5173" y="1331835"/>
            <a:ext cx="3891516" cy="495554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1B7A26A-88A3-4F77-B27C-51E32E7BD027}"/>
              </a:ext>
            </a:extLst>
          </p:cNvPr>
          <p:cNvSpPr/>
          <p:nvPr/>
        </p:nvSpPr>
        <p:spPr>
          <a:xfrm>
            <a:off x="0" y="5925066"/>
            <a:ext cx="1167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Bredemeier</a:t>
            </a:r>
            <a:r>
              <a:rPr lang="en-GB" dirty="0"/>
              <a:t> M, et al. BMC Cardiovasc </a:t>
            </a:r>
            <a:r>
              <a:rPr lang="en-GB" dirty="0" err="1"/>
              <a:t>Disord</a:t>
            </a:r>
            <a:r>
              <a:rPr lang="en-GB" dirty="0"/>
              <a:t>. 2018 Feb 7;18(1):24.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07DE61-292A-4D55-813F-328AB5717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0"/>
          <a:stretch/>
        </p:blipFill>
        <p:spPr>
          <a:xfrm>
            <a:off x="510621" y="1418686"/>
            <a:ext cx="7989970" cy="37274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6FB85AC-2212-4727-9A8C-BDCACEA00846}"/>
              </a:ext>
            </a:extLst>
          </p:cNvPr>
          <p:cNvSpPr/>
          <p:nvPr/>
        </p:nvSpPr>
        <p:spPr>
          <a:xfrm>
            <a:off x="593770" y="2760214"/>
            <a:ext cx="4805658" cy="3296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115AB95-666E-4DCD-B073-022DDEB4A877}"/>
              </a:ext>
            </a:extLst>
          </p:cNvPr>
          <p:cNvSpPr/>
          <p:nvPr/>
        </p:nvSpPr>
        <p:spPr>
          <a:xfrm>
            <a:off x="593770" y="4209481"/>
            <a:ext cx="4805658" cy="649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CEEDBBB-6DE5-4D9C-812A-1366644DE438}"/>
              </a:ext>
            </a:extLst>
          </p:cNvPr>
          <p:cNvSpPr/>
          <p:nvPr/>
        </p:nvSpPr>
        <p:spPr>
          <a:xfrm>
            <a:off x="593770" y="3735826"/>
            <a:ext cx="4805658" cy="252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73C64E-3C44-43CA-9AA0-19AF23E2F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7" t="10964" r="6230"/>
          <a:stretch/>
        </p:blipFill>
        <p:spPr>
          <a:xfrm>
            <a:off x="851422" y="669620"/>
            <a:ext cx="10071100" cy="37465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D880457-6225-4E2D-ADE0-99FA93F4580E}"/>
              </a:ext>
            </a:extLst>
          </p:cNvPr>
          <p:cNvSpPr/>
          <p:nvPr/>
        </p:nvSpPr>
        <p:spPr>
          <a:xfrm>
            <a:off x="851422" y="4306193"/>
            <a:ext cx="9971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Panel: 15 </a:t>
            </a:r>
            <a:r>
              <a:rPr lang="it-IT" dirty="0" err="1"/>
              <a:t>rheumatologists</a:t>
            </a:r>
            <a:r>
              <a:rPr lang="it-IT" dirty="0"/>
              <a:t>, 1 </a:t>
            </a:r>
            <a:r>
              <a:rPr lang="it-IT" dirty="0" err="1"/>
              <a:t>musculoskeletal</a:t>
            </a:r>
            <a:r>
              <a:rPr lang="it-IT" dirty="0"/>
              <a:t> </a:t>
            </a:r>
            <a:r>
              <a:rPr lang="it-IT" dirty="0" err="1"/>
              <a:t>radiologist</a:t>
            </a:r>
            <a:r>
              <a:rPr lang="it-IT" dirty="0"/>
              <a:t>, 2 general </a:t>
            </a:r>
            <a:r>
              <a:rPr lang="it-IT" dirty="0" err="1"/>
              <a:t>practitioners</a:t>
            </a:r>
            <a:r>
              <a:rPr lang="it-IT" dirty="0"/>
              <a:t> (</a:t>
            </a:r>
            <a:r>
              <a:rPr lang="it-IT" dirty="0" err="1"/>
              <a:t>GPs</a:t>
            </a:r>
            <a:r>
              <a:rPr lang="it-IT" dirty="0"/>
              <a:t>), 1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fellow</a:t>
            </a:r>
            <a:r>
              <a:rPr lang="it-IT" dirty="0"/>
              <a:t>, 2 </a:t>
            </a:r>
            <a:r>
              <a:rPr lang="it-IT" dirty="0" err="1"/>
              <a:t>patients</a:t>
            </a:r>
            <a:r>
              <a:rPr lang="it-IT" dirty="0"/>
              <a:t> and 3 </a:t>
            </a:r>
            <a:r>
              <a:rPr lang="it-IT" dirty="0" err="1"/>
              <a:t>experts</a:t>
            </a:r>
            <a:r>
              <a:rPr lang="it-IT" dirty="0"/>
              <a:t> in </a:t>
            </a:r>
            <a:r>
              <a:rPr lang="it-IT" dirty="0" err="1"/>
              <a:t>epidemiology</a:t>
            </a:r>
            <a:r>
              <a:rPr lang="it-IT" dirty="0"/>
              <a:t>/</a:t>
            </a:r>
            <a:r>
              <a:rPr lang="it-IT" dirty="0" err="1"/>
              <a:t>methodology</a:t>
            </a:r>
            <a:r>
              <a:rPr lang="it-IT" dirty="0"/>
              <a:t> from 12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26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EDD1771-028A-4B8A-883F-D7BAEA76F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073423"/>
              </p:ext>
            </p:extLst>
          </p:nvPr>
        </p:nvGraphicFramePr>
        <p:xfrm>
          <a:off x="626533" y="1219199"/>
          <a:ext cx="10938933" cy="490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50511324-4AE0-4089-93E7-70850884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Principi generali</a:t>
            </a:r>
          </a:p>
        </p:txBody>
      </p:sp>
    </p:spTree>
    <p:extLst>
      <p:ext uri="{BB962C8B-B14F-4D97-AF65-F5344CB8AC3E}">
        <p14:creationId xmlns:p14="http://schemas.microsoft.com/office/powerpoint/2010/main" val="3925814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Riduzione dell’uricemia legata alla dieta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511175" y="1271588"/>
          <a:ext cx="11166425" cy="4656341"/>
        </p:xfrm>
        <a:graphic>
          <a:graphicData uri="http://schemas.openxmlformats.org/drawingml/2006/table">
            <a:tbl>
              <a:tblPr firstRow="1" firstCol="1" lastRow="1">
                <a:tableStyleId>{5C22544A-7EE6-4342-B048-85BDC9FD1C3A}</a:tableStyleId>
              </a:tblPr>
              <a:tblGrid>
                <a:gridCol w="6117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3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Mean difference*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95% IC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Total alcohol  (1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0.33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/>
                        <a:t>0.21, 0.45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Beer (1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0.42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0.25, 0.59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Liquor (1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0.26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0.07, 0.45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Wine (1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0.00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-0.16, 0.16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Sugar-sweetened soft drinks (1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0.33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0.21, 0.46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Coffee (≥4 serving/day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-0.22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-0.35, -0.09 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Dairy foods (higher quintile </a:t>
                      </a:r>
                      <a:r>
                        <a:rPr lang="en-US" sz="2000" dirty="0" err="1"/>
                        <a:t>vs.lowest</a:t>
                      </a:r>
                      <a:r>
                        <a:rPr lang="en-US" sz="2000" dirty="0"/>
                        <a:t>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-0.21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-0.37, -0.04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Meats (higher quintile </a:t>
                      </a:r>
                      <a:r>
                        <a:rPr lang="en-US" sz="2000" dirty="0" err="1"/>
                        <a:t>vs.lowest</a:t>
                      </a:r>
                      <a:r>
                        <a:rPr lang="en-US" sz="2000" dirty="0"/>
                        <a:t>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0.48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0.34, 0.61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Seafood (higher quintile </a:t>
                      </a:r>
                      <a:r>
                        <a:rPr lang="en-US" sz="2000" dirty="0" err="1"/>
                        <a:t>vs.lowest</a:t>
                      </a:r>
                      <a:r>
                        <a:rPr lang="en-US" sz="2000" dirty="0"/>
                        <a:t>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0.16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0.06, 0.27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Vitamin C (any supplementation vs. none)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-0.35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/>
                        <a:t>-0.66, -0.03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/>
                        <a:t>Xantine </a:t>
                      </a:r>
                      <a:r>
                        <a:rPr lang="it-IT" sz="2000" dirty="0" err="1"/>
                        <a:t>Oxidase</a:t>
                      </a:r>
                      <a:r>
                        <a:rPr lang="it-IT" sz="2000" baseline="0" dirty="0"/>
                        <a:t> </a:t>
                      </a:r>
                      <a:r>
                        <a:rPr lang="it-IT" sz="2000" baseline="0" dirty="0" err="1"/>
                        <a:t>inhibitor</a:t>
                      </a:r>
                      <a:r>
                        <a:rPr lang="it-IT" sz="2000" baseline="0" dirty="0"/>
                        <a:t> </a:t>
                      </a:r>
                      <a:r>
                        <a:rPr lang="it-IT" sz="2000" baseline="0" dirty="0" err="1"/>
                        <a:t>use</a:t>
                      </a:r>
                      <a:endParaRPr lang="it-IT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/>
                        <a:t>-3.64</a:t>
                      </a:r>
                      <a:endParaRPr lang="it-IT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/>
                        <a:t>-5.00, -2.29</a:t>
                      </a:r>
                      <a:endParaRPr lang="it-IT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880" marR="738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2279" name="CasellaDiTesto 4"/>
          <p:cNvSpPr txBox="1">
            <a:spLocks noChangeArrowheads="1"/>
          </p:cNvSpPr>
          <p:nvPr/>
        </p:nvSpPr>
        <p:spPr bwMode="auto">
          <a:xfrm>
            <a:off x="1084836" y="6023352"/>
            <a:ext cx="5108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i="1" dirty="0"/>
          </a:p>
        </p:txBody>
      </p:sp>
      <p:sp>
        <p:nvSpPr>
          <p:cNvPr id="5" name="Rettangolo 4"/>
          <p:cNvSpPr/>
          <p:nvPr/>
        </p:nvSpPr>
        <p:spPr>
          <a:xfrm>
            <a:off x="0" y="6023907"/>
            <a:ext cx="611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Choi HK, </a:t>
            </a:r>
            <a:r>
              <a:rPr lang="en-US" dirty="0" err="1"/>
              <a:t>Curhan</a:t>
            </a:r>
            <a:r>
              <a:rPr lang="en-US" dirty="0"/>
              <a:t> G. Arthritis Rheum. 2004 Dec 15;51(6):1023-9.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771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EDD1771-028A-4B8A-883F-D7BAEA76F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833810"/>
              </p:ext>
            </p:extLst>
          </p:nvPr>
        </p:nvGraphicFramePr>
        <p:xfrm>
          <a:off x="626533" y="1219199"/>
          <a:ext cx="10938933" cy="490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50511324-4AE0-4089-93E7-70850884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Principi generali</a:t>
            </a:r>
          </a:p>
        </p:txBody>
      </p:sp>
    </p:spTree>
    <p:extLst>
      <p:ext uri="{BB962C8B-B14F-4D97-AF65-F5344CB8AC3E}">
        <p14:creationId xmlns:p14="http://schemas.microsoft.com/office/powerpoint/2010/main" val="156864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7BDE76F-4247-44BF-BD90-2E800257C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0" t="8885" r="13442"/>
          <a:stretch/>
        </p:blipFill>
        <p:spPr>
          <a:xfrm>
            <a:off x="4864674" y="341370"/>
            <a:ext cx="6318729" cy="58627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E83BF48-0406-4880-93D3-835DDD8C5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887" r="34314"/>
          <a:stretch/>
        </p:blipFill>
        <p:spPr>
          <a:xfrm>
            <a:off x="613809" y="139994"/>
            <a:ext cx="3671112" cy="59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Gotta</a:t>
            </a:r>
          </a:p>
        </p:txBody>
      </p:sp>
      <p:pic>
        <p:nvPicPr>
          <p:cNvPr id="4" name="Picture 8" descr="to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068" y="1315696"/>
            <a:ext cx="1870434" cy="148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" b="35622"/>
          <a:stretch/>
        </p:blipFill>
        <p:spPr bwMode="auto">
          <a:xfrm>
            <a:off x="8564068" y="2911192"/>
            <a:ext cx="1870434" cy="25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Grp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35257" r="28358" b="22418"/>
          <a:stretch>
            <a:fillRect/>
          </a:stretch>
        </p:blipFill>
        <p:spPr>
          <a:xfrm>
            <a:off x="5585204" y="1315696"/>
            <a:ext cx="2842354" cy="158871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7"/>
          <a:stretch/>
        </p:blipFill>
        <p:spPr bwMode="auto">
          <a:xfrm>
            <a:off x="1896812" y="4098808"/>
            <a:ext cx="2448000" cy="13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15210" b="38126"/>
          <a:stretch/>
        </p:blipFill>
        <p:spPr bwMode="auto">
          <a:xfrm>
            <a:off x="1896813" y="2949610"/>
            <a:ext cx="2448000" cy="109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87" y="1275979"/>
            <a:ext cx="2448000" cy="16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36" y="2915507"/>
            <a:ext cx="956356" cy="255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2269" y="1315696"/>
            <a:ext cx="966422" cy="16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r="31969" b="16823"/>
          <a:stretch/>
        </p:blipFill>
        <p:spPr bwMode="auto">
          <a:xfrm rot="5400000">
            <a:off x="5759789" y="2792464"/>
            <a:ext cx="2493182" cy="284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24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EDD1771-028A-4B8A-883F-D7BAEA76F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210610"/>
              </p:ext>
            </p:extLst>
          </p:nvPr>
        </p:nvGraphicFramePr>
        <p:xfrm>
          <a:off x="626533" y="1219199"/>
          <a:ext cx="10938933" cy="490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50511324-4AE0-4089-93E7-70850884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Raccomandazione</a:t>
            </a:r>
            <a:r>
              <a:rPr lang="en-GB" dirty="0"/>
              <a:t> #4 - </a:t>
            </a:r>
            <a:r>
              <a:rPr lang="en-GB" dirty="0" err="1"/>
              <a:t>Profilassi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60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Colchicina – statine – insufficienza renale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0737" y="1320384"/>
            <a:ext cx="4938712" cy="2071866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653" y="3552857"/>
            <a:ext cx="4754880" cy="228583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Coadministration</a:t>
            </a:r>
            <a:r>
              <a:rPr lang="en-US" dirty="0"/>
              <a:t> of colchicine and </a:t>
            </a:r>
            <a:r>
              <a:rPr lang="en-US" dirty="0" err="1"/>
              <a:t>rosuvastatin</a:t>
            </a:r>
            <a:r>
              <a:rPr lang="en-US" dirty="0"/>
              <a:t>, </a:t>
            </a:r>
            <a:r>
              <a:rPr lang="en-US" dirty="0" err="1"/>
              <a:t>fluvastatin</a:t>
            </a:r>
            <a:r>
              <a:rPr lang="en-US" dirty="0"/>
              <a:t>, lovastatin, </a:t>
            </a:r>
            <a:r>
              <a:rPr lang="en-US" dirty="0" err="1"/>
              <a:t>pitavastatin</a:t>
            </a:r>
            <a:r>
              <a:rPr lang="en-US" dirty="0"/>
              <a:t>, and pravastatin is reasonable when clinically indicated. </a:t>
            </a:r>
          </a:p>
          <a:p>
            <a:r>
              <a:rPr lang="en-US" dirty="0"/>
              <a:t>Dose reductions may be considered for atorvastatin, simvastatin, and lovastatin, given the potential for interactions mediated by both CYP3A4 and permeability glycoprotein (P-</a:t>
            </a:r>
            <a:r>
              <a:rPr lang="en-US" dirty="0" err="1"/>
              <a:t>gp</a:t>
            </a:r>
            <a:r>
              <a:rPr lang="en-US" dirty="0"/>
              <a:t>) pathways.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92602" y="2260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4" y="3680917"/>
            <a:ext cx="4950001" cy="62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4" y="1424680"/>
            <a:ext cx="5199394" cy="20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1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EDD1771-028A-4B8A-883F-D7BAEA76F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646132"/>
              </p:ext>
            </p:extLst>
          </p:nvPr>
        </p:nvGraphicFramePr>
        <p:xfrm>
          <a:off x="626533" y="1219199"/>
          <a:ext cx="10938933" cy="490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50511324-4AE0-4089-93E7-70850884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Raccomandazione</a:t>
            </a:r>
            <a:r>
              <a:rPr lang="en-GB" dirty="0"/>
              <a:t> #5 </a:t>
            </a:r>
          </a:p>
        </p:txBody>
      </p:sp>
    </p:spTree>
    <p:extLst>
      <p:ext uri="{BB962C8B-B14F-4D97-AF65-F5344CB8AC3E}">
        <p14:creationId xmlns:p14="http://schemas.microsoft.com/office/powerpoint/2010/main" val="3839128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63900AF-2CE7-41AE-AD32-72488702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0" y="294035"/>
            <a:ext cx="10522608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8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56B2E-584D-4C2E-8362-C1BEC803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Indicazioni terapeutiche degli </a:t>
            </a:r>
            <a:r>
              <a:rPr lang="it-IT" dirty="0" err="1"/>
              <a:t>ipouricemizzanti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CDC4DB-2BAC-4888-86D9-B14751F5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800" b="1" dirty="0" err="1">
                <a:solidFill>
                  <a:schemeClr val="accent6"/>
                </a:solidFill>
              </a:rPr>
              <a:t>Allopurinolo</a:t>
            </a:r>
            <a:endParaRPr lang="it-IT" sz="2800" b="1" dirty="0">
              <a:solidFill>
                <a:schemeClr val="accent6"/>
              </a:solidFill>
            </a:endParaRPr>
          </a:p>
          <a:p>
            <a:pPr lvl="1"/>
            <a:r>
              <a:rPr lang="it-IT" sz="2400" dirty="0" err="1"/>
              <a:t>Zyloric</a:t>
            </a:r>
            <a:r>
              <a:rPr lang="it-IT" sz="2400" dirty="0"/>
              <a:t> è indicato per le principali </a:t>
            </a:r>
            <a:r>
              <a:rPr lang="it-IT" sz="2400" b="1" dirty="0">
                <a:solidFill>
                  <a:schemeClr val="accent6"/>
                </a:solidFill>
              </a:rPr>
              <a:t>manifestazioni cliniche di deposito di acido urico/urato</a:t>
            </a:r>
            <a:r>
              <a:rPr lang="it-IT" sz="2400" dirty="0"/>
              <a:t>. Queste comprendono: gotta articolare, tofi e/o interessamento renale per precipitazione di cristalli o per urolitiasi. </a:t>
            </a:r>
          </a:p>
          <a:p>
            <a:r>
              <a:rPr lang="it-IT" sz="2800" b="1" dirty="0" err="1">
                <a:solidFill>
                  <a:schemeClr val="accent6"/>
                </a:solidFill>
              </a:rPr>
              <a:t>Febuxostat</a:t>
            </a:r>
            <a:endParaRPr lang="it-IT" sz="2800" b="1" dirty="0">
              <a:solidFill>
                <a:schemeClr val="accent6"/>
              </a:solidFill>
            </a:endParaRPr>
          </a:p>
          <a:p>
            <a:pPr lvl="1"/>
            <a:r>
              <a:rPr lang="it-IT" sz="2400" dirty="0"/>
              <a:t>Trattamento </a:t>
            </a:r>
            <a:r>
              <a:rPr lang="it-IT" sz="2400" b="1" dirty="0">
                <a:solidFill>
                  <a:schemeClr val="accent6"/>
                </a:solidFill>
              </a:rPr>
              <a:t>dell'iperuricemia cronica con deposito di urato </a:t>
            </a:r>
            <a:r>
              <a:rPr lang="it-IT" sz="2400" dirty="0"/>
              <a:t>(compresa un'anamnesi, o la presenza, di tofi e/o di artrite gottosa).</a:t>
            </a:r>
          </a:p>
          <a:p>
            <a:r>
              <a:rPr lang="it-IT" sz="2800" b="1" dirty="0" err="1">
                <a:solidFill>
                  <a:schemeClr val="accent6"/>
                </a:solidFill>
              </a:rPr>
              <a:t>Lesinurad</a:t>
            </a:r>
            <a:endParaRPr lang="it-IT" sz="2800" b="1" dirty="0">
              <a:solidFill>
                <a:schemeClr val="accent6"/>
              </a:solidFill>
            </a:endParaRPr>
          </a:p>
          <a:p>
            <a:pPr lvl="1"/>
            <a:r>
              <a:rPr lang="it-IT" sz="2400" dirty="0" err="1"/>
              <a:t>Zurampic</a:t>
            </a:r>
            <a:r>
              <a:rPr lang="it-IT" sz="2400" dirty="0"/>
              <a:t>, in associazione con un inibitore della xantina ossidasi, è indicato in soggetti adulti per il </a:t>
            </a:r>
            <a:r>
              <a:rPr lang="it-IT" sz="2400" b="1" dirty="0">
                <a:solidFill>
                  <a:schemeClr val="accent6"/>
                </a:solidFill>
              </a:rPr>
              <a:t>trattamento aggiuntivo dell’iperuricemia in pazienti con gotta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/>
              <a:t>(con o senza tofi) </a:t>
            </a:r>
            <a:r>
              <a:rPr lang="it-IT" sz="2400" b="1" dirty="0">
                <a:solidFill>
                  <a:schemeClr val="accent6"/>
                </a:solidFill>
              </a:rPr>
              <a:t>che non abbiano raggiunto livelli sierici target di acido urico con una dose adeguata di un inibitore della xantina ossidasi in monote</a:t>
            </a:r>
            <a:r>
              <a:rPr lang="it-IT" sz="2400" b="1" dirty="0"/>
              <a:t>rapia</a:t>
            </a:r>
            <a:r>
              <a:rPr lang="it-IT" sz="2400" dirty="0"/>
              <a:t>.</a:t>
            </a:r>
            <a:endParaRPr lang="en-GB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2BA9BA6-8EBF-4703-AD35-EE8C771FDD90}"/>
              </a:ext>
            </a:extLst>
          </p:cNvPr>
          <p:cNvSpPr/>
          <p:nvPr/>
        </p:nvSpPr>
        <p:spPr>
          <a:xfrm>
            <a:off x="95100" y="5953668"/>
            <a:ext cx="141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ec.europa.eu</a:t>
            </a:r>
          </a:p>
        </p:txBody>
      </p:sp>
    </p:spTree>
    <p:extLst>
      <p:ext uri="{BB962C8B-B14F-4D97-AF65-F5344CB8AC3E}">
        <p14:creationId xmlns:p14="http://schemas.microsoft.com/office/powerpoint/2010/main" val="1968715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/>
              <a:t>Sindrome da ipersensibilità ad </a:t>
            </a:r>
            <a:r>
              <a:rPr lang="it-IT" sz="4400" dirty="0" err="1"/>
              <a:t>allopurinolo</a:t>
            </a:r>
            <a:endParaRPr lang="it-IT" sz="4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107648"/>
            <a:ext cx="4938712" cy="349995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5995869"/>
            <a:ext cx="12256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Stamp</a:t>
            </a:r>
            <a:r>
              <a:rPr lang="it-IT" dirty="0"/>
              <a:t>, L. K. et al. </a:t>
            </a:r>
            <a:r>
              <a:rPr lang="it-IT" dirty="0" err="1"/>
              <a:t>Nat</a:t>
            </a:r>
            <a:r>
              <a:rPr lang="it-IT" dirty="0"/>
              <a:t>. Rev. </a:t>
            </a:r>
            <a:r>
              <a:rPr lang="it-IT" dirty="0" err="1"/>
              <a:t>Rheumatol</a:t>
            </a:r>
            <a:r>
              <a:rPr lang="it-IT" dirty="0"/>
              <a:t>. </a:t>
            </a:r>
            <a:r>
              <a:rPr lang="it-IT" dirty="0" err="1"/>
              <a:t>advance</a:t>
            </a:r>
            <a:r>
              <a:rPr lang="it-IT" dirty="0"/>
              <a:t> online </a:t>
            </a:r>
            <a:r>
              <a:rPr lang="it-IT" dirty="0" err="1"/>
              <a:t>publication</a:t>
            </a:r>
            <a:r>
              <a:rPr lang="it-IT" dirty="0"/>
              <a:t> 29 </a:t>
            </a:r>
            <a:r>
              <a:rPr lang="it-IT" dirty="0" err="1"/>
              <a:t>September</a:t>
            </a:r>
            <a:r>
              <a:rPr lang="it-IT" dirty="0"/>
              <a:t> 2015; doi:10.1038/nrrheum.2015.132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128238" y="1336132"/>
            <a:ext cx="4937760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Fattori</a:t>
            </a:r>
            <a:r>
              <a:rPr lang="en-US" b="1" dirty="0"/>
              <a:t> di </a:t>
            </a:r>
            <a:r>
              <a:rPr lang="en-US" b="1" dirty="0" err="1"/>
              <a:t>rischio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Recente</a:t>
            </a:r>
            <a:r>
              <a:rPr lang="en-US" sz="1600" dirty="0"/>
              <a:t> </a:t>
            </a:r>
            <a:r>
              <a:rPr lang="en-US" sz="1600" dirty="0" err="1"/>
              <a:t>inizio</a:t>
            </a:r>
            <a:r>
              <a:rPr lang="en-US" sz="1600" dirty="0"/>
              <a:t> della </a:t>
            </a:r>
            <a:r>
              <a:rPr lang="en-US" sz="1600" dirty="0" err="1"/>
              <a:t>terapia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HLA‑B*58:01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Alte </a:t>
            </a:r>
            <a:r>
              <a:rPr lang="en-US" sz="1600" dirty="0" err="1"/>
              <a:t>dosi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diuretici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Insufficienza</a:t>
            </a:r>
            <a:r>
              <a:rPr lang="en-US" sz="1600" dirty="0"/>
              <a:t> </a:t>
            </a:r>
            <a:r>
              <a:rPr lang="en-US" sz="1600" dirty="0" err="1"/>
              <a:t>renale</a:t>
            </a:r>
            <a:r>
              <a:rPr lang="en-US" sz="1600" dirty="0"/>
              <a:t> (</a:t>
            </a:r>
            <a:r>
              <a:rPr lang="en-US" sz="1600" dirty="0" err="1"/>
              <a:t>aggiustamento</a:t>
            </a:r>
            <a:r>
              <a:rPr lang="en-US" sz="1600" dirty="0"/>
              <a:t> </a:t>
            </a:r>
            <a:r>
              <a:rPr lang="en-US" sz="1600" dirty="0" err="1"/>
              <a:t>dosaggio</a:t>
            </a:r>
            <a:r>
              <a:rPr lang="en-US" sz="1600" dirty="0"/>
              <a:t>):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100 mg </a:t>
            </a:r>
            <a:r>
              <a:rPr lang="it-IT" sz="1200" dirty="0" err="1"/>
              <a:t>every</a:t>
            </a:r>
            <a:r>
              <a:rPr lang="it-IT" sz="1200" dirty="0"/>
              <a:t> 2 </a:t>
            </a:r>
            <a:r>
              <a:rPr lang="it-IT" sz="1200" dirty="0" err="1"/>
              <a:t>days</a:t>
            </a:r>
            <a:endParaRPr lang="it-IT" sz="1200" dirty="0"/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10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100 mg </a:t>
            </a:r>
            <a:r>
              <a:rPr lang="it-IT" sz="1200" dirty="0" err="1"/>
              <a:t>every</a:t>
            </a:r>
            <a:r>
              <a:rPr lang="it-IT" sz="1200" dirty="0"/>
              <a:t> </a:t>
            </a:r>
            <a:r>
              <a:rPr lang="it-IT" sz="1200" dirty="0" err="1"/>
              <a:t>other</a:t>
            </a:r>
            <a:r>
              <a:rPr lang="it-IT" sz="1200" dirty="0"/>
              <a:t> day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20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100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40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150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60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200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80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250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100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300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120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350 mg die </a:t>
            </a:r>
          </a:p>
          <a:p>
            <a:pPr marL="54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 err="1"/>
              <a:t>CrCl</a:t>
            </a:r>
            <a:r>
              <a:rPr lang="it-IT" sz="1200" dirty="0"/>
              <a:t> 140 ml/</a:t>
            </a:r>
            <a:r>
              <a:rPr lang="it-IT" sz="1200" dirty="0" err="1"/>
              <a:t>min</a:t>
            </a:r>
            <a:r>
              <a:rPr lang="it-IT" sz="1200" dirty="0"/>
              <a:t>: </a:t>
            </a:r>
            <a:r>
              <a:rPr lang="it-IT" sz="1200" dirty="0" err="1"/>
              <a:t>allopurinol</a:t>
            </a:r>
            <a:r>
              <a:rPr lang="it-IT" sz="1200" dirty="0"/>
              <a:t> dose 400 mg die</a:t>
            </a:r>
          </a:p>
          <a:p>
            <a:r>
              <a:rPr lang="en-US" dirty="0"/>
              <a:t>	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21CFF5-2136-4858-B57C-E5087AAB3455}"/>
              </a:ext>
            </a:extLst>
          </p:cNvPr>
          <p:cNvSpPr txBox="1"/>
          <p:nvPr/>
        </p:nvSpPr>
        <p:spPr>
          <a:xfrm>
            <a:off x="572943" y="1228560"/>
            <a:ext cx="125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&lt;1/1000 PY</a:t>
            </a:r>
          </a:p>
        </p:txBody>
      </p:sp>
    </p:spTree>
    <p:extLst>
      <p:ext uri="{BB962C8B-B14F-4D97-AF65-F5344CB8AC3E}">
        <p14:creationId xmlns:p14="http://schemas.microsoft.com/office/powerpoint/2010/main" val="1403355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>
            <a:extLst>
              <a:ext uri="{FF2B5EF4-FFF2-40B4-BE49-F238E27FC236}">
                <a16:creationId xmlns:a16="http://schemas.microsoft.com/office/drawing/2014/main" id="{2766835A-FE69-45F6-B345-25CB02CB8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Potenziale indicazione a terapia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858CA9-1B94-484B-92D3-9B4E94EEC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3000"/>
              </a:lnSpc>
              <a:defRPr/>
            </a:pPr>
            <a:r>
              <a:rPr lang="it-IT" altLang="it-IT" sz="2800" dirty="0"/>
              <a:t>In merito all’opportunità di trattare l’iperuricemia asintomatica nei pazienti con IRC o elevato rischio CV ad oggi non vi è un sicuro beneficio clinico, per cui il trattamento “off-label” potrebbe riferirsi a:</a:t>
            </a:r>
          </a:p>
          <a:p>
            <a:pPr marL="285750" indent="-285750">
              <a:lnSpc>
                <a:spcPct val="83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dirty="0"/>
              <a:t>Livelli di uricemia di partenza molto elevati (persistentemente maggiori di 8-9 mg/dl)</a:t>
            </a:r>
          </a:p>
          <a:p>
            <a:pPr marL="285750" indent="-285750">
              <a:lnSpc>
                <a:spcPct val="83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dirty="0"/>
              <a:t>Rischio CV complessivo del paziente elevato</a:t>
            </a:r>
          </a:p>
          <a:p>
            <a:pPr>
              <a:lnSpc>
                <a:spcPct val="83000"/>
              </a:lnSpc>
              <a:defRPr/>
            </a:pPr>
            <a:r>
              <a:rPr lang="it-IT" altLang="it-IT" sz="2800" dirty="0"/>
              <a:t>Tenendo conto di:</a:t>
            </a:r>
          </a:p>
          <a:p>
            <a:pPr marL="285750" indent="-285750">
              <a:lnSpc>
                <a:spcPct val="83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dirty="0"/>
              <a:t>Possibili interazioni farmacologiche in corso di </a:t>
            </a:r>
            <a:r>
              <a:rPr lang="it-IT" altLang="it-IT" sz="2800" dirty="0" err="1"/>
              <a:t>politerapia</a:t>
            </a:r>
            <a:endParaRPr lang="it-IT" altLang="it-IT" sz="2800" dirty="0"/>
          </a:p>
          <a:p>
            <a:pPr marL="285750" indent="-285750">
              <a:lnSpc>
                <a:spcPct val="83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dirty="0"/>
              <a:t>Rischio di reazioni avverse gravi o altri effetti collaterali (es pazienti allergici o fragili)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EDD1771-028A-4B8A-883F-D7BAEA76F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934263"/>
              </p:ext>
            </p:extLst>
          </p:nvPr>
        </p:nvGraphicFramePr>
        <p:xfrm>
          <a:off x="626533" y="1219199"/>
          <a:ext cx="10938933" cy="490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50511324-4AE0-4089-93E7-70850884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Raccomandazione</a:t>
            </a:r>
            <a:r>
              <a:rPr lang="en-GB" dirty="0"/>
              <a:t> #11 </a:t>
            </a:r>
          </a:p>
        </p:txBody>
      </p:sp>
    </p:spTree>
    <p:extLst>
      <p:ext uri="{BB962C8B-B14F-4D97-AF65-F5344CB8AC3E}">
        <p14:creationId xmlns:p14="http://schemas.microsoft.com/office/powerpoint/2010/main" val="2402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32058B6-669F-4C2F-8286-E784E37AC3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7975" y="271463"/>
            <a:ext cx="11566525" cy="570891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D3ED0DD-0CA4-470D-A5CB-37487D51C368}"/>
              </a:ext>
            </a:extLst>
          </p:cNvPr>
          <p:cNvSpPr/>
          <p:nvPr/>
        </p:nvSpPr>
        <p:spPr>
          <a:xfrm>
            <a:off x="30162" y="600868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Stamp, L. &amp; </a:t>
            </a:r>
            <a:r>
              <a:rPr lang="en-GB" sz="1600" i="1" dirty="0" err="1"/>
              <a:t>Dalbeth</a:t>
            </a:r>
            <a:r>
              <a:rPr lang="en-GB" sz="1600" i="1" dirty="0"/>
              <a:t>, N. Nat. Rev. </a:t>
            </a:r>
            <a:r>
              <a:rPr lang="en-GB" sz="1600" i="1" dirty="0" err="1"/>
              <a:t>Rheumatol</a:t>
            </a:r>
            <a:r>
              <a:rPr lang="en-GB" sz="1600" i="1" dirty="0"/>
              <a:t>. advance online publication 19 August 2014; doi:10.1038/nrrheum.2014.139</a:t>
            </a:r>
          </a:p>
        </p:txBody>
      </p:sp>
    </p:spTree>
    <p:extLst>
      <p:ext uri="{BB962C8B-B14F-4D97-AF65-F5344CB8AC3E}">
        <p14:creationId xmlns:p14="http://schemas.microsoft.com/office/powerpoint/2010/main" val="2609856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Iperuricemia</a:t>
            </a:r>
            <a:r>
              <a:rPr lang="en-GB" dirty="0"/>
              <a:t> e </a:t>
            </a:r>
            <a:r>
              <a:rPr lang="en-GB" dirty="0" err="1"/>
              <a:t>rischio</a:t>
            </a:r>
            <a:r>
              <a:rPr lang="en-GB" dirty="0"/>
              <a:t> di </a:t>
            </a:r>
            <a:r>
              <a:rPr lang="en-GB" dirty="0" err="1"/>
              <a:t>gotta</a:t>
            </a:r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45CA57D-14F1-4EAD-A4D7-BF95326D69D8}"/>
              </a:ext>
            </a:extLst>
          </p:cNvPr>
          <p:cNvSpPr/>
          <p:nvPr/>
        </p:nvSpPr>
        <p:spPr>
          <a:xfrm>
            <a:off x="0" y="5925772"/>
            <a:ext cx="634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GB" dirty="0"/>
              <a:t>Eric Q et al. Journal of Rheumatology May 2009, 36 (5) 1032-1040</a:t>
            </a:r>
          </a:p>
        </p:txBody>
      </p:sp>
      <p:pic>
        <p:nvPicPr>
          <p:cNvPr id="3074" name="Picture 2" descr="Risultati immagini per serum uric acid risk of flare">
            <a:extLst>
              <a:ext uri="{FF2B5EF4-FFF2-40B4-BE49-F238E27FC236}">
                <a16:creationId xmlns:a16="http://schemas.microsoft.com/office/drawing/2014/main" id="{D5109EF5-A953-4EB4-B7F4-80D874719F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61" y="1271588"/>
            <a:ext cx="5894102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9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Gotta</a:t>
            </a:r>
            <a:br>
              <a:rPr lang="it-IT" dirty="0"/>
            </a:br>
            <a:r>
              <a:rPr lang="it-IT" sz="3200" cap="small" dirty="0"/>
              <a:t>Prevalenza per 1000 persone</a:t>
            </a:r>
            <a:endParaRPr lang="en-GB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040" y="1333612"/>
            <a:ext cx="7530586" cy="430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42862" y="589121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Ann Rheum Dis 2013;72:694–700. doi:10.1136/annrheumdis-2011-201254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2711624" y="-16835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it-IT" sz="3200" cap="small" dirty="0"/>
          </a:p>
        </p:txBody>
      </p:sp>
    </p:spTree>
    <p:extLst>
      <p:ext uri="{BB962C8B-B14F-4D97-AF65-F5344CB8AC3E}">
        <p14:creationId xmlns:p14="http://schemas.microsoft.com/office/powerpoint/2010/main" val="820740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deposito necessariamente precede la gotta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DECT – asymptomatic gout</a:t>
            </a:r>
            <a:endParaRPr lang="it-IT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86983" y="2205731"/>
            <a:ext cx="2692998" cy="3378200"/>
          </a:xfrm>
        </p:spPr>
      </p:pic>
      <p:sp>
        <p:nvSpPr>
          <p:cNvPr id="19" name="Segnaposto testo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/>
              <a:t>DECT –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gout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70" y="5822608"/>
            <a:ext cx="1225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Terkeltaub</a:t>
            </a:r>
            <a:r>
              <a:rPr lang="en-GB" sz="1400" dirty="0"/>
              <a:t> R, Edwards NL. Chapter 3. In: </a:t>
            </a:r>
            <a:r>
              <a:rPr lang="en-GB" sz="1400" dirty="0" err="1"/>
              <a:t>Terkeltaub</a:t>
            </a:r>
            <a:r>
              <a:rPr lang="en-GB" sz="1400" dirty="0"/>
              <a:t> R, Edwards NL (</a:t>
            </a:r>
            <a:r>
              <a:rPr lang="en-GB" sz="1400" dirty="0" err="1"/>
              <a:t>eds</a:t>
            </a:r>
            <a:r>
              <a:rPr lang="en-GB" sz="1400" dirty="0"/>
              <a:t>). Gout: Diagnosis and Management of Gouty Arthritis and Hyperuricemia (Third edition). Oklahoma: Professional Communications, Inc, 2013. Nicola </a:t>
            </a:r>
            <a:r>
              <a:rPr lang="en-GB" sz="1400" dirty="0" err="1"/>
              <a:t>Dalbeth</a:t>
            </a:r>
            <a:r>
              <a:rPr lang="en-GB" sz="1400" dirty="0"/>
              <a:t> courtesy</a:t>
            </a: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21965" y="2220629"/>
            <a:ext cx="4575936" cy="33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C816D25A-DAD4-4D84-9930-57932ADE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Miti e Realtà</a:t>
            </a:r>
          </a:p>
        </p:txBody>
      </p:sp>
      <p:pic>
        <p:nvPicPr>
          <p:cNvPr id="24" name="Segnaposto contenuto 23">
            <a:extLst>
              <a:ext uri="{FF2B5EF4-FFF2-40B4-BE49-F238E27FC236}">
                <a16:creationId xmlns:a16="http://schemas.microsoft.com/office/drawing/2014/main" id="{DAD33506-A060-4F1D-B878-D0B9DA49F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012" y="1373189"/>
            <a:ext cx="927348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Rapporto M:F incidenza gotta</a:t>
            </a:r>
            <a:endParaRPr lang="it-IT" i="1" dirty="0"/>
          </a:p>
        </p:txBody>
      </p:sp>
      <p:pic>
        <p:nvPicPr>
          <p:cNvPr id="7" name="Picture 4" descr="http://www.nature.com/nrrheum/journal/v11/n11/images_article/nrrheum.2015.91-f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0635" y="1825625"/>
            <a:ext cx="65107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66DDD3C-26AE-4908-AA1C-05845F10A10F}"/>
              </a:ext>
            </a:extLst>
          </p:cNvPr>
          <p:cNvSpPr/>
          <p:nvPr/>
        </p:nvSpPr>
        <p:spPr>
          <a:xfrm>
            <a:off x="0" y="5936935"/>
            <a:ext cx="1112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/>
              <a:t>Kuo</a:t>
            </a:r>
            <a:r>
              <a:rPr lang="en-GB" i="1" dirty="0"/>
              <a:t>, C.-F. et al. Nat. Rev. </a:t>
            </a:r>
            <a:r>
              <a:rPr lang="en-GB" i="1" dirty="0" err="1"/>
              <a:t>Rheumatol</a:t>
            </a:r>
            <a:r>
              <a:rPr lang="en-GB" i="1" dirty="0"/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263661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Iperuricemia</a:t>
            </a:r>
            <a:br>
              <a:rPr lang="it-IT" dirty="0"/>
            </a:br>
            <a:r>
              <a:rPr lang="it-IT" sz="3200" cap="small" dirty="0"/>
              <a:t>Prevalenza per 1000 persone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530" y="1843484"/>
            <a:ext cx="6222582" cy="396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59893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Ann Rheum Dis 2013;72:694–700. doi:10.1136/annrheumdis-2011-201254</a:t>
            </a:r>
          </a:p>
        </p:txBody>
      </p:sp>
    </p:spTree>
    <p:extLst>
      <p:ext uri="{BB962C8B-B14F-4D97-AF65-F5344CB8AC3E}">
        <p14:creationId xmlns:p14="http://schemas.microsoft.com/office/powerpoint/2010/main" val="341970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6579" y="5863214"/>
            <a:ext cx="10215561" cy="373063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 marL="174625" indent="-174625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63513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0813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31763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1714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F497D"/>
              </a:buClr>
              <a:buNone/>
              <a:defRPr/>
            </a:pPr>
            <a:r>
              <a:rPr lang="en-GB" sz="1600" dirty="0">
                <a:latin typeface="Arial"/>
              </a:rPr>
              <a:t>Zhu Y, et al. </a:t>
            </a:r>
            <a:r>
              <a:rPr lang="en-GB" sz="1600" i="1" dirty="0">
                <a:latin typeface="Arial"/>
              </a:rPr>
              <a:t>Am J Med. </a:t>
            </a:r>
            <a:r>
              <a:rPr lang="en-GB" sz="1600" dirty="0">
                <a:latin typeface="Arial"/>
              </a:rPr>
              <a:t>2012;125:679-687.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92540" y="283999"/>
            <a:ext cx="8229600" cy="89302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defPPr>
              <a:defRPr lang="it-IT"/>
            </a:defPPr>
            <a:lvl1pPr marR="0" lvl="0" indent="0" algn="ctr" fontAlgn="auto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410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/>
          </p:nvPr>
        </p:nvGraphicFramePr>
        <p:xfrm>
          <a:off x="510621" y="1282701"/>
          <a:ext cx="11166267" cy="4458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Comorbidità</a:t>
            </a:r>
            <a:r>
              <a:rPr lang="en-GB" dirty="0"/>
              <a:t> associate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gotta</a:t>
            </a:r>
            <a:endParaRPr lang="it-IT" dirty="0"/>
          </a:p>
        </p:txBody>
      </p:sp>
      <p:sp>
        <p:nvSpPr>
          <p:cNvPr id="12" name="TextBox 9"/>
          <p:cNvSpPr txBox="1"/>
          <p:nvPr/>
        </p:nvSpPr>
        <p:spPr>
          <a:xfrm>
            <a:off x="9352767" y="2063264"/>
            <a:ext cx="86937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Arial"/>
              </a:rPr>
              <a:t>Gout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9352768" y="2337932"/>
            <a:ext cx="131520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Arial"/>
              </a:rPr>
              <a:t>Controls</a:t>
            </a:r>
          </a:p>
        </p:txBody>
      </p:sp>
      <p:sp>
        <p:nvSpPr>
          <p:cNvPr id="14" name="Rectangle 11"/>
          <p:cNvSpPr/>
          <p:nvPr/>
        </p:nvSpPr>
        <p:spPr>
          <a:xfrm>
            <a:off x="9200369" y="2200769"/>
            <a:ext cx="200623" cy="1523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2"/>
          <p:cNvSpPr/>
          <p:nvPr/>
        </p:nvSpPr>
        <p:spPr>
          <a:xfrm>
            <a:off x="9200369" y="2475438"/>
            <a:ext cx="200623" cy="15239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85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1068" y="256418"/>
            <a:ext cx="10058400" cy="808358"/>
          </a:xfrm>
        </p:spPr>
        <p:txBody>
          <a:bodyPr>
            <a:normAutofit/>
          </a:bodyPr>
          <a:lstStyle/>
          <a:p>
            <a:r>
              <a:rPr lang="it-IT" dirty="0"/>
              <a:t>Il paziente tipo con gotta è 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52237"/>
          <a:stretch/>
        </p:blipFill>
        <p:spPr>
          <a:xfrm>
            <a:off x="3317295" y="2759513"/>
            <a:ext cx="4086225" cy="30337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40" y="2722635"/>
            <a:ext cx="2557983" cy="17053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891" y="1926453"/>
            <a:ext cx="2354406" cy="15233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302" y="4588051"/>
            <a:ext cx="2312994" cy="1706501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 rot="10800000">
            <a:off x="3096675" y="3508486"/>
            <a:ext cx="1497388" cy="18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20048884">
            <a:off x="7158983" y="2513342"/>
            <a:ext cx="1497388" cy="18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1151794">
            <a:off x="7055021" y="4537151"/>
            <a:ext cx="1617179" cy="175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/>
          <p:cNvCxnSpPr/>
          <p:nvPr/>
        </p:nvCxnSpPr>
        <p:spPr>
          <a:xfrm>
            <a:off x="3488126" y="5981309"/>
            <a:ext cx="8001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497776" y="581771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Maschi</a:t>
            </a:r>
          </a:p>
        </p:txBody>
      </p:sp>
      <p:cxnSp>
        <p:nvCxnSpPr>
          <p:cNvPr id="13" name="Connettore diritto 12"/>
          <p:cNvCxnSpPr/>
          <p:nvPr/>
        </p:nvCxnSpPr>
        <p:spPr>
          <a:xfrm>
            <a:off x="5562047" y="5956816"/>
            <a:ext cx="800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571697" y="5793225"/>
            <a:ext cx="106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Femmine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58363" y="4447677"/>
            <a:ext cx="163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Maschio adulto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622647" y="3524347"/>
            <a:ext cx="273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Paziente anziano (M – F) con multi-</a:t>
            </a:r>
            <a:r>
              <a:rPr lang="it-IT" dirty="0" err="1"/>
              <a:t>morbidità</a:t>
            </a:r>
            <a:r>
              <a:rPr lang="it-IT" dirty="0"/>
              <a:t> e poli-trattamento</a:t>
            </a:r>
          </a:p>
        </p:txBody>
      </p:sp>
    </p:spTree>
    <p:extLst>
      <p:ext uri="{BB962C8B-B14F-4D97-AF65-F5344CB8AC3E}">
        <p14:creationId xmlns:p14="http://schemas.microsoft.com/office/powerpoint/2010/main" val="629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185DB-8D1B-4EBC-B933-852B4BBE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Impatto della gotta</a:t>
            </a:r>
            <a:endParaRPr lang="en-GB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CDD48BA-48F2-4F1F-A7F3-5BED6C13CC23}"/>
              </a:ext>
            </a:extLst>
          </p:cNvPr>
          <p:cNvSpPr/>
          <p:nvPr/>
        </p:nvSpPr>
        <p:spPr>
          <a:xfrm>
            <a:off x="1857374" y="4238625"/>
            <a:ext cx="2486025" cy="1543049"/>
          </a:xfrm>
          <a:prstGeom prst="ellipse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/>
              <a:t>Gotta</a:t>
            </a:r>
            <a:endParaRPr lang="en-GB" sz="2400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80B29AD-CD57-420C-AFF5-860C00B4B233}"/>
              </a:ext>
            </a:extLst>
          </p:cNvPr>
          <p:cNvSpPr/>
          <p:nvPr/>
        </p:nvSpPr>
        <p:spPr>
          <a:xfrm>
            <a:off x="7943850" y="4152900"/>
            <a:ext cx="3211830" cy="1628774"/>
          </a:xfrm>
          <a:prstGeom prst="ellipse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Disabilità</a:t>
            </a:r>
          </a:p>
          <a:p>
            <a:pPr algn="ctr"/>
            <a:r>
              <a:rPr lang="it-IT" sz="2400" dirty="0"/>
              <a:t>Mortalità</a:t>
            </a:r>
          </a:p>
          <a:p>
            <a:pPr algn="ctr"/>
            <a:r>
              <a:rPr lang="it-IT" sz="2400" dirty="0"/>
              <a:t>Spesa sanitaria</a:t>
            </a:r>
            <a:endParaRPr lang="en-GB" sz="240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70F3E86-633E-41B3-AA67-770392408ABB}"/>
              </a:ext>
            </a:extLst>
          </p:cNvPr>
          <p:cNvSpPr/>
          <p:nvPr/>
        </p:nvSpPr>
        <p:spPr>
          <a:xfrm>
            <a:off x="4981574" y="2581275"/>
            <a:ext cx="2676525" cy="1314449"/>
          </a:xfrm>
          <a:prstGeom prst="ellipse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 err="1"/>
              <a:t>Comorbidità</a:t>
            </a:r>
            <a:endParaRPr lang="en-GB" sz="2400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D4B9069-87F8-47E0-B500-E73E019C73AD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flipH="1">
            <a:off x="3100387" y="3238500"/>
            <a:ext cx="1881187" cy="10001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4DA3B5E-0769-46F0-8817-A64D5C2280A2}"/>
              </a:ext>
            </a:extLst>
          </p:cNvPr>
          <p:cNvCxnSpPr>
            <a:cxnSpLocks/>
            <a:stCxn id="6" idx="6"/>
            <a:endCxn id="5" idx="0"/>
          </p:cNvCxnSpPr>
          <p:nvPr/>
        </p:nvCxnSpPr>
        <p:spPr>
          <a:xfrm>
            <a:off x="7658099" y="3238500"/>
            <a:ext cx="1891666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3996303-37AE-41B0-8445-9072E0219395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 flipV="1">
            <a:off x="4343399" y="4967287"/>
            <a:ext cx="3600451" cy="4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Esplosione: 8 punte 9">
            <a:extLst>
              <a:ext uri="{FF2B5EF4-FFF2-40B4-BE49-F238E27FC236}">
                <a16:creationId xmlns:a16="http://schemas.microsoft.com/office/drawing/2014/main" id="{AF80F6D3-4AAC-4572-8A8B-8D2F4B2C84FA}"/>
              </a:ext>
            </a:extLst>
          </p:cNvPr>
          <p:cNvSpPr/>
          <p:nvPr/>
        </p:nvSpPr>
        <p:spPr>
          <a:xfrm rot="20718319">
            <a:off x="1840098" y="1521602"/>
            <a:ext cx="3914775" cy="3133724"/>
          </a:xfrm>
          <a:prstGeom prst="irregularSeal1">
            <a:avLst/>
          </a:prstGeom>
          <a:solidFill>
            <a:srgbClr val="FF6600"/>
          </a:solidFill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Fattori di rischio</a:t>
            </a:r>
          </a:p>
          <a:p>
            <a:pPr algn="ctr"/>
            <a:r>
              <a:rPr lang="it-IT" sz="1600" dirty="0"/>
              <a:t>-stili di vita</a:t>
            </a:r>
          </a:p>
          <a:p>
            <a:pPr algn="ctr"/>
            <a:r>
              <a:rPr lang="it-IT" sz="1600" dirty="0"/>
              <a:t>-iperuricemia</a:t>
            </a:r>
          </a:p>
          <a:p>
            <a:pPr algn="ctr"/>
            <a:r>
              <a:rPr lang="it-IT" sz="1600" dirty="0"/>
              <a:t>-sindrome metabolica</a:t>
            </a:r>
          </a:p>
        </p:txBody>
      </p:sp>
    </p:spTree>
    <p:extLst>
      <p:ext uri="{BB962C8B-B14F-4D97-AF65-F5344CB8AC3E}">
        <p14:creationId xmlns:p14="http://schemas.microsoft.com/office/powerpoint/2010/main" val="34477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A4B2B-4D02-4D6D-9CB4-0E425E63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Razionale dell’effetto dell’acido urico sul rischio CV</a:t>
            </a:r>
            <a:endParaRPr lang="en-GB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52A45B2-48BB-414B-B886-5A4F69A55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213" y="1271588"/>
            <a:ext cx="6318399" cy="45974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8196626-C91F-4455-86CA-6D1FFEEC0A4C}"/>
              </a:ext>
            </a:extLst>
          </p:cNvPr>
          <p:cNvSpPr/>
          <p:nvPr/>
        </p:nvSpPr>
        <p:spPr>
          <a:xfrm>
            <a:off x="0" y="59444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Ndrepepa</a:t>
            </a:r>
            <a:r>
              <a:rPr lang="en-GB" dirty="0"/>
              <a:t>, G. (2018). Uric acid and cardiovascular disease. </a:t>
            </a:r>
            <a:r>
              <a:rPr lang="en-GB" dirty="0" err="1"/>
              <a:t>Clinica</a:t>
            </a:r>
            <a:r>
              <a:rPr lang="en-GB" dirty="0"/>
              <a:t> </a:t>
            </a:r>
            <a:r>
              <a:rPr lang="en-GB" dirty="0" err="1"/>
              <a:t>Chimica</a:t>
            </a:r>
            <a:r>
              <a:rPr lang="en-GB" dirty="0"/>
              <a:t> Acta, 484, 150–163.</a:t>
            </a:r>
          </a:p>
        </p:txBody>
      </p:sp>
    </p:spTree>
    <p:extLst>
      <p:ext uri="{BB962C8B-B14F-4D97-AF65-F5344CB8AC3E}">
        <p14:creationId xmlns:p14="http://schemas.microsoft.com/office/powerpoint/2010/main" val="38450965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1525</Words>
  <Application>Microsoft Office PowerPoint</Application>
  <PresentationFormat>Widescreen</PresentationFormat>
  <Paragraphs>158</Paragraphs>
  <Slides>31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Cambria Math</vt:lpstr>
      <vt:lpstr>ff-scala-sans-web-pro</vt:lpstr>
      <vt:lpstr>Retrospettivo</vt:lpstr>
      <vt:lpstr>“Il Patologie reumatiche:  aggiornamento ed evidenze su associazione con il rischio cardiovascolare”  Il rischio cardiovascolare nella Gotta</vt:lpstr>
      <vt:lpstr>Gotta</vt:lpstr>
      <vt:lpstr>Gotta Prevalenza per 1000 persone</vt:lpstr>
      <vt:lpstr>Rapporto M:F incidenza gotta</vt:lpstr>
      <vt:lpstr>Iperuricemia Prevalenza per 1000 persone</vt:lpstr>
      <vt:lpstr>Comorbidità associate alla gotta</vt:lpstr>
      <vt:lpstr>Il paziente tipo con gotta è …</vt:lpstr>
      <vt:lpstr>Impatto della gotta</vt:lpstr>
      <vt:lpstr>Razionale dell’effetto dell’acido urico sul rischio CV</vt:lpstr>
      <vt:lpstr>La gotta riduce la sopravvivenza</vt:lpstr>
      <vt:lpstr>Effetto di febuxostat sul rischio CV</vt:lpstr>
      <vt:lpstr>Studio CARES</vt:lpstr>
      <vt:lpstr>Effetto di probenecid sul rischio CV</vt:lpstr>
      <vt:lpstr>Allopurinolo e febuxostat nella prevenzione CV</vt:lpstr>
      <vt:lpstr>Presentazione standard di PowerPoint</vt:lpstr>
      <vt:lpstr>Principi generali</vt:lpstr>
      <vt:lpstr>Riduzione dell’uricemia legata alla dieta</vt:lpstr>
      <vt:lpstr>Principi generali</vt:lpstr>
      <vt:lpstr>Presentazione standard di PowerPoint</vt:lpstr>
      <vt:lpstr>Raccomandazione #4 - Profilassi</vt:lpstr>
      <vt:lpstr>Colchicina – statine – insufficienza renale</vt:lpstr>
      <vt:lpstr>Raccomandazione #5 </vt:lpstr>
      <vt:lpstr>Presentazione standard di PowerPoint</vt:lpstr>
      <vt:lpstr>Indicazioni terapeutiche degli ipouricemizzanti</vt:lpstr>
      <vt:lpstr>Sindrome da ipersensibilità ad allopurinolo</vt:lpstr>
      <vt:lpstr>Potenziale indicazione a terapia </vt:lpstr>
      <vt:lpstr>Raccomandazione #11 </vt:lpstr>
      <vt:lpstr>Presentazione standard di PowerPoint</vt:lpstr>
      <vt:lpstr>Iperuricemia e rischio di gotta</vt:lpstr>
      <vt:lpstr>Il deposito necessariamente precede la gotta</vt:lpstr>
      <vt:lpstr>Miti e Realtà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“Il Patologie reumatiche:  aggiornamento ed evidenze su associazione con il rischio cardiovascolare”  Il rischio cardiovascolare nella Gotta</dc:title>
  <dc:creator>Carlo Scirè</dc:creator>
  <cp:lastModifiedBy>Carlo Scirè</cp:lastModifiedBy>
  <cp:revision>13</cp:revision>
  <dcterms:created xsi:type="dcterms:W3CDTF">2019-04-12T15:52:18Z</dcterms:created>
  <dcterms:modified xsi:type="dcterms:W3CDTF">2019-04-12T20:29:38Z</dcterms:modified>
</cp:coreProperties>
</file>