
<file path=[Content_Types].xml><?xml version="1.0" encoding="utf-8"?>
<Types xmlns="http://schemas.openxmlformats.org/package/2006/content-types">
  <Default Extension="HEIC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6" r:id="rId3"/>
    <p:sldId id="259" r:id="rId4"/>
    <p:sldId id="274" r:id="rId5"/>
    <p:sldId id="271" r:id="rId6"/>
    <p:sldId id="264" r:id="rId7"/>
    <p:sldId id="272" r:id="rId8"/>
    <p:sldId id="257" r:id="rId9"/>
    <p:sldId id="258" r:id="rId10"/>
    <p:sldId id="260" r:id="rId11"/>
    <p:sldId id="261" r:id="rId12"/>
    <p:sldId id="267" r:id="rId13"/>
    <p:sldId id="285" r:id="rId14"/>
    <p:sldId id="286" r:id="rId15"/>
    <p:sldId id="287" r:id="rId16"/>
    <p:sldId id="288" r:id="rId17"/>
    <p:sldId id="262" r:id="rId18"/>
    <p:sldId id="263" r:id="rId19"/>
    <p:sldId id="282" r:id="rId20"/>
    <p:sldId id="284" r:id="rId21"/>
    <p:sldId id="280" r:id="rId22"/>
    <p:sldId id="281" r:id="rId23"/>
    <p:sldId id="283" r:id="rId24"/>
    <p:sldId id="269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4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1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30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5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9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04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1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5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7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6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0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9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1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4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://www.salvisjuribus.it/dubbio_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HEIC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2013C9-6B06-4F62-9009-AEA7D699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5" y="766766"/>
            <a:ext cx="9667874" cy="3145155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it-IT" sz="5100" dirty="0"/>
              <a:t>MALATTIE REUMATICHE INFIAMMATORIE :</a:t>
            </a:r>
            <a:br>
              <a:rPr lang="it-IT" sz="5100" dirty="0"/>
            </a:br>
            <a:r>
              <a:rPr lang="it-IT" sz="5100" dirty="0"/>
              <a:t>aggiornamento e </a:t>
            </a:r>
            <a:br>
              <a:rPr lang="it-IT" sz="5100" dirty="0"/>
            </a:br>
            <a:r>
              <a:rPr lang="it-IT" sz="5100" dirty="0"/>
              <a:t>rischio cardiovascolare  associato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F74931-5E04-4103-BFDB-2C5A69F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2131" y="4089910"/>
            <a:ext cx="3316702" cy="1712176"/>
          </a:xfrm>
        </p:spPr>
        <p:txBody>
          <a:bodyPr>
            <a:normAutofit fontScale="92500"/>
          </a:bodyPr>
          <a:lstStyle/>
          <a:p>
            <a:pPr algn="l"/>
            <a:r>
              <a:rPr lang="it-IT" dirty="0"/>
              <a:t>AULA MAGNA CONA- Ferrara</a:t>
            </a:r>
          </a:p>
          <a:p>
            <a:pPr algn="l"/>
            <a:r>
              <a:rPr lang="it-IT" dirty="0"/>
              <a:t>13 Aprile 2019 </a:t>
            </a:r>
          </a:p>
          <a:p>
            <a:pPr algn="l"/>
            <a:r>
              <a:rPr lang="it-IT" i="1" dirty="0"/>
              <a:t>RESPONSABILE DEL CORSO LUCIA BENINI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EC09CD-308C-42D4-AA31-05C7180FA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" y="6548638"/>
            <a:ext cx="6064562" cy="2857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ED13D4-822C-4C89-A86C-834E8BFA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" y="23597"/>
            <a:ext cx="2635385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1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D3EA66B-EA7B-4293-828D-B4A9C7C0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95250"/>
            <a:ext cx="10104439" cy="211455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PER STRATIFICARE IL RISCHIO CARDIOVASCOLARE SI SONO UTILIZZATE LE CARTE DEL RISCHIO CARDIOVASCOLARE </a:t>
            </a:r>
            <a:br>
              <a:rPr lang="it-IT" sz="3200" dirty="0">
                <a:solidFill>
                  <a:srgbClr val="0070C0"/>
                </a:solidFill>
              </a:rPr>
            </a:br>
            <a:endParaRPr lang="it-IT" sz="32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6E6054B-975E-4470-A082-544BFB22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634" y="1438275"/>
            <a:ext cx="10336215" cy="4229101"/>
          </a:xfrm>
        </p:spPr>
        <p:txBody>
          <a:bodyPr>
            <a:noAutofit/>
          </a:bodyPr>
          <a:lstStyle/>
          <a:p>
            <a:pPr lvl="1" algn="just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Le carte del rischio cardiovascolare sono state prodotte ormai molti anni , quando il profilo del rischio era sostanzialmente diverso da quello attuale. Questi strumenti sono stati estremamente  utili: le carte sono state utilizzate innanzitutto dai medici per individuare il rischio nei singoli individui  all’interno della popolazione , ma anche per stimolare la cultura del rischio cardiovascolare e per favorire un corretto impiego delle risorse e dei farmaci per la prevenzione cardiovascolare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082248-9276-445D-B6DC-7A49D9E53512}"/>
              </a:ext>
            </a:extLst>
          </p:cNvPr>
          <p:cNvSpPr txBox="1"/>
          <p:nvPr/>
        </p:nvSpPr>
        <p:spPr>
          <a:xfrm flipH="1">
            <a:off x="2943224" y="5667376"/>
            <a:ext cx="8810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ANCORA   ATTUALI soprattutto quando parliamo del paziente complesso </a:t>
            </a:r>
            <a:r>
              <a:rPr lang="it-IT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C76018-B027-4BDB-872C-62E36449C3BA}"/>
              </a:ext>
            </a:extLst>
          </p:cNvPr>
          <p:cNvSpPr txBox="1"/>
          <p:nvPr/>
        </p:nvSpPr>
        <p:spPr>
          <a:xfrm>
            <a:off x="11946379" y="18765882"/>
            <a:ext cx="102745" cy="826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2" tooltip="http://www.salvisjuribus.it/dubbio_a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3" tooltip="https://creativecommons.org/licenses/by-nc-nd/3.0/"/>
              </a:rPr>
              <a:t>CC BY-NC-ND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48740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C3D7C-9C04-4F16-94E5-8AD7A71A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carte del rischio sono state usate nell’ambulatorio del MMG per applicazioni della nota 13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3A5CB26-78E9-4B00-AD3A-5D3B774D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205" y="2438399"/>
            <a:ext cx="10828795" cy="3743395"/>
          </a:xfrm>
        </p:spPr>
      </p:pic>
    </p:spTree>
    <p:extLst>
      <p:ext uri="{BB962C8B-B14F-4D97-AF65-F5344CB8AC3E}">
        <p14:creationId xmlns:p14="http://schemas.microsoft.com/office/powerpoint/2010/main" val="271175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280514-9436-41F1-B75C-8C518E63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DAF96E-5C6B-46AC-AD96-FCDEB308D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4" y="212180"/>
            <a:ext cx="8601075" cy="5836195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98CF6227-7BB4-43D2-86F9-454EB2BE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08" y="2266951"/>
            <a:ext cx="7712104" cy="43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90848-4D65-461B-9D98-A18BF2286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714A8B-EF59-4094-8267-2297CD654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1230" y="111096"/>
            <a:ext cx="3537302" cy="98886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F8BDEF-80B7-4DFD-B6AF-49645E13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60" y="1099958"/>
            <a:ext cx="8231146" cy="53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126A9-CD39-4AD8-86F4-E71966F2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257175"/>
            <a:ext cx="10018713" cy="175259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A0A17B0-D572-433C-9203-C1F552F59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138" y="761999"/>
            <a:ext cx="8842213" cy="5457826"/>
          </a:xfrm>
        </p:spPr>
      </p:pic>
    </p:spTree>
    <p:extLst>
      <p:ext uri="{BB962C8B-B14F-4D97-AF65-F5344CB8AC3E}">
        <p14:creationId xmlns:p14="http://schemas.microsoft.com/office/powerpoint/2010/main" val="363345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0AE66B-8839-4D0B-A903-00017F2E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399" y="419100"/>
            <a:ext cx="4562475" cy="257175"/>
          </a:xfrm>
        </p:spPr>
        <p:txBody>
          <a:bodyPr>
            <a:normAutofit fontScale="90000"/>
          </a:bodyPr>
          <a:lstStyle/>
          <a:p>
            <a:r>
              <a:rPr lang="it-IT" dirty="0"/>
              <a:t>La paziente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913979D-F7C6-4A11-A2F8-5EF827CE0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75" y="802480"/>
            <a:ext cx="8210550" cy="5760245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ABF0715-29C0-4E85-ABC0-A50D7BE2B74B}"/>
              </a:ext>
            </a:extLst>
          </p:cNvPr>
          <p:cNvSpPr/>
          <p:nvPr/>
        </p:nvSpPr>
        <p:spPr>
          <a:xfrm>
            <a:off x="3314699" y="983461"/>
            <a:ext cx="1209675" cy="178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94FA202-3D63-4377-8AAC-E36A9635E7C9}"/>
              </a:ext>
            </a:extLst>
          </p:cNvPr>
          <p:cNvSpPr/>
          <p:nvPr/>
        </p:nvSpPr>
        <p:spPr>
          <a:xfrm>
            <a:off x="6372225" y="1071566"/>
            <a:ext cx="876299" cy="176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75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F29C7-ECB9-4C3C-8569-384356AD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643BA7E-E2BA-48A8-9149-770E67874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48037" y="785815"/>
            <a:ext cx="7048499" cy="6372226"/>
          </a:xfrm>
        </p:spPr>
      </p:pic>
    </p:spTree>
    <p:extLst>
      <p:ext uri="{BB962C8B-B14F-4D97-AF65-F5344CB8AC3E}">
        <p14:creationId xmlns:p14="http://schemas.microsoft.com/office/powerpoint/2010/main" val="354558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848338-36C6-472E-8C4D-21A1A7BE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69" y="76200"/>
            <a:ext cx="5143012" cy="685800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46A8885-4DF6-495C-9522-CC55DA401D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015413" y="434975"/>
            <a:ext cx="2662237" cy="25400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1371D8A-66E6-46D5-8ECB-F705904B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816546"/>
            <a:ext cx="3657600" cy="8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9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228AA-656D-48F9-A33D-8EE077BA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023514A-5D51-4B74-B48C-A1EFD63C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425" y="90674"/>
            <a:ext cx="6843359" cy="6676652"/>
          </a:xfrm>
        </p:spPr>
      </p:pic>
      <p:sp>
        <p:nvSpPr>
          <p:cNvPr id="3" name="Freccia a sinistra 2">
            <a:extLst>
              <a:ext uri="{FF2B5EF4-FFF2-40B4-BE49-F238E27FC236}">
                <a16:creationId xmlns:a16="http://schemas.microsoft.com/office/drawing/2014/main" id="{BA876161-ED05-4CC9-8157-F01E11BA394D}"/>
              </a:ext>
            </a:extLst>
          </p:cNvPr>
          <p:cNvSpPr/>
          <p:nvPr/>
        </p:nvSpPr>
        <p:spPr>
          <a:xfrm>
            <a:off x="10260276" y="2915208"/>
            <a:ext cx="1643416" cy="8852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03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18211A-4D4D-43AF-9766-6E7BD699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536" y="704850"/>
            <a:ext cx="10018713" cy="175259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74FE554-303A-44B1-BA74-318369F79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001" y="238125"/>
            <a:ext cx="8445998" cy="6117934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384B2A-8996-4059-BDE1-B4C741C01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56" y="5578421"/>
            <a:ext cx="4756394" cy="10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2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DE160-01EC-47F7-8286-0DAB5FF3F1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3950" y="685800"/>
            <a:ext cx="11068050" cy="5829300"/>
          </a:xfrm>
        </p:spPr>
        <p:txBody>
          <a:bodyPr>
            <a:noAutofit/>
          </a:bodyPr>
          <a:lstStyle/>
          <a:p>
            <a:pPr algn="l"/>
            <a:r>
              <a:rPr lang="it-IT" sz="3200" b="1" dirty="0">
                <a:solidFill>
                  <a:srgbClr val="0070C0"/>
                </a:solidFill>
              </a:rPr>
              <a:t>                                                                                             PROGRAMMA</a:t>
            </a:r>
            <a:br>
              <a:rPr lang="it-IT" sz="1800" b="1" dirty="0"/>
            </a:br>
            <a:br>
              <a:rPr lang="it-IT" sz="1800" dirty="0"/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H 8.30 -8.45           Presentazione del corso                                                              Dott.sa  Lucia Benini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H 8.45 -9.15           La valutazione del rischio cardiovascolare nell’ambulatorio del MMG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Dott.sa Lucia Benini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H 9.15 -10, 30     Il rischio cardiovascolare nelle malattie reumatiche, focus su AR, spondiloartriti, LES, gotta                      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	                                                                                                                           Prof.  Marcello Govoni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H 10,30- 11,30     La parola al cardiologo. Cosa si deve e può fare nella pratica clinica quotidiana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Prof. Gianluca Campo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H 11. 30 -12           Presentazione del progetto CUPID                                             Prof. Carlo Albero Scirè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H 12-12,30              Casi clinici e discussione                                                                   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12.30                       Conclusione dei lavori, compilazione ECM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61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0A8B0-F939-459A-9CDE-C017A099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048B59-305E-4939-8FAB-DE131F0C3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310" y="4441720"/>
            <a:ext cx="10018713" cy="14478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5EF0498-E5EA-4589-8F29-37F726BD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2" y="219075"/>
            <a:ext cx="9370832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2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D88343-81EF-45F3-B88C-012D3BF5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99AB0A-843D-47AC-8B12-6C9046719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8ECAD5-77FE-4561-99E7-84291132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30" y="85725"/>
            <a:ext cx="8658296" cy="66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AC2BB-A101-49B8-8F64-CF3AE0E0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79" y="1419225"/>
            <a:ext cx="8930747" cy="174307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 la gotta 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80DA69-B428-45E8-98AF-D4497251C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2625" y="3552825"/>
            <a:ext cx="9550401" cy="208495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3200" dirty="0"/>
              <a:t>L’iperuricemia è in progressivo aumento, tanto che si stima interessi  il 15% della popolazione .</a:t>
            </a:r>
          </a:p>
          <a:p>
            <a:pPr algn="just"/>
            <a:r>
              <a:rPr lang="it-IT" sz="3200" dirty="0"/>
              <a:t> Tale trend rende conto della crescente incidenza di gotta, che attualmente riguarda circa l’1 % della popolazione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DDA875-3F4D-49A4-863B-40152973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220925"/>
            <a:ext cx="8782050" cy="23316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2EB50B-B9D7-408D-83E7-69B2A7FE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308" y="69063"/>
            <a:ext cx="1651085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EDC7D0-6F29-416D-AADE-4ED01FAD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4C8A8E6-569C-4E45-8658-7E806789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5744" y="685800"/>
            <a:ext cx="9375320" cy="5486400"/>
          </a:xfrm>
        </p:spPr>
      </p:pic>
    </p:spTree>
    <p:extLst>
      <p:ext uri="{BB962C8B-B14F-4D97-AF65-F5344CB8AC3E}">
        <p14:creationId xmlns:p14="http://schemas.microsoft.com/office/powerpoint/2010/main" val="2368429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5A98CE-4335-4372-90E5-37605947B2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8351" y="295275"/>
            <a:ext cx="10153650" cy="63436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0070C0"/>
                </a:solidFill>
              </a:rPr>
              <a:t>Domande agli specialistici</a:t>
            </a:r>
            <a:r>
              <a:rPr lang="it-IT" sz="2800" dirty="0">
                <a:solidFill>
                  <a:srgbClr val="0070C0"/>
                </a:solidFill>
              </a:rPr>
              <a:t>:</a:t>
            </a:r>
          </a:p>
          <a:p>
            <a:r>
              <a:rPr lang="it-IT" dirty="0"/>
              <a:t>Lo stile di vita può modificare l’andamento delle malattie reumatiche?</a:t>
            </a:r>
          </a:p>
          <a:p>
            <a:r>
              <a:rPr lang="it-IT" dirty="0"/>
              <a:t>Quali esami e metodiche introdurre , nel rispetto dell’appropriatezza e dei costi ?</a:t>
            </a:r>
          </a:p>
          <a:p>
            <a:r>
              <a:rPr lang="it-IT" dirty="0"/>
              <a:t>Iperuricemia fattore di rischio o marker di malattia cardiovascolare?</a:t>
            </a:r>
          </a:p>
          <a:p>
            <a:r>
              <a:rPr lang="it-IT" dirty="0"/>
              <a:t>L’ Uricemia con o in assenza di depositi di </a:t>
            </a:r>
            <a:r>
              <a:rPr lang="it-IT" dirty="0" err="1"/>
              <a:t>microcristalli</a:t>
            </a:r>
            <a:r>
              <a:rPr lang="it-IT" dirty="0"/>
              <a:t> è sempre da trattare? come e in che modo ?</a:t>
            </a:r>
          </a:p>
          <a:p>
            <a:r>
              <a:rPr lang="it-IT" dirty="0"/>
              <a:t>La terapia della gotta con attenzione alla nota 91 </a:t>
            </a:r>
          </a:p>
          <a:p>
            <a:r>
              <a:rPr lang="it-IT" dirty="0"/>
              <a:t>Al reumatologo si chiede come può il MMG attuare una fattiva collaborazione nella gestione del paziente reumatico</a:t>
            </a:r>
          </a:p>
          <a:p>
            <a:r>
              <a:rPr lang="it-IT" dirty="0"/>
              <a:t>Al cardiologo si chiede quale può essere l’approccio del MMG nell’ambulatorio per  una valutazione globale del rischio cardiovascolare </a:t>
            </a:r>
          </a:p>
        </p:txBody>
      </p:sp>
    </p:spTree>
    <p:extLst>
      <p:ext uri="{BB962C8B-B14F-4D97-AF65-F5344CB8AC3E}">
        <p14:creationId xmlns:p14="http://schemas.microsoft.com/office/powerpoint/2010/main" val="1852846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2FC3F-FECA-45D8-9DF0-71E6024387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95476" y="0"/>
            <a:ext cx="10115550" cy="639127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La parola agli specialisti: </a:t>
            </a: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Reumatologia e Cardiologia integrazione forse impensabile fino a 15 anni fa </a:t>
            </a: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take home </a:t>
            </a:r>
            <a:r>
              <a:rPr lang="it-IT" dirty="0" err="1">
                <a:solidFill>
                  <a:srgbClr val="0070C0"/>
                </a:solidFill>
              </a:rPr>
              <a:t>messagge</a:t>
            </a:r>
            <a:r>
              <a:rPr lang="it-IT" dirty="0">
                <a:solidFill>
                  <a:srgbClr val="0070C0"/>
                </a:solidFill>
              </a:rPr>
              <a:t> :</a:t>
            </a: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r>
              <a:rPr lang="it-IT">
                <a:solidFill>
                  <a:srgbClr val="0070C0"/>
                </a:solidFill>
              </a:rPr>
              <a:t>il ruolo del MMG </a:t>
            </a:r>
            <a:br>
              <a:rPr lang="it-IT" dirty="0">
                <a:solidFill>
                  <a:srgbClr val="0070C0"/>
                </a:solidFill>
              </a:rPr>
            </a:b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079B7F-5666-42AD-932A-A682683D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17" y="3447256"/>
            <a:ext cx="5481468" cy="8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6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1F7F3-74EA-4362-B7E7-7D5B5E089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2525" y="371476"/>
            <a:ext cx="10620375" cy="2628900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Nei precedenti  incontri reumatologici  con il prof . Govoni abbiamo affrontato il tema della necessità di una diagnosi precoce per  evitare e\o diminuire la 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disabilità ad esse correlate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127A08-AF4D-470F-B4DD-38A4253F38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14450" y="2914650"/>
            <a:ext cx="10620376" cy="287655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In questo nuovo incontro si parlerà di malattie reumatiche e </a:t>
            </a:r>
          </a:p>
          <a:p>
            <a:pPr marL="0" indent="0" algn="just">
              <a:buNone/>
            </a:pP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rischio cardiovascolare </a:t>
            </a:r>
          </a:p>
          <a:p>
            <a:pPr marL="0" indent="0" algn="just">
              <a:buNone/>
            </a:pPr>
            <a:endParaRPr lang="it-IT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OVVERO di paziente complesso, che è</a:t>
            </a:r>
          </a:p>
          <a:p>
            <a:pPr marL="0" indent="0" algn="just">
              <a:buNone/>
            </a:pPr>
            <a:r>
              <a:rPr lang="it-IT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 paziente che trattiamo </a:t>
            </a:r>
            <a:r>
              <a:rPr lang="it-IT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ambulatorio</a:t>
            </a:r>
            <a:endParaRPr lang="it-IT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C753CF-535B-43B4-9329-752EDF244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464" y="3867150"/>
            <a:ext cx="213546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B7735E-89C1-467B-BBE6-FC3CF2EF2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84" y="514350"/>
            <a:ext cx="8152094" cy="53911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005988-42BF-4DCE-8433-E8D33DA4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910" y="1476571"/>
            <a:ext cx="4454524" cy="25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BA4DA-F431-46C2-A4D3-D7C21F63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15A463-449A-4FEC-B3D9-5D33A970B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1B0D4F-17F5-4B15-AF4E-E69DC876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48" y="573643"/>
            <a:ext cx="9685038" cy="55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773EBC-DCF6-4E10-98AC-F12B1084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57200"/>
            <a:ext cx="10018713" cy="175259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6D8A8BF-ED44-4105-A993-54B4C3FB9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880" y="638041"/>
            <a:ext cx="8261224" cy="559345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CACE31-834A-4E26-9BF1-AAF5DC85E1D3}"/>
              </a:ext>
            </a:extLst>
          </p:cNvPr>
          <p:cNvSpPr txBox="1"/>
          <p:nvPr/>
        </p:nvSpPr>
        <p:spPr>
          <a:xfrm>
            <a:off x="8963025" y="6219959"/>
            <a:ext cx="116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DATI 2010</a:t>
            </a:r>
          </a:p>
        </p:txBody>
      </p:sp>
    </p:spTree>
    <p:extLst>
      <p:ext uri="{BB962C8B-B14F-4D97-AF65-F5344CB8AC3E}">
        <p14:creationId xmlns:p14="http://schemas.microsoft.com/office/powerpoint/2010/main" val="43154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DF8448-C4D6-4E2E-85D8-112F7B87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61" y="352425"/>
            <a:ext cx="9951310" cy="5855675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213FC1C7-9C2B-4AED-898D-DDA9080EDBD2}"/>
              </a:ext>
            </a:extLst>
          </p:cNvPr>
          <p:cNvSpPr/>
          <p:nvPr/>
        </p:nvSpPr>
        <p:spPr>
          <a:xfrm>
            <a:off x="5257800" y="23812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2F987AC1-0989-454B-BA59-2698AAAA37D0}"/>
              </a:ext>
            </a:extLst>
          </p:cNvPr>
          <p:cNvSpPr/>
          <p:nvPr/>
        </p:nvSpPr>
        <p:spPr>
          <a:xfrm>
            <a:off x="6896100" y="2791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43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DB763-6DBD-4ED5-AAFF-58EB04B02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38450" y="159796"/>
            <a:ext cx="9115425" cy="72972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Razionale: LA LETTERATURA </a:t>
            </a: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5F24CC7-C30B-48B0-94EC-D91CDCCECCB5}"/>
              </a:ext>
            </a:extLst>
          </p:cNvPr>
          <p:cNvSpPr/>
          <p:nvPr/>
        </p:nvSpPr>
        <p:spPr>
          <a:xfrm>
            <a:off x="2102359" y="638175"/>
            <a:ext cx="9401174" cy="59208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pazienti con artrite reumatoide e altre malattie infiammatorie </a:t>
            </a: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LES, spondiloartriti </a:t>
            </a:r>
            <a:r>
              <a:rPr lang="it-IT" sz="22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una ridotta aspettativa </a:t>
            </a: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vita rispetto alla popolazione generale.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malattie reumatiche sono frequentemente associate a </a:t>
            </a:r>
            <a:r>
              <a:rPr lang="it-IT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interessamento </a:t>
            </a:r>
            <a:r>
              <a:rPr lang="it-IT" sz="22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cardiaco con alta prevalenza di eventi coronarici che spesso si verificano in pazienti più giovani rispetto alla popolazione generale</a:t>
            </a:r>
            <a:r>
              <a:rPr lang="it-IT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 inoltre dimostrato </a:t>
            </a:r>
            <a:r>
              <a:rPr lang="it-IT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2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rischio cv in pazienti con malattie reumatiche infiammatorie è paragonabile a quello di pazienti con diabete mellito</a:t>
            </a: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L’aumentata prevalenza di malattie coronariche e l’aumentata mortalità cv nei pazienti con malattie reumatiche infiammatorie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sono spiegate da soli fattori di rischio tradizionale per le malattie CV (fumo, genere, età, ecc.)o dal fatto di essere comorbidità </a:t>
            </a: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rischio in eccesso dei pazienti con ALCUNE patologie reumatiche sarebbe dovuto alla presenza di uno </a:t>
            </a:r>
            <a:r>
              <a:rPr lang="it-IT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stato infiammatorio cronico sistemico </a:t>
            </a: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 conseguente stato </a:t>
            </a:r>
            <a:r>
              <a:rPr lang="it-IT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protrombotico</a:t>
            </a:r>
            <a:r>
              <a:rPr lang="it-IT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ccia a sinistra 2">
            <a:extLst>
              <a:ext uri="{FF2B5EF4-FFF2-40B4-BE49-F238E27FC236}">
                <a16:creationId xmlns:a16="http://schemas.microsoft.com/office/drawing/2014/main" id="{DBC33117-4451-4E62-A7AF-B21FF90C9F10}"/>
              </a:ext>
            </a:extLst>
          </p:cNvPr>
          <p:cNvSpPr/>
          <p:nvPr/>
        </p:nvSpPr>
        <p:spPr>
          <a:xfrm>
            <a:off x="11239500" y="1136397"/>
            <a:ext cx="978408" cy="484632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0B9EDCA3-693A-4E05-AB2C-C1DA8867E507}"/>
              </a:ext>
            </a:extLst>
          </p:cNvPr>
          <p:cNvSpPr/>
          <p:nvPr/>
        </p:nvSpPr>
        <p:spPr>
          <a:xfrm>
            <a:off x="11319129" y="2342875"/>
            <a:ext cx="872871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CAB57C4F-2893-4BA8-A68C-6197B534DE66}"/>
              </a:ext>
            </a:extLst>
          </p:cNvPr>
          <p:cNvSpPr/>
          <p:nvPr/>
        </p:nvSpPr>
        <p:spPr>
          <a:xfrm>
            <a:off x="11319129" y="3163936"/>
            <a:ext cx="872871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B4E3FF9C-4718-409D-A1F3-0257773C206D}"/>
              </a:ext>
            </a:extLst>
          </p:cNvPr>
          <p:cNvSpPr/>
          <p:nvPr/>
        </p:nvSpPr>
        <p:spPr>
          <a:xfrm>
            <a:off x="11281029" y="462694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34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4BB9B-20F3-47AB-AF78-51466FA40A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3288" y="685800"/>
            <a:ext cx="10018712" cy="1752600"/>
          </a:xfrm>
        </p:spPr>
        <p:txBody>
          <a:bodyPr/>
          <a:lstStyle/>
          <a:p>
            <a:r>
              <a:rPr lang="it-IT" u="sng" dirty="0">
                <a:solidFill>
                  <a:srgbClr val="0070C0"/>
                </a:solidFill>
              </a:rPr>
              <a:t>Obiettivi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A469D6-009D-469C-9DD8-04CC63399EEC}"/>
              </a:ext>
            </a:extLst>
          </p:cNvPr>
          <p:cNvSpPr/>
          <p:nvPr/>
        </p:nvSpPr>
        <p:spPr>
          <a:xfrm>
            <a:off x="1895475" y="2705099"/>
            <a:ext cx="10115549" cy="270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Attraverso un aggiornamento di alcune patologie reumatiche ( </a:t>
            </a:r>
            <a:r>
              <a:rPr lang="it-IT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</a:t>
            </a: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it-IT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artrite psoriasica , artrite da </a:t>
            </a:r>
            <a:r>
              <a:rPr lang="it-IT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microcristalli</a:t>
            </a: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si vuole  aiutare il clinico ad adottare alcuni accorgimenti per non sottostimare il rischio Cv dovuto a malattie reumatiche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6995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s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ss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539</Words>
  <Application>Microsoft Office PowerPoint</Application>
  <PresentationFormat>Widescreen</PresentationFormat>
  <Paragraphs>38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Wingdings</vt:lpstr>
      <vt:lpstr>Parallasse</vt:lpstr>
      <vt:lpstr>MALATTIE REUMATICHE INFIAMMATORIE : aggiornamento e  rischio cardiovascolare  associato</vt:lpstr>
      <vt:lpstr>                                                                                             PROGRAMMA  H 8.30 -8.45           Presentazione del corso                                                              Dott.sa  Lucia Benini   H 8.45 -9.15           La valutazione del rischio cardiovascolare nell’ambulatorio del MMG                                                                                                                                          Dott.sa Lucia Benini                                                                          H 9.15 -10, 30     Il rischio cardiovascolare nelle malattie reumatiche, focus su AR, spondiloartriti, LES, gotta                                                                                                                                                    Prof.  Marcello Govoni  H 10,30- 11,30     La parola al cardiologo. Cosa si deve e può fare nella pratica clinica quotidiana                                                                                                                                             Prof. Gianluca Campo  H 11. 30 -12           Presentazione del progetto CUPID                                             Prof. Carlo Albero Scirè   H 12-12,30              Casi clinici e discussione                                                                                  12.30                       Conclusione dei lavori, compilazione ECM </vt:lpstr>
      <vt:lpstr>Nei precedenti  incontri reumatologici  con il prof . Govoni abbiamo affrontato il tema della necessità di una diagnosi precoce per  evitare e\o diminuire la  disabilità ad esse correlate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Razionale: LA LETTERATURA  </vt:lpstr>
      <vt:lpstr>Obiettivi </vt:lpstr>
      <vt:lpstr>PER STRATIFICARE IL RISCHIO CARDIOVASCOLARE SI SONO UTILIZZATE LE CARTE DEL RISCHIO CARDIOVASCOLARE  </vt:lpstr>
      <vt:lpstr>Le carte del rischio sono state usate nell’ambulatorio del MMG per applicazioni della nota 13</vt:lpstr>
      <vt:lpstr>Presentazione standard di PowerPoint</vt:lpstr>
      <vt:lpstr>Presentazione standard di PowerPoint</vt:lpstr>
      <vt:lpstr>Presentazione standard di PowerPoint</vt:lpstr>
      <vt:lpstr>La paziente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la gotta ?</vt:lpstr>
      <vt:lpstr>Presentazione standard di PowerPoint</vt:lpstr>
      <vt:lpstr>Presentazione standard di PowerPoint</vt:lpstr>
      <vt:lpstr>La parola agli specialisti:   Reumatologia e Cardiologia integrazione forse impensabile fino a 15 anni fa   take home messagge :   il ruolo del MMG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MALATTIE REUMATICHE INFIAMMATORIE : Aggiornamento e Rischio CV associato</dc:title>
  <dc:creator>Lucia Benini</dc:creator>
  <cp:lastModifiedBy>Lucia Benini</cp:lastModifiedBy>
  <cp:revision>76</cp:revision>
  <dcterms:created xsi:type="dcterms:W3CDTF">2019-02-24T10:59:15Z</dcterms:created>
  <dcterms:modified xsi:type="dcterms:W3CDTF">2019-04-12T20:57:38Z</dcterms:modified>
</cp:coreProperties>
</file>