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7"/>
  </p:notesMasterIdLst>
  <p:sldIdLst>
    <p:sldId id="256" r:id="rId3"/>
    <p:sldId id="297" r:id="rId4"/>
    <p:sldId id="275" r:id="rId5"/>
    <p:sldId id="276" r:id="rId6"/>
    <p:sldId id="277" r:id="rId7"/>
    <p:sldId id="257" r:id="rId8"/>
    <p:sldId id="258" r:id="rId9"/>
    <p:sldId id="278" r:id="rId10"/>
    <p:sldId id="279" r:id="rId11"/>
    <p:sldId id="281" r:id="rId12"/>
    <p:sldId id="461" r:id="rId13"/>
    <p:sldId id="462" r:id="rId14"/>
    <p:sldId id="463" r:id="rId15"/>
    <p:sldId id="460" r:id="rId16"/>
    <p:sldId id="283" r:id="rId17"/>
    <p:sldId id="284" r:id="rId18"/>
    <p:sldId id="282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1" r:id="rId27"/>
    <p:sldId id="464" r:id="rId28"/>
    <p:sldId id="465" r:id="rId29"/>
    <p:sldId id="293" r:id="rId30"/>
    <p:sldId id="298" r:id="rId31"/>
    <p:sldId id="294" r:id="rId32"/>
    <p:sldId id="295" r:id="rId33"/>
    <p:sldId id="296" r:id="rId34"/>
    <p:sldId id="459" r:id="rId35"/>
    <p:sldId id="280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8"/>
  </p:normalViewPr>
  <p:slideViewPr>
    <p:cSldViewPr snapToGrid="0" snapToObjects="1">
      <p:cViewPr>
        <p:scale>
          <a:sx n="105" d="100"/>
          <a:sy n="105" d="100"/>
        </p:scale>
        <p:origin x="-17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53352-B8BC-4866-AA2D-6E50BC4D4AD3}" type="datetimeFigureOut">
              <a:rPr lang="en-GB" smtClean="0"/>
              <a:pPr/>
              <a:t>15/04/2019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9339-9C67-4793-A6EA-11B06E5EFD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58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6" tIns="45718" rIns="91436" bIns="45718"/>
          <a:lstStyle/>
          <a:p>
            <a:pPr defTabSz="457200">
              <a:spcBef>
                <a:spcPct val="0"/>
              </a:spcBef>
            </a:pPr>
            <a:endParaRPr lang="it-IT" altLang="it-IT"/>
          </a:p>
        </p:txBody>
      </p:sp>
      <p:sp>
        <p:nvSpPr>
          <p:cNvPr id="4096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 defTabSz="433388"/>
            <a:fld id="{61DAE9D9-90EE-4C75-8375-CAB05568D2F9}" type="slidenum">
              <a:rPr lang="it-IT" altLang="it-IT" sz="1200">
                <a:solidFill>
                  <a:prstClr val="black"/>
                </a:solidFill>
                <a:latin typeface="Calibri" pitchFamily="34" charset="0"/>
              </a:rPr>
              <a:pPr algn="r" defTabSz="433388"/>
              <a:t>33</a:t>
            </a:fld>
            <a:endParaRPr lang="it-IT" altLang="it-IT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57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034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3013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563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299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5170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535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6781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4 6"/>
          <p:cNvCxnSpPr/>
          <p:nvPr userDrawn="1"/>
        </p:nvCxnSpPr>
        <p:spPr>
          <a:xfrm flipV="1">
            <a:off x="214312" y="195943"/>
            <a:ext cx="8643938" cy="1018496"/>
          </a:xfrm>
          <a:prstGeom prst="bentConnector3">
            <a:avLst>
              <a:gd name="adj1" fmla="val 130"/>
            </a:avLst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2"/>
          <p:cNvCxnSpPr/>
          <p:nvPr userDrawn="1"/>
        </p:nvCxnSpPr>
        <p:spPr>
          <a:xfrm>
            <a:off x="214312" y="6390188"/>
            <a:ext cx="7270705" cy="256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sabmcs.files.wordpress.com/2013/09/logo-unife_colo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1569" y="6110287"/>
            <a:ext cx="1364456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17267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46887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7168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462088"/>
            <a:ext cx="8229600" cy="475488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3164-B3EE-4234-B1C4-E04036987E6C}" type="datetime4">
              <a:rPr lang="en-US" smtClean="0">
                <a:solidFill>
                  <a:srgbClr val="000000"/>
                </a:solidFill>
              </a:rPr>
              <a:pPr/>
              <a:t>April 15,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AMPLATZER™ PFO Occluder RESPECT Overview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638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63040"/>
            <a:ext cx="6675120" cy="4754880"/>
          </a:xfrm>
        </p:spPr>
        <p:txBody>
          <a:bodyPr/>
          <a:lstStyle>
            <a:lvl1pPr>
              <a:spcBef>
                <a:spcPts val="1800"/>
              </a:spcBef>
              <a:defRPr sz="18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181-446A-4285-8E5C-7BF1D5447572}" type="datetime4">
              <a:rPr lang="en-US" smtClean="0">
                <a:solidFill>
                  <a:srgbClr val="000000"/>
                </a:solidFill>
              </a:rPr>
              <a:pPr/>
              <a:t>April 15,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AMPLATZER™ PFO Occluder RESPECT Overview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30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B9E4-A460-BE4E-A101-DF4A3A8D2276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1DD1-E5E4-7B49-B159-747C9364DD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E303-BAFC-9946-9681-5460DB8363F1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A5FF-2C10-BB4C-AE77-BC8A8FC2611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039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1D8B14C-3F09-DA47-A93D-0C4523C2FF14}"/>
              </a:ext>
            </a:extLst>
          </p:cNvPr>
          <p:cNvSpPr txBox="1"/>
          <p:nvPr/>
        </p:nvSpPr>
        <p:spPr>
          <a:xfrm>
            <a:off x="691741" y="5083791"/>
            <a:ext cx="8169499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Gianluca Campo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Azienda Ospedaliero Universitaria di Ferrara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711D77C-2232-4C45-9347-A0CBE0E18413}"/>
              </a:ext>
            </a:extLst>
          </p:cNvPr>
          <p:cNvSpPr txBox="1"/>
          <p:nvPr/>
        </p:nvSpPr>
        <p:spPr>
          <a:xfrm>
            <a:off x="374073" y="994015"/>
            <a:ext cx="8562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PATOLOGIE REUMATICHE: AGGIORNAMENTO ED EVIDENZE SU ASSOCIAZIONE CON IL RISCHIO CARDIOVASCOLARE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C312089-3730-44FE-A09D-580CD2CF2AFE}"/>
              </a:ext>
            </a:extLst>
          </p:cNvPr>
          <p:cNvSpPr txBox="1"/>
          <p:nvPr/>
        </p:nvSpPr>
        <p:spPr>
          <a:xfrm>
            <a:off x="917865" y="2574414"/>
            <a:ext cx="7474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FERRARA, 13 APRILE 2019</a:t>
            </a:r>
          </a:p>
          <a:p>
            <a:pPr algn="ctr"/>
            <a:endParaRPr lang="it-IT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it-IT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AZIENDA OSPEDALIERO-UNIVERSITARIA - ARCISPEDALE SANT’ANNA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D59F39C-B892-4164-A1A7-F4AD380A4995}"/>
              </a:ext>
            </a:extLst>
          </p:cNvPr>
          <p:cNvSpPr txBox="1"/>
          <p:nvPr/>
        </p:nvSpPr>
        <p:spPr>
          <a:xfrm>
            <a:off x="671946" y="3713812"/>
            <a:ext cx="7966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PAROLA AL CARDIOLOGO. COSA SI DEVE E PUÒ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FARE NELLA PRATICA CLINICA QUOTIDIANA</a:t>
            </a:r>
          </a:p>
        </p:txBody>
      </p:sp>
    </p:spTree>
    <p:extLst>
      <p:ext uri="{BB962C8B-B14F-4D97-AF65-F5344CB8AC3E}">
        <p14:creationId xmlns:p14="http://schemas.microsoft.com/office/powerpoint/2010/main" xmlns="" val="268370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9500" y="406400"/>
            <a:ext cx="726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ALTRI FATTORI DI RISCHIO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87500" y="86806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PATOLOGIE AUTOIMMUNI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900" y="1852950"/>
            <a:ext cx="6223000" cy="40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7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5F5CEDB-C4F4-4520-9715-F6F8ECA80728}"/>
              </a:ext>
            </a:extLst>
          </p:cNvPr>
          <p:cNvSpPr txBox="1"/>
          <p:nvPr/>
        </p:nvSpPr>
        <p:spPr>
          <a:xfrm>
            <a:off x="477482" y="458632"/>
            <a:ext cx="8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OLTRE ALLA STIMA DEL RISCHIO CV … 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ESAMI STRUMENTALI ?!?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635AEE7-F933-48CE-9E92-6B1854516B12}"/>
              </a:ext>
            </a:extLst>
          </p:cNvPr>
          <p:cNvSpPr txBox="1"/>
          <p:nvPr/>
        </p:nvSpPr>
        <p:spPr>
          <a:xfrm>
            <a:off x="291149" y="1619533"/>
            <a:ext cx="39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 popolazione generale: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4315248-5659-4EF0-9A65-B22CB0092BFA}"/>
              </a:ext>
            </a:extLst>
          </p:cNvPr>
          <p:cNvSpPr txBox="1"/>
          <p:nvPr/>
        </p:nvSpPr>
        <p:spPr>
          <a:xfrm>
            <a:off x="297974" y="2527112"/>
            <a:ext cx="3976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Doppler TSA – valutazione IMT</a:t>
            </a: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Ecocardiogramma transtoracico</a:t>
            </a: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calcio coronarico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95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5F5CEDB-C4F4-4520-9715-F6F8ECA80728}"/>
              </a:ext>
            </a:extLst>
          </p:cNvPr>
          <p:cNvSpPr txBox="1"/>
          <p:nvPr/>
        </p:nvSpPr>
        <p:spPr>
          <a:xfrm>
            <a:off x="477482" y="458632"/>
            <a:ext cx="8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OLTRE ALLA STIMA DEL RISCHIO CV … 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ESAMI STRUMENTALI ?!?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635AEE7-F933-48CE-9E92-6B1854516B12}"/>
              </a:ext>
            </a:extLst>
          </p:cNvPr>
          <p:cNvSpPr txBox="1"/>
          <p:nvPr/>
        </p:nvSpPr>
        <p:spPr>
          <a:xfrm>
            <a:off x="291149" y="1619533"/>
            <a:ext cx="39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 popolazione generale: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4315248-5659-4EF0-9A65-B22CB0092BFA}"/>
              </a:ext>
            </a:extLst>
          </p:cNvPr>
          <p:cNvSpPr txBox="1"/>
          <p:nvPr/>
        </p:nvSpPr>
        <p:spPr>
          <a:xfrm>
            <a:off x="297974" y="2527112"/>
            <a:ext cx="3976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Doppler TSA – valutazione IMT</a:t>
            </a: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Ecocardiogramma transtoracico</a:t>
            </a: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Calcolo calcio coronarico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90ACD7D-0403-475B-94FE-237E469A3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936" y="5054695"/>
            <a:ext cx="3131948" cy="7040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9D1C1F1-7F83-4CDB-A8FE-0F178CB56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061" y="2195659"/>
            <a:ext cx="3746098" cy="9896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0D3ED58-12F9-4539-AD32-A4082406C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185" y="3672643"/>
            <a:ext cx="4531057" cy="8879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61F2DE8-860D-4894-A5B9-DE1DC6945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22" y="5927681"/>
            <a:ext cx="4985982" cy="78994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F2D39FA-E3BD-432B-906F-F35F6FF58FBB}"/>
              </a:ext>
            </a:extLst>
          </p:cNvPr>
          <p:cNvSpPr/>
          <p:nvPr/>
        </p:nvSpPr>
        <p:spPr>
          <a:xfrm>
            <a:off x="4403678" y="3634854"/>
            <a:ext cx="1351128" cy="23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383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5F5CEDB-C4F4-4520-9715-F6F8ECA80728}"/>
              </a:ext>
            </a:extLst>
          </p:cNvPr>
          <p:cNvSpPr txBox="1"/>
          <p:nvPr/>
        </p:nvSpPr>
        <p:spPr>
          <a:xfrm>
            <a:off x="477482" y="458632"/>
            <a:ext cx="8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OLTRE ALLA STIMA DEL RISCHIO CV … 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ESAMI STRUMENTALI ?!?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635AEE7-F933-48CE-9E92-6B1854516B12}"/>
              </a:ext>
            </a:extLst>
          </p:cNvPr>
          <p:cNvSpPr txBox="1"/>
          <p:nvPr/>
        </p:nvSpPr>
        <p:spPr>
          <a:xfrm>
            <a:off x="291149" y="1551298"/>
            <a:ext cx="610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 il test ergometrico in pazienti asintomatici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008F4831-152F-4016-AE5F-DC7AD3F0C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373"/>
            <a:ext cx="9144000" cy="294078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3B22360D-8C80-4548-BA49-5ABC5371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45" y="4743630"/>
            <a:ext cx="9144000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18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0E2EE61-2D05-4C21-9CF3-7543EC9F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4062"/>
            <a:ext cx="9144000" cy="48339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A8A2E0D-2708-4C3F-8C2D-97720AF18D8D}"/>
              </a:ext>
            </a:extLst>
          </p:cNvPr>
          <p:cNvSpPr txBox="1"/>
          <p:nvPr/>
        </p:nvSpPr>
        <p:spPr>
          <a:xfrm>
            <a:off x="1358330" y="301388"/>
            <a:ext cx="64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COSA POSSIAMO TRATTARE E COME?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8903C68-A6CA-4F06-9EB0-5235B69B762F}"/>
              </a:ext>
            </a:extLst>
          </p:cNvPr>
          <p:cNvSpPr txBox="1"/>
          <p:nvPr/>
        </p:nvSpPr>
        <p:spPr>
          <a:xfrm>
            <a:off x="31844" y="2647666"/>
            <a:ext cx="199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DISLIPIDEMIA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5F29A5E-0700-4FC0-BA2B-CADCA17DF3D6}"/>
              </a:ext>
            </a:extLst>
          </p:cNvPr>
          <p:cNvSpPr txBox="1"/>
          <p:nvPr/>
        </p:nvSpPr>
        <p:spPr>
          <a:xfrm>
            <a:off x="2372451" y="2299645"/>
            <a:ext cx="122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DIABETE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B04A98C-ADCC-46AC-9F4A-A4B00B7C972B}"/>
              </a:ext>
            </a:extLst>
          </p:cNvPr>
          <p:cNvSpPr txBox="1"/>
          <p:nvPr/>
        </p:nvSpPr>
        <p:spPr>
          <a:xfrm>
            <a:off x="4478711" y="2427445"/>
            <a:ext cx="213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IPERTENSIONE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1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9400" y="228600"/>
            <a:ext cx="64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CHI TRATTIAMO?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" y="1103819"/>
            <a:ext cx="8674100" cy="49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50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02" y="925122"/>
            <a:ext cx="6222116" cy="4386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612302" y="3683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POTENZA DELLE STATINE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A8715C9-8F38-4221-89F4-C4AEDDF84C6E}"/>
              </a:ext>
            </a:extLst>
          </p:cNvPr>
          <p:cNvSpPr txBox="1"/>
          <p:nvPr/>
        </p:nvSpPr>
        <p:spPr>
          <a:xfrm>
            <a:off x="374302" y="5435412"/>
            <a:ext cx="857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Conoscendo i livelli basali d LDL è possibile selezionare la statina che ci garantisca il raggiungimento del target</a:t>
            </a:r>
          </a:p>
        </p:txBody>
      </p:sp>
    </p:spTree>
    <p:extLst>
      <p:ext uri="{BB962C8B-B14F-4D97-AF65-F5344CB8AC3E}">
        <p14:creationId xmlns:p14="http://schemas.microsoft.com/office/powerpoint/2010/main" xmlns="" val="39431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7299" y="266700"/>
            <a:ext cx="702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DISLIPIDEMIA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14" y="1181675"/>
            <a:ext cx="5024635" cy="47111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92800" y="2237292"/>
            <a:ext cx="302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&lt;70 MG/DL</a:t>
            </a:r>
          </a:p>
          <a:p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&lt;100 MG/DL</a:t>
            </a:r>
          </a:p>
          <a:p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&lt;115 MG/DL</a:t>
            </a:r>
          </a:p>
        </p:txBody>
      </p:sp>
    </p:spTree>
    <p:extLst>
      <p:ext uri="{BB962C8B-B14F-4D97-AF65-F5344CB8AC3E}">
        <p14:creationId xmlns:p14="http://schemas.microsoft.com/office/powerpoint/2010/main" xmlns="" val="1971885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63700" y="355600"/>
            <a:ext cx="622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CONTROLLO DEL DIABETE MELLITO</a:t>
            </a:r>
          </a:p>
        </p:txBody>
      </p:sp>
      <p:pic>
        <p:nvPicPr>
          <p:cNvPr id="3" name="Picture 1" descr="2016_CVD PREV2016. For web_VD-CD2004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2" t="15350" r="1896" b="6951"/>
          <a:stretch/>
        </p:blipFill>
        <p:spPr bwMode="auto">
          <a:xfrm>
            <a:off x="467076" y="1134765"/>
            <a:ext cx="8340718" cy="51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5312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63700" y="355600"/>
            <a:ext cx="622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CONTROLLO DEL DIABETE MELLITO</a:t>
            </a:r>
          </a:p>
        </p:txBody>
      </p:sp>
      <p:pic>
        <p:nvPicPr>
          <p:cNvPr id="3" name="Picture 1" descr="2016_CVD PREV2016. For web_VD-CD200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3" t="17451" r="1107" b="14300"/>
          <a:stretch/>
        </p:blipFill>
        <p:spPr bwMode="auto">
          <a:xfrm>
            <a:off x="496472" y="1117600"/>
            <a:ext cx="855745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523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8460" y="391610"/>
            <a:ext cx="7886700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 stato infiammatorio cronico è concausa nell’ </a:t>
            </a:r>
            <a:r>
              <a:rPr lang="it-IT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aterogenesi</a:t>
            </a:r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 patologie cardiovascolari rappresentano una causa maggiore di mortalità e </a:t>
            </a:r>
            <a:r>
              <a:rPr lang="it-IT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morbidità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nei pazienti con </a:t>
            </a:r>
            <a:r>
              <a:rPr lang="it-IT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CIRDs</a:t>
            </a:r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pazienti con infiammazione cronica hanno un rischio aumentato di patologia coronarica, </a:t>
            </a:r>
            <a:r>
              <a:rPr lang="it-IT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stroke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 arteriopatia periferica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Nonostante le premesse non esistono percorsi dedicati di prevenzione primaria per le persone con patologie infiammatorie croniche</a:t>
            </a:r>
          </a:p>
        </p:txBody>
      </p:sp>
    </p:spTree>
    <p:extLst>
      <p:ext uri="{BB962C8B-B14F-4D97-AF65-F5344CB8AC3E}">
        <p14:creationId xmlns:p14="http://schemas.microsoft.com/office/powerpoint/2010/main" xmlns="" val="139583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63700" y="355600"/>
            <a:ext cx="622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CONTROLLO DEL DIABETE MELLITO</a:t>
            </a:r>
          </a:p>
        </p:txBody>
      </p:sp>
      <p:pic>
        <p:nvPicPr>
          <p:cNvPr id="3" name="Picture 1" descr="2016_CVD PREV2016. For web_VD-CD2004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1" t="17452" r="1108" b="11150"/>
          <a:stretch/>
        </p:blipFill>
        <p:spPr bwMode="auto">
          <a:xfrm>
            <a:off x="551681" y="1054100"/>
            <a:ext cx="8447038" cy="474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82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7400" y="469900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CONTROLLO DELL’IPERTENSIONE ARTERIOSA</a:t>
            </a:r>
            <a:endParaRPr lang="it-IT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41" y="1281701"/>
            <a:ext cx="7982918" cy="426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279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7400" y="469900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CONTROLLO DELL’IPERTENSIONE ARTERIOSA</a:t>
            </a:r>
            <a:endParaRPr lang="it-IT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13" y="1841500"/>
            <a:ext cx="8351574" cy="428314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97100" y="1117600"/>
            <a:ext cx="534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AVVIO DELLA TERAPIA</a:t>
            </a:r>
          </a:p>
        </p:txBody>
      </p:sp>
    </p:spTree>
    <p:extLst>
      <p:ext uri="{BB962C8B-B14F-4D97-AF65-F5344CB8AC3E}">
        <p14:creationId xmlns:p14="http://schemas.microsoft.com/office/powerpoint/2010/main" xmlns="" val="1480875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7400" y="469900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CONTROLLO DELL’IPERTENSIONE ARTERIOSA</a:t>
            </a:r>
            <a:endParaRPr lang="it-IT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47" y="1117600"/>
            <a:ext cx="8220906" cy="486347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C72F4BE3-BC10-481B-8E16-A190E7640591}"/>
              </a:ext>
            </a:extLst>
          </p:cNvPr>
          <p:cNvSpPr/>
          <p:nvPr/>
        </p:nvSpPr>
        <p:spPr>
          <a:xfrm>
            <a:off x="545910" y="2533934"/>
            <a:ext cx="8420669" cy="8552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070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84" y="1447800"/>
            <a:ext cx="8696715" cy="44447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7400" y="469900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CONTROLLO DELL’IPERTENSIONE ARTERIOSA</a:t>
            </a:r>
            <a:endParaRPr lang="it-IT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715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7399" y="241300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CONTROLLO DELL’IPERTENSIONE ARTERIOSA</a:t>
            </a:r>
            <a:endParaRPr lang="it-IT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943" y="878820"/>
            <a:ext cx="3708911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89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A8A2E0D-2708-4C3F-8C2D-97720AF18D8D}"/>
              </a:ext>
            </a:extLst>
          </p:cNvPr>
          <p:cNvSpPr txBox="1"/>
          <p:nvPr/>
        </p:nvSpPr>
        <p:spPr>
          <a:xfrm>
            <a:off x="1358330" y="301388"/>
            <a:ext cx="64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PICCOLI SPUNTI DI RIFLESSIONE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7243AB7-2D22-441C-A03C-00792F8C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59" y="2247900"/>
            <a:ext cx="6667500" cy="4610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B04A98C-ADCC-46AC-9F4A-A4B00B7C972B}"/>
              </a:ext>
            </a:extLst>
          </p:cNvPr>
          <p:cNvSpPr txBox="1"/>
          <p:nvPr/>
        </p:nvSpPr>
        <p:spPr>
          <a:xfrm>
            <a:off x="1089517" y="2814132"/>
            <a:ext cx="213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ASPIRINA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F5C756-0876-42BF-A849-FA0A1B7D8F91}"/>
              </a:ext>
            </a:extLst>
          </p:cNvPr>
          <p:cNvSpPr txBox="1"/>
          <p:nvPr/>
        </p:nvSpPr>
        <p:spPr>
          <a:xfrm>
            <a:off x="5620605" y="1691899"/>
            <a:ext cx="229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INFIAMMAZIONE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99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A8A2E0D-2708-4C3F-8C2D-97720AF18D8D}"/>
              </a:ext>
            </a:extLst>
          </p:cNvPr>
          <p:cNvSpPr txBox="1"/>
          <p:nvPr/>
        </p:nvSpPr>
        <p:spPr>
          <a:xfrm>
            <a:off x="1358330" y="301388"/>
            <a:ext cx="64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ASPIRINA IN PREVENZIONE PRIMARIA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C6638D2-333B-4136-889A-DF1F0A2E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748"/>
            <a:ext cx="9144000" cy="38365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C4A7EB1-5245-4E22-8B88-8404593B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349" y="5430125"/>
            <a:ext cx="5786651" cy="15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250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8500" y="291071"/>
            <a:ext cx="782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RIDUZIONE DELLO STATO INFIAMMATORIO CRONICO</a:t>
            </a: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0" t="16029" r="2721" b="11221"/>
          <a:stretch>
            <a:fillRect/>
          </a:stretch>
        </p:blipFill>
        <p:spPr bwMode="auto">
          <a:xfrm>
            <a:off x="2445283" y="998923"/>
            <a:ext cx="4329634" cy="143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66" y="2178136"/>
            <a:ext cx="5469633" cy="13428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982" y="3521017"/>
            <a:ext cx="4665018" cy="27737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01" y="3253707"/>
            <a:ext cx="8702798" cy="15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7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76275" y="305960"/>
            <a:ext cx="7727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Residual Inflammatory Risk: </a:t>
            </a:r>
          </a:p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Addressing the Obverse Side of the Atherosclerosis Prevention Coin</a:t>
            </a:r>
          </a:p>
          <a:p>
            <a:pPr algn="ctr" eaLnBrk="1" hangingPunct="1"/>
            <a:r>
              <a:rPr lang="en-US" altLang="en-US" sz="1600" i="1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Ridker</a:t>
            </a:r>
            <a:r>
              <a:rPr lang="en-US" altLang="en-US" sz="1600" i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PM. </a:t>
            </a:r>
            <a:r>
              <a:rPr lang="en-US" altLang="en-US" sz="1600" i="1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Eur</a:t>
            </a:r>
            <a:r>
              <a:rPr lang="en-US" altLang="en-US" sz="1600" i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Heart J 2016;37:1720-22 </a:t>
            </a:r>
          </a:p>
        </p:txBody>
      </p:sp>
      <p:grpSp>
        <p:nvGrpSpPr>
          <p:cNvPr id="4" name="Gruppieren 41"/>
          <p:cNvGrpSpPr>
            <a:grpSpLocks/>
          </p:cNvGrpSpPr>
          <p:nvPr/>
        </p:nvGrpSpPr>
        <p:grpSpPr bwMode="auto">
          <a:xfrm>
            <a:off x="1905000" y="1371600"/>
            <a:ext cx="5349875" cy="2455863"/>
            <a:chOff x="1188468" y="2087567"/>
            <a:chExt cx="6841107" cy="3322632"/>
          </a:xfrm>
        </p:grpSpPr>
        <p:grpSp>
          <p:nvGrpSpPr>
            <p:cNvPr id="5" name="Gruppieren 21"/>
            <p:cNvGrpSpPr>
              <a:grpSpLocks/>
            </p:cNvGrpSpPr>
            <p:nvPr/>
          </p:nvGrpSpPr>
          <p:grpSpPr bwMode="auto">
            <a:xfrm flipH="1">
              <a:off x="2147510" y="4601976"/>
              <a:ext cx="579074" cy="808223"/>
              <a:chOff x="5129603" y="5113110"/>
              <a:chExt cx="697729" cy="927850"/>
            </a:xfrm>
          </p:grpSpPr>
          <p:sp>
            <p:nvSpPr>
              <p:cNvPr id="23" name="Rechteck 20">
                <a:extLst>
                  <a:ext uri="{FF2B5EF4-FFF2-40B4-BE49-F238E27FC236}">
                    <a16:creationId xmlns:a16="http://schemas.microsoft.com/office/drawing/2014/main" xmlns="" id="{F34E6087-8486-4686-B6A1-8FCE2623CB40}"/>
                  </a:ext>
                </a:extLst>
              </p:cNvPr>
              <p:cNvSpPr/>
              <p:nvPr/>
            </p:nvSpPr>
            <p:spPr bwMode="gray">
              <a:xfrm flipH="1">
                <a:off x="5642501" y="5113860"/>
                <a:ext cx="185893" cy="927100"/>
              </a:xfrm>
              <a:prstGeom prst="rect">
                <a:avLst/>
              </a:prstGeom>
              <a:gradFill>
                <a:gsLst>
                  <a:gs pos="0">
                    <a:srgbClr val="A6A6A6">
                      <a:alpha val="61961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hteck 19">
                <a:extLst>
                  <a:ext uri="{FF2B5EF4-FFF2-40B4-BE49-F238E27FC236}">
                    <a16:creationId xmlns:a16="http://schemas.microsoft.com/office/drawing/2014/main" xmlns="" id="{BF92BE1C-AEC0-4DC8-B302-7FE3EF2E248B}"/>
                  </a:ext>
                </a:extLst>
              </p:cNvPr>
              <p:cNvSpPr/>
              <p:nvPr/>
            </p:nvSpPr>
            <p:spPr bwMode="gray">
              <a:xfrm flipH="1">
                <a:off x="5302512" y="5113860"/>
                <a:ext cx="220136" cy="927100"/>
              </a:xfrm>
              <a:prstGeom prst="rect">
                <a:avLst/>
              </a:prstGeom>
              <a:gradFill>
                <a:gsLst>
                  <a:gs pos="0">
                    <a:srgbClr val="A6A6A6">
                      <a:alpha val="61961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hteck 20">
                <a:extLst>
                  <a:ext uri="{FF2B5EF4-FFF2-40B4-BE49-F238E27FC236}">
                    <a16:creationId xmlns:a16="http://schemas.microsoft.com/office/drawing/2014/main" xmlns="" id="{E9BC8C36-F782-4410-B029-03391807A6A6}"/>
                  </a:ext>
                </a:extLst>
              </p:cNvPr>
              <p:cNvSpPr/>
              <p:nvPr/>
            </p:nvSpPr>
            <p:spPr bwMode="gray">
              <a:xfrm flipH="1">
                <a:off x="5522648" y="5113860"/>
                <a:ext cx="119853" cy="92710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  <a:alpha val="56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hteck 21">
                <a:extLst>
                  <a:ext uri="{FF2B5EF4-FFF2-40B4-BE49-F238E27FC236}">
                    <a16:creationId xmlns:a16="http://schemas.microsoft.com/office/drawing/2014/main" xmlns="" id="{705F5DE0-51D7-4227-BCD3-0C8F57711051}"/>
                  </a:ext>
                </a:extLst>
              </p:cNvPr>
              <p:cNvSpPr/>
              <p:nvPr/>
            </p:nvSpPr>
            <p:spPr bwMode="gray">
              <a:xfrm flipH="1">
                <a:off x="5128850" y="5113860"/>
                <a:ext cx="173662" cy="92710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  <a:alpha val="56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" name="_effec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468" y="4410686"/>
              <a:ext cx="2392932" cy="554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ieren 22">
              <a:extLst>
                <a:ext uri="{FF2B5EF4-FFF2-40B4-BE49-F238E27FC236}">
                  <a16:creationId xmlns:a16="http://schemas.microsoft.com/office/drawing/2014/main" xmlns="" id="{A060E318-D715-46F1-BF69-56BA483F8494}"/>
                </a:ext>
              </a:extLst>
            </p:cNvPr>
            <p:cNvGrpSpPr/>
            <p:nvPr/>
          </p:nvGrpSpPr>
          <p:grpSpPr bwMode="gray">
            <a:xfrm>
              <a:off x="1934431" y="2087567"/>
              <a:ext cx="852755" cy="2627239"/>
              <a:chOff x="8053388" y="1397000"/>
              <a:chExt cx="1236663" cy="3810000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perspectiveLeft" fov="4800000">
                <a:rot lat="222000" lon="1800000" rev="0"/>
              </a:camera>
              <a:lightRig rig="threePt" dir="t">
                <a:rot lat="0" lon="0" rev="5400000"/>
              </a:lightRig>
            </a:scene3d>
          </p:grpSpPr>
          <p:sp>
            <p:nvSpPr>
              <p:cNvPr id="19" name="Freeform 27">
                <a:extLst>
                  <a:ext uri="{FF2B5EF4-FFF2-40B4-BE49-F238E27FC236}">
                    <a16:creationId xmlns:a16="http://schemas.microsoft.com/office/drawing/2014/main" xmlns="" id="{E77CF273-3B11-4D26-8A46-C1F615FB51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53388" y="2101850"/>
                <a:ext cx="179388" cy="16906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03"/>
                  </a:cxn>
                  <a:cxn ang="0">
                    <a:pos x="48" y="451"/>
                  </a:cxn>
                  <a:cxn ang="0">
                    <a:pos x="48" y="403"/>
                  </a:cxn>
                  <a:cxn ang="0">
                    <a:pos x="48" y="355"/>
                  </a:cxn>
                  <a:cxn ang="0">
                    <a:pos x="48" y="96"/>
                  </a:cxn>
                  <a:cxn ang="0">
                    <a:pos x="48" y="0"/>
                  </a:cxn>
                  <a:cxn ang="0">
                    <a:pos x="0" y="48"/>
                  </a:cxn>
                </a:cxnLst>
                <a:rect l="0" t="0" r="r" b="b"/>
                <a:pathLst>
                  <a:path w="48" h="451">
                    <a:moveTo>
                      <a:pt x="0" y="48"/>
                    </a:move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30"/>
                      <a:pt x="21" y="451"/>
                      <a:pt x="48" y="451"/>
                    </a:cubicBezTo>
                    <a:cubicBezTo>
                      <a:pt x="48" y="403"/>
                      <a:pt x="48" y="403"/>
                      <a:pt x="48" y="403"/>
                    </a:cubicBezTo>
                    <a:cubicBezTo>
                      <a:pt x="48" y="355"/>
                      <a:pt x="48" y="355"/>
                      <a:pt x="48" y="355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" cap="flat">
                <a:noFill/>
                <a:prstDash val="solid"/>
                <a:miter lim="800000"/>
                <a:headEnd/>
                <a:tailEnd/>
              </a:ln>
              <a:sp3d extrusionH="298450">
                <a:bevelT w="12700" h="12700"/>
                <a:bevelB w="12700" h="12700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xmlns="" id="{6FB0373D-A55C-4B74-AC5E-BF69806FA1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10663" y="2101850"/>
                <a:ext cx="179388" cy="1690688"/>
              </a:xfrm>
              <a:custGeom>
                <a:avLst/>
                <a:gdLst/>
                <a:ahLst/>
                <a:cxnLst>
                  <a:cxn ang="0">
                    <a:pos x="48" y="48"/>
                  </a:cxn>
                  <a:cxn ang="0">
                    <a:pos x="48" y="403"/>
                  </a:cxn>
                  <a:cxn ang="0">
                    <a:pos x="0" y="451"/>
                  </a:cxn>
                  <a:cxn ang="0">
                    <a:pos x="0" y="403"/>
                  </a:cxn>
                  <a:cxn ang="0">
                    <a:pos x="0" y="355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48" y="48"/>
                  </a:cxn>
                </a:cxnLst>
                <a:rect l="0" t="0" r="r" b="b"/>
                <a:pathLst>
                  <a:path w="48" h="451">
                    <a:moveTo>
                      <a:pt x="48" y="48"/>
                    </a:moveTo>
                    <a:cubicBezTo>
                      <a:pt x="48" y="403"/>
                      <a:pt x="48" y="403"/>
                      <a:pt x="48" y="403"/>
                    </a:cubicBezTo>
                    <a:cubicBezTo>
                      <a:pt x="48" y="430"/>
                      <a:pt x="26" y="451"/>
                      <a:pt x="0" y="451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48" y="22"/>
                      <a:pt x="48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" cap="flat">
                <a:noFill/>
                <a:prstDash val="solid"/>
                <a:miter lim="800000"/>
                <a:headEnd/>
                <a:tailEnd/>
              </a:ln>
              <a:sp3d extrusionH="298450">
                <a:bevelT w="12700" h="12700"/>
                <a:bevelB w="12700" h="12700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1" name="Freeform 29">
                <a:extLst>
                  <a:ext uri="{FF2B5EF4-FFF2-40B4-BE49-F238E27FC236}">
                    <a16:creationId xmlns:a16="http://schemas.microsoft.com/office/drawing/2014/main" xmlns="" id="{30C267ED-6F63-4684-9523-C367908816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15325" y="2101850"/>
                <a:ext cx="723900" cy="3105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8"/>
                  </a:cxn>
                  <a:cxn ang="0">
                    <a:pos x="48" y="828"/>
                  </a:cxn>
                  <a:cxn ang="0">
                    <a:pos x="84" y="780"/>
                  </a:cxn>
                  <a:cxn ang="0">
                    <a:pos x="84" y="451"/>
                  </a:cxn>
                  <a:cxn ang="0">
                    <a:pos x="109" y="451"/>
                  </a:cxn>
                  <a:cxn ang="0">
                    <a:pos x="109" y="780"/>
                  </a:cxn>
                  <a:cxn ang="0">
                    <a:pos x="157" y="828"/>
                  </a:cxn>
                  <a:cxn ang="0">
                    <a:pos x="193" y="828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828">
                    <a:moveTo>
                      <a:pt x="0" y="0"/>
                    </a:moveTo>
                    <a:cubicBezTo>
                      <a:pt x="0" y="828"/>
                      <a:pt x="0" y="828"/>
                      <a:pt x="0" y="828"/>
                    </a:cubicBezTo>
                    <a:cubicBezTo>
                      <a:pt x="48" y="828"/>
                      <a:pt x="48" y="828"/>
                      <a:pt x="48" y="828"/>
                    </a:cubicBezTo>
                    <a:cubicBezTo>
                      <a:pt x="75" y="828"/>
                      <a:pt x="84" y="807"/>
                      <a:pt x="84" y="780"/>
                    </a:cubicBezTo>
                    <a:cubicBezTo>
                      <a:pt x="84" y="780"/>
                      <a:pt x="84" y="462"/>
                      <a:pt x="84" y="451"/>
                    </a:cubicBezTo>
                    <a:cubicBezTo>
                      <a:pt x="84" y="440"/>
                      <a:pt x="109" y="439"/>
                      <a:pt x="109" y="451"/>
                    </a:cubicBezTo>
                    <a:cubicBezTo>
                      <a:pt x="109" y="463"/>
                      <a:pt x="109" y="780"/>
                      <a:pt x="109" y="780"/>
                    </a:cubicBezTo>
                    <a:cubicBezTo>
                      <a:pt x="109" y="807"/>
                      <a:pt x="130" y="828"/>
                      <a:pt x="157" y="828"/>
                    </a:cubicBezTo>
                    <a:cubicBezTo>
                      <a:pt x="193" y="828"/>
                      <a:pt x="193" y="828"/>
                      <a:pt x="193" y="828"/>
                    </a:cubicBezTo>
                    <a:cubicBezTo>
                      <a:pt x="193" y="0"/>
                      <a:pt x="193" y="0"/>
                      <a:pt x="19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" cap="flat">
                <a:noFill/>
                <a:prstDash val="solid"/>
                <a:miter lim="800000"/>
                <a:headEnd/>
                <a:tailEnd/>
              </a:ln>
              <a:sp3d extrusionH="298450">
                <a:bevelT w="12700" h="12700"/>
                <a:bevelB w="12700" h="12700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" name="Oval 30">
                <a:extLst>
                  <a:ext uri="{FF2B5EF4-FFF2-40B4-BE49-F238E27FC236}">
                    <a16:creationId xmlns:a16="http://schemas.microsoft.com/office/drawing/2014/main" xmlns="" id="{706A4993-8C36-421E-8F13-347918258F6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20100" y="1397000"/>
                <a:ext cx="514350" cy="611188"/>
              </a:xfrm>
              <a:prstGeom prst="ellipse">
                <a:avLst/>
              </a:prstGeom>
              <a:solidFill>
                <a:schemeClr val="accent1"/>
              </a:solidFill>
              <a:ln w="9" cap="flat">
                <a:noFill/>
                <a:prstDash val="solid"/>
                <a:miter lim="800000"/>
                <a:headEnd/>
                <a:tailEnd/>
              </a:ln>
              <a:sp3d extrusionH="298450">
                <a:bevelT w="12700" h="12700"/>
                <a:bevelB w="12700" h="12700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8" name="Gruppieren 8"/>
            <p:cNvGrpSpPr>
              <a:grpSpLocks/>
            </p:cNvGrpSpPr>
            <p:nvPr/>
          </p:nvGrpSpPr>
          <p:grpSpPr bwMode="auto">
            <a:xfrm>
              <a:off x="6517746" y="4601975"/>
              <a:ext cx="579074" cy="770123"/>
              <a:chOff x="5129603" y="5113110"/>
              <a:chExt cx="697729" cy="884111"/>
            </a:xfrm>
          </p:grpSpPr>
          <p:sp>
            <p:nvSpPr>
              <p:cNvPr id="15" name="Rechteck 34">
                <a:extLst>
                  <a:ext uri="{FF2B5EF4-FFF2-40B4-BE49-F238E27FC236}">
                    <a16:creationId xmlns:a16="http://schemas.microsoft.com/office/drawing/2014/main" xmlns="" id="{027E9BAC-24A5-44BF-90D3-ACCAA84B3FAF}"/>
                  </a:ext>
                </a:extLst>
              </p:cNvPr>
              <p:cNvSpPr/>
              <p:nvPr/>
            </p:nvSpPr>
            <p:spPr bwMode="gray">
              <a:xfrm flipH="1">
                <a:off x="5642626" y="5113862"/>
                <a:ext cx="185893" cy="882718"/>
              </a:xfrm>
              <a:prstGeom prst="rect">
                <a:avLst/>
              </a:prstGeom>
              <a:gradFill>
                <a:gsLst>
                  <a:gs pos="0">
                    <a:srgbClr val="A6A6A6">
                      <a:alpha val="61961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hteck 35">
                <a:extLst>
                  <a:ext uri="{FF2B5EF4-FFF2-40B4-BE49-F238E27FC236}">
                    <a16:creationId xmlns:a16="http://schemas.microsoft.com/office/drawing/2014/main" xmlns="" id="{032A3ADE-C981-4417-9F69-043DBB6C836D}"/>
                  </a:ext>
                </a:extLst>
              </p:cNvPr>
              <p:cNvSpPr/>
              <p:nvPr/>
            </p:nvSpPr>
            <p:spPr bwMode="gray">
              <a:xfrm flipH="1">
                <a:off x="5302637" y="5113862"/>
                <a:ext cx="220136" cy="882718"/>
              </a:xfrm>
              <a:prstGeom prst="rect">
                <a:avLst/>
              </a:prstGeom>
              <a:gradFill>
                <a:gsLst>
                  <a:gs pos="0">
                    <a:srgbClr val="A6A6A6">
                      <a:alpha val="61961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hteck 36">
                <a:extLst>
                  <a:ext uri="{FF2B5EF4-FFF2-40B4-BE49-F238E27FC236}">
                    <a16:creationId xmlns:a16="http://schemas.microsoft.com/office/drawing/2014/main" xmlns="" id="{66DE847B-F9DF-4ABC-A64E-66FE82B81B37}"/>
                  </a:ext>
                </a:extLst>
              </p:cNvPr>
              <p:cNvSpPr/>
              <p:nvPr/>
            </p:nvSpPr>
            <p:spPr bwMode="gray">
              <a:xfrm flipH="1">
                <a:off x="5522773" y="5113862"/>
                <a:ext cx="119853" cy="88271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  <a:alpha val="56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hteck 37">
                <a:extLst>
                  <a:ext uri="{FF2B5EF4-FFF2-40B4-BE49-F238E27FC236}">
                    <a16:creationId xmlns:a16="http://schemas.microsoft.com/office/drawing/2014/main" xmlns="" id="{CBFCB69D-9704-44CA-AEA4-AC96CCC85751}"/>
                  </a:ext>
                </a:extLst>
              </p:cNvPr>
              <p:cNvSpPr/>
              <p:nvPr/>
            </p:nvSpPr>
            <p:spPr bwMode="gray">
              <a:xfrm flipH="1">
                <a:off x="5128974" y="5113862"/>
                <a:ext cx="173662" cy="88271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  <a:alpha val="56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" name="_effec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643" y="4410686"/>
              <a:ext cx="2392932" cy="554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uppieren 22">
              <a:extLst>
                <a:ext uri="{FF2B5EF4-FFF2-40B4-BE49-F238E27FC236}">
                  <a16:creationId xmlns:a16="http://schemas.microsoft.com/office/drawing/2014/main" xmlns="" id="{5C157BF4-F904-4EE5-8914-9915A8D4651F}"/>
                </a:ext>
              </a:extLst>
            </p:cNvPr>
            <p:cNvGrpSpPr/>
            <p:nvPr/>
          </p:nvGrpSpPr>
          <p:grpSpPr bwMode="gray">
            <a:xfrm>
              <a:off x="6452769" y="2087567"/>
              <a:ext cx="852755" cy="2627239"/>
              <a:chOff x="8053388" y="1397000"/>
              <a:chExt cx="1236663" cy="3810000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perspectiveLeft" fov="4800000">
                <a:rot lat="222000" lon="19800000" rev="0"/>
              </a:camera>
              <a:lightRig rig="threePt" dir="t"/>
            </a:scene3d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xmlns="" id="{FD91E75E-E1F4-43C3-B363-76711C2201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53388" y="2101850"/>
                <a:ext cx="179388" cy="16906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03"/>
                  </a:cxn>
                  <a:cxn ang="0">
                    <a:pos x="48" y="451"/>
                  </a:cxn>
                  <a:cxn ang="0">
                    <a:pos x="48" y="403"/>
                  </a:cxn>
                  <a:cxn ang="0">
                    <a:pos x="48" y="355"/>
                  </a:cxn>
                  <a:cxn ang="0">
                    <a:pos x="48" y="96"/>
                  </a:cxn>
                  <a:cxn ang="0">
                    <a:pos x="48" y="0"/>
                  </a:cxn>
                  <a:cxn ang="0">
                    <a:pos x="0" y="48"/>
                  </a:cxn>
                </a:cxnLst>
                <a:rect l="0" t="0" r="r" b="b"/>
                <a:pathLst>
                  <a:path w="48" h="451">
                    <a:moveTo>
                      <a:pt x="0" y="48"/>
                    </a:move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30"/>
                      <a:pt x="21" y="451"/>
                      <a:pt x="48" y="451"/>
                    </a:cubicBezTo>
                    <a:cubicBezTo>
                      <a:pt x="48" y="403"/>
                      <a:pt x="48" y="403"/>
                      <a:pt x="48" y="403"/>
                    </a:cubicBezTo>
                    <a:cubicBezTo>
                      <a:pt x="48" y="355"/>
                      <a:pt x="48" y="355"/>
                      <a:pt x="48" y="355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" cap="flat">
                <a:noFill/>
                <a:prstDash val="solid"/>
                <a:miter lim="800000"/>
                <a:headEnd/>
                <a:tailEnd/>
              </a:ln>
              <a:sp3d extrusionH="298450">
                <a:bevelT w="12700" h="12700"/>
                <a:bevelB w="12700" h="12700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xmlns="" id="{E8F7B481-4283-4C35-8EA7-7304198F17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10663" y="2101850"/>
                <a:ext cx="179388" cy="1690688"/>
              </a:xfrm>
              <a:custGeom>
                <a:avLst/>
                <a:gdLst/>
                <a:ahLst/>
                <a:cxnLst>
                  <a:cxn ang="0">
                    <a:pos x="48" y="48"/>
                  </a:cxn>
                  <a:cxn ang="0">
                    <a:pos x="48" y="403"/>
                  </a:cxn>
                  <a:cxn ang="0">
                    <a:pos x="0" y="451"/>
                  </a:cxn>
                  <a:cxn ang="0">
                    <a:pos x="0" y="403"/>
                  </a:cxn>
                  <a:cxn ang="0">
                    <a:pos x="0" y="355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48" y="48"/>
                  </a:cxn>
                </a:cxnLst>
                <a:rect l="0" t="0" r="r" b="b"/>
                <a:pathLst>
                  <a:path w="48" h="451">
                    <a:moveTo>
                      <a:pt x="48" y="48"/>
                    </a:moveTo>
                    <a:cubicBezTo>
                      <a:pt x="48" y="403"/>
                      <a:pt x="48" y="403"/>
                      <a:pt x="48" y="403"/>
                    </a:cubicBezTo>
                    <a:cubicBezTo>
                      <a:pt x="48" y="430"/>
                      <a:pt x="26" y="451"/>
                      <a:pt x="0" y="451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48" y="22"/>
                      <a:pt x="48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" cap="flat">
                <a:noFill/>
                <a:prstDash val="solid"/>
                <a:miter lim="800000"/>
                <a:headEnd/>
                <a:tailEnd/>
              </a:ln>
              <a:sp3d extrusionH="298450">
                <a:bevelT w="12700" h="12700"/>
                <a:bevelB w="12700" h="12700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xmlns="" id="{8F22C9BB-135C-4B41-8662-F6F3403E4E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15325" y="2101850"/>
                <a:ext cx="723900" cy="3105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8"/>
                  </a:cxn>
                  <a:cxn ang="0">
                    <a:pos x="48" y="828"/>
                  </a:cxn>
                  <a:cxn ang="0">
                    <a:pos x="84" y="780"/>
                  </a:cxn>
                  <a:cxn ang="0">
                    <a:pos x="84" y="451"/>
                  </a:cxn>
                  <a:cxn ang="0">
                    <a:pos x="109" y="451"/>
                  </a:cxn>
                  <a:cxn ang="0">
                    <a:pos x="109" y="780"/>
                  </a:cxn>
                  <a:cxn ang="0">
                    <a:pos x="157" y="828"/>
                  </a:cxn>
                  <a:cxn ang="0">
                    <a:pos x="193" y="828"/>
                  </a:cxn>
                  <a:cxn ang="0">
                    <a:pos x="193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828">
                    <a:moveTo>
                      <a:pt x="0" y="0"/>
                    </a:moveTo>
                    <a:cubicBezTo>
                      <a:pt x="0" y="828"/>
                      <a:pt x="0" y="828"/>
                      <a:pt x="0" y="828"/>
                    </a:cubicBezTo>
                    <a:cubicBezTo>
                      <a:pt x="48" y="828"/>
                      <a:pt x="48" y="828"/>
                      <a:pt x="48" y="828"/>
                    </a:cubicBezTo>
                    <a:cubicBezTo>
                      <a:pt x="75" y="828"/>
                      <a:pt x="84" y="807"/>
                      <a:pt x="84" y="780"/>
                    </a:cubicBezTo>
                    <a:cubicBezTo>
                      <a:pt x="84" y="780"/>
                      <a:pt x="84" y="462"/>
                      <a:pt x="84" y="451"/>
                    </a:cubicBezTo>
                    <a:cubicBezTo>
                      <a:pt x="84" y="440"/>
                      <a:pt x="109" y="439"/>
                      <a:pt x="109" y="451"/>
                    </a:cubicBezTo>
                    <a:cubicBezTo>
                      <a:pt x="109" y="463"/>
                      <a:pt x="109" y="780"/>
                      <a:pt x="109" y="780"/>
                    </a:cubicBezTo>
                    <a:cubicBezTo>
                      <a:pt x="109" y="807"/>
                      <a:pt x="130" y="828"/>
                      <a:pt x="157" y="828"/>
                    </a:cubicBezTo>
                    <a:cubicBezTo>
                      <a:pt x="193" y="828"/>
                      <a:pt x="193" y="828"/>
                      <a:pt x="193" y="828"/>
                    </a:cubicBezTo>
                    <a:cubicBezTo>
                      <a:pt x="193" y="0"/>
                      <a:pt x="193" y="0"/>
                      <a:pt x="19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" cap="flat">
                <a:noFill/>
                <a:prstDash val="solid"/>
                <a:miter lim="800000"/>
                <a:headEnd/>
                <a:tailEnd/>
              </a:ln>
              <a:sp3d extrusionH="298450">
                <a:bevelT w="12700" h="12700"/>
                <a:bevelB w="12700" h="12700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4" name="Oval 30">
                <a:extLst>
                  <a:ext uri="{FF2B5EF4-FFF2-40B4-BE49-F238E27FC236}">
                    <a16:creationId xmlns:a16="http://schemas.microsoft.com/office/drawing/2014/main" xmlns="" id="{C2A51971-BD6F-42E6-BE31-C1D1FF3163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20100" y="1397000"/>
                <a:ext cx="514350" cy="611188"/>
              </a:xfrm>
              <a:prstGeom prst="ellipse">
                <a:avLst/>
              </a:prstGeom>
              <a:solidFill>
                <a:schemeClr val="accent1"/>
              </a:solidFill>
              <a:ln w="9" cap="flat">
                <a:noFill/>
                <a:prstDash val="solid"/>
                <a:miter lim="800000"/>
                <a:headEnd/>
                <a:tailEnd/>
              </a:ln>
              <a:sp3d extrusionH="298450">
                <a:bevelT w="12700" h="12700"/>
                <a:bevelB w="12700" h="12700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27" name="TextBox 48">
            <a:extLst>
              <a:ext uri="{FF2B5EF4-FFF2-40B4-BE49-F238E27FC236}">
                <a16:creationId xmlns:a16="http://schemas.microsoft.com/office/drawing/2014/main" xmlns="" id="{A9769BC3-8834-4196-AE56-0396419B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493" y="2094176"/>
            <a:ext cx="2486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Known Cardiovascular Disease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LDL 150 mg/</a:t>
            </a:r>
            <a:r>
              <a:rPr lang="en-US" altLang="en-US" sz="14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dL</a:t>
            </a:r>
            <a:endParaRPr lang="en-US" altLang="en-US" sz="1400" b="1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hsCRP</a:t>
            </a: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4.5mg/L</a:t>
            </a:r>
          </a:p>
        </p:txBody>
      </p:sp>
      <p:cxnSp>
        <p:nvCxnSpPr>
          <p:cNvPr id="28" name="Straight Arrow Connector 74">
            <a:extLst>
              <a:ext uri="{FF2B5EF4-FFF2-40B4-BE49-F238E27FC236}">
                <a16:creationId xmlns:a16="http://schemas.microsoft.com/office/drawing/2014/main" xmlns="" id="{B45AE840-E597-4158-BCCC-88651A6BF9BD}"/>
              </a:ext>
            </a:extLst>
          </p:cNvPr>
          <p:cNvCxnSpPr/>
          <p:nvPr/>
        </p:nvCxnSpPr>
        <p:spPr>
          <a:xfrm>
            <a:off x="4635500" y="2806700"/>
            <a:ext cx="0" cy="2819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0">
            <a:extLst>
              <a:ext uri="{FF2B5EF4-FFF2-40B4-BE49-F238E27FC236}">
                <a16:creationId xmlns:a16="http://schemas.microsoft.com/office/drawing/2014/main" xmlns="" id="{16D6EF0D-115B-42E4-BEC7-CF7BA472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063875"/>
            <a:ext cx="1693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High Intensity Statin</a:t>
            </a:r>
          </a:p>
        </p:txBody>
      </p:sp>
      <p:cxnSp>
        <p:nvCxnSpPr>
          <p:cNvPr id="31" name="Straight Connector 63">
            <a:extLst>
              <a:ext uri="{FF2B5EF4-FFF2-40B4-BE49-F238E27FC236}">
                <a16:creationId xmlns:a16="http://schemas.microsoft.com/office/drawing/2014/main" xmlns="" id="{76A92054-3C62-4B24-AFB4-44706A36F5CF}"/>
              </a:ext>
            </a:extLst>
          </p:cNvPr>
          <p:cNvCxnSpPr/>
          <p:nvPr/>
        </p:nvCxnSpPr>
        <p:spPr>
          <a:xfrm>
            <a:off x="4643438" y="3454400"/>
            <a:ext cx="0" cy="217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0">
            <a:extLst>
              <a:ext uri="{FF2B5EF4-FFF2-40B4-BE49-F238E27FC236}">
                <a16:creationId xmlns:a16="http://schemas.microsoft.com/office/drawing/2014/main" xmlns="" id="{83778F38-06B4-4F0B-B990-DAE1F339006C}"/>
              </a:ext>
            </a:extLst>
          </p:cNvPr>
          <p:cNvCxnSpPr/>
          <p:nvPr/>
        </p:nvCxnSpPr>
        <p:spPr>
          <a:xfrm>
            <a:off x="2700338" y="3671888"/>
            <a:ext cx="403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5">
            <a:extLst>
              <a:ext uri="{FF2B5EF4-FFF2-40B4-BE49-F238E27FC236}">
                <a16:creationId xmlns:a16="http://schemas.microsoft.com/office/drawing/2014/main" xmlns="" id="{28083E57-F41D-407F-BFA1-BF563BE8C46E}"/>
              </a:ext>
            </a:extLst>
          </p:cNvPr>
          <p:cNvCxnSpPr/>
          <p:nvPr/>
        </p:nvCxnSpPr>
        <p:spPr>
          <a:xfrm>
            <a:off x="6732588" y="3671888"/>
            <a:ext cx="0" cy="2159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66">
            <a:extLst>
              <a:ext uri="{FF2B5EF4-FFF2-40B4-BE49-F238E27FC236}">
                <a16:creationId xmlns:a16="http://schemas.microsoft.com/office/drawing/2014/main" xmlns="" id="{AD634D17-D1A3-4936-A4D0-743D408F2324}"/>
              </a:ext>
            </a:extLst>
          </p:cNvPr>
          <p:cNvCxnSpPr/>
          <p:nvPr/>
        </p:nvCxnSpPr>
        <p:spPr>
          <a:xfrm>
            <a:off x="2700338" y="3671888"/>
            <a:ext cx="0" cy="2159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2">
            <a:extLst>
              <a:ext uri="{FF2B5EF4-FFF2-40B4-BE49-F238E27FC236}">
                <a16:creationId xmlns:a16="http://schemas.microsoft.com/office/drawing/2014/main" xmlns="" id="{F36443F7-9D24-48D1-A9B5-28F0A416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3937000"/>
            <a:ext cx="331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“Residual Inflammatory Risk”</a:t>
            </a:r>
          </a:p>
        </p:txBody>
      </p:sp>
      <p:sp>
        <p:nvSpPr>
          <p:cNvPr id="36" name="TextBox 53">
            <a:extLst>
              <a:ext uri="{FF2B5EF4-FFF2-40B4-BE49-F238E27FC236}">
                <a16:creationId xmlns:a16="http://schemas.microsoft.com/office/drawing/2014/main" xmlns="" id="{BC2F8EF5-206C-4087-ADD7-7D872CB76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4338638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LDL 80 mg/</a:t>
            </a:r>
            <a:r>
              <a:rPr lang="en-US" altLang="en-US" sz="14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dL</a:t>
            </a:r>
            <a:endParaRPr lang="en-US" altLang="en-US" sz="1400" b="1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hsCRP</a:t>
            </a: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3.8 mg/L</a:t>
            </a:r>
          </a:p>
        </p:txBody>
      </p:sp>
      <p:cxnSp>
        <p:nvCxnSpPr>
          <p:cNvPr id="37" name="Straight Arrow Connector 75">
            <a:extLst>
              <a:ext uri="{FF2B5EF4-FFF2-40B4-BE49-F238E27FC236}">
                <a16:creationId xmlns:a16="http://schemas.microsoft.com/office/drawing/2014/main" xmlns="" id="{5BE7A0C2-DBC4-4FC3-8E9B-D287D5EC7BE2}"/>
              </a:ext>
            </a:extLst>
          </p:cNvPr>
          <p:cNvCxnSpPr/>
          <p:nvPr/>
        </p:nvCxnSpPr>
        <p:spPr>
          <a:xfrm>
            <a:off x="6777038" y="4895850"/>
            <a:ext cx="0" cy="2873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9">
            <a:extLst>
              <a:ext uri="{FF2B5EF4-FFF2-40B4-BE49-F238E27FC236}">
                <a16:creationId xmlns:a16="http://schemas.microsoft.com/office/drawing/2014/main" xmlns="" id="{7D6824AC-8808-478C-B727-4F8ADB14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920" y="5183188"/>
            <a:ext cx="3504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Additional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Inflammation Reduction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CANTOS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Canakinumab 150mg SC q 3 months 15%RRR</a:t>
            </a: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xmlns="" id="{8E74C951-CB84-4E04-AC0B-66E750D7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3937000"/>
            <a:ext cx="306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“Residual Cholesterol Risk”</a:t>
            </a:r>
          </a:p>
        </p:txBody>
      </p:sp>
      <p:sp>
        <p:nvSpPr>
          <p:cNvPr id="40" name="TextBox 55">
            <a:extLst>
              <a:ext uri="{FF2B5EF4-FFF2-40B4-BE49-F238E27FC236}">
                <a16:creationId xmlns:a16="http://schemas.microsoft.com/office/drawing/2014/main" xmlns="" id="{E5FF478D-7301-4B36-AFBF-D9B497C4E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4337050"/>
            <a:ext cx="134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LDL 110 mg/</a:t>
            </a:r>
            <a:r>
              <a:rPr lang="en-US" altLang="en-US" sz="14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dL</a:t>
            </a:r>
            <a:endParaRPr lang="en-US" altLang="en-US" sz="1400" b="1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hsCRP</a:t>
            </a: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1.8 mg/L</a:t>
            </a:r>
          </a:p>
        </p:txBody>
      </p:sp>
      <p:cxnSp>
        <p:nvCxnSpPr>
          <p:cNvPr id="41" name="Straight Arrow Connector 76">
            <a:extLst>
              <a:ext uri="{FF2B5EF4-FFF2-40B4-BE49-F238E27FC236}">
                <a16:creationId xmlns:a16="http://schemas.microsoft.com/office/drawing/2014/main" xmlns="" id="{FC25E14B-A3BC-42E9-A463-BD9C023BE2AE}"/>
              </a:ext>
            </a:extLst>
          </p:cNvPr>
          <p:cNvCxnSpPr/>
          <p:nvPr/>
        </p:nvCxnSpPr>
        <p:spPr>
          <a:xfrm>
            <a:off x="2744788" y="4895850"/>
            <a:ext cx="0" cy="2873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7">
            <a:extLst>
              <a:ext uri="{FF2B5EF4-FFF2-40B4-BE49-F238E27FC236}">
                <a16:creationId xmlns:a16="http://schemas.microsoft.com/office/drawing/2014/main" xmlns="" id="{B7593BED-F285-406A-9E65-6F938D007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22" y="5184775"/>
            <a:ext cx="40959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Additional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LDL Reduction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IMPROVE-IT : Ezetimibe 6% RRR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FOURIER/SPIRE: PCSK9 Inhibition q2 weeks 15% RRR</a:t>
            </a:r>
          </a:p>
        </p:txBody>
      </p:sp>
    </p:spTree>
    <p:extLst>
      <p:ext uri="{BB962C8B-B14F-4D97-AF65-F5344CB8AC3E}">
        <p14:creationId xmlns:p14="http://schemas.microsoft.com/office/powerpoint/2010/main" xmlns="" val="55642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16_CVD PREV2016. For web_VD-CD200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2" t="18479" r="28395" b="5922"/>
          <a:stretch/>
        </p:blipFill>
        <p:spPr bwMode="auto">
          <a:xfrm>
            <a:off x="415636" y="1149652"/>
            <a:ext cx="5040560" cy="51845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15636" y="318655"/>
            <a:ext cx="8492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SCORE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Calcolo del rischio di evento CV FATALE a 10 anni </a:t>
            </a:r>
          </a:p>
        </p:txBody>
      </p:sp>
      <p:pic>
        <p:nvPicPr>
          <p:cNvPr id="7" name="Picture 1" descr="2016_CVD PREV2016. For web_VD-CD200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8" t="38465" r="4259" b="41586"/>
          <a:stretch/>
        </p:blipFill>
        <p:spPr bwMode="auto">
          <a:xfrm>
            <a:off x="5771940" y="4966076"/>
            <a:ext cx="1368152" cy="1368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591948" y="1802948"/>
            <a:ext cx="3180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 utilizzare in Paesi a BASSO RISCHIO CV (come l’Italia).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Fascia di età 40-65 anni.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Calcolo del solo rischio di evento CV FATALE (e non del rischio CV totale).</a:t>
            </a:r>
          </a:p>
        </p:txBody>
      </p:sp>
    </p:spTree>
    <p:extLst>
      <p:ext uri="{BB962C8B-B14F-4D97-AF65-F5344CB8AC3E}">
        <p14:creationId xmlns:p14="http://schemas.microsoft.com/office/powerpoint/2010/main" xmlns="" val="2091043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goCIRT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55600"/>
            <a:ext cx="4648200" cy="1222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1692275"/>
            <a:ext cx="6137051" cy="2032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700" y="3724275"/>
            <a:ext cx="5892800" cy="23433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00" y="2929996"/>
            <a:ext cx="8890000" cy="15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9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66" y="1117600"/>
            <a:ext cx="8425233" cy="431713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9665" y="5740400"/>
            <a:ext cx="84252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Zhao T. et al. ”</a:t>
            </a:r>
            <a:r>
              <a:rPr lang="it-IT" sz="1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Targeting</a:t>
            </a:r>
            <a:r>
              <a:rPr lang="it-IT" sz="1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Immune System in </a:t>
            </a:r>
            <a:r>
              <a:rPr lang="it-IT" sz="1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Atherosclerosis</a:t>
            </a:r>
            <a:r>
              <a:rPr lang="it-IT" sz="1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”. JACC 2019;73:1691-706.</a:t>
            </a:r>
          </a:p>
        </p:txBody>
      </p:sp>
    </p:spTree>
    <p:extLst>
      <p:ext uri="{BB962C8B-B14F-4D97-AF65-F5344CB8AC3E}">
        <p14:creationId xmlns:p14="http://schemas.microsoft.com/office/powerpoint/2010/main" xmlns="" val="1491741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0" y="457201"/>
            <a:ext cx="8001000" cy="5310859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270483" y="3112630"/>
            <a:ext cx="11303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70483" y="5768060"/>
            <a:ext cx="84252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Zhao T. et al. ”</a:t>
            </a:r>
            <a:r>
              <a:rPr lang="it-IT" sz="1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Targeting</a:t>
            </a:r>
            <a:r>
              <a:rPr lang="it-IT" sz="1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Immune System in </a:t>
            </a:r>
            <a:r>
              <a:rPr lang="it-IT" sz="1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Atherosclerosis</a:t>
            </a:r>
            <a:r>
              <a:rPr lang="it-IT" sz="1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”. JACC 2019;73:1691-706.</a:t>
            </a:r>
          </a:p>
        </p:txBody>
      </p:sp>
    </p:spTree>
    <p:extLst>
      <p:ext uri="{BB962C8B-B14F-4D97-AF65-F5344CB8AC3E}">
        <p14:creationId xmlns:p14="http://schemas.microsoft.com/office/powerpoint/2010/main" xmlns="" val="1979245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889" y="1484784"/>
            <a:ext cx="91664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0706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9500" y="406400"/>
            <a:ext cx="726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ALTRI FATTORI DI RISCHIO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08200" y="990600"/>
            <a:ext cx="530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PAZIENTI SOTTOPOSTI A RADIO- E CHEMIOTERAPIA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2067242"/>
            <a:ext cx="5410200" cy="284218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29300" y="2067242"/>
            <a:ext cx="3111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Agenti di tipo I: effetti irreversibili (ad esempio, </a:t>
            </a:r>
            <a:r>
              <a:rPr lang="it-IT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antracicline</a:t>
            </a: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Segni e sintomi di disfunzione cardiaca vanno cercato prima e dopo CT.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Eseguire valutazione della funzione del VS prima, durante e dopo la CT.</a:t>
            </a:r>
          </a:p>
        </p:txBody>
      </p:sp>
    </p:spTree>
    <p:extLst>
      <p:ext uri="{BB962C8B-B14F-4D97-AF65-F5344CB8AC3E}">
        <p14:creationId xmlns:p14="http://schemas.microsoft.com/office/powerpoint/2010/main" xmlns="" val="57895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_CVD PREV2016. For web_VD-CD200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7" t="17451" r="3471" b="6951"/>
          <a:stretch/>
        </p:blipFill>
        <p:spPr bwMode="auto">
          <a:xfrm>
            <a:off x="416744" y="880765"/>
            <a:ext cx="8587556" cy="533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55700" y="29599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 CATEGORIE DI RISCHIO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4079E67C-61CA-47A8-A898-13442E4866C8}"/>
              </a:ext>
            </a:extLst>
          </p:cNvPr>
          <p:cNvSpPr/>
          <p:nvPr/>
        </p:nvSpPr>
        <p:spPr>
          <a:xfrm>
            <a:off x="2188191" y="1751463"/>
            <a:ext cx="6710149" cy="85980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F17A31F1-0808-433C-B689-0FBDD1CED5E0}"/>
              </a:ext>
            </a:extLst>
          </p:cNvPr>
          <p:cNvCxnSpPr/>
          <p:nvPr/>
        </p:nvCxnSpPr>
        <p:spPr>
          <a:xfrm>
            <a:off x="5031475" y="2183642"/>
            <a:ext cx="29752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40832AD5-30DD-4D2C-842A-796054C40150}"/>
              </a:ext>
            </a:extLst>
          </p:cNvPr>
          <p:cNvCxnSpPr>
            <a:cxnSpLocks/>
          </p:cNvCxnSpPr>
          <p:nvPr/>
        </p:nvCxnSpPr>
        <p:spPr>
          <a:xfrm>
            <a:off x="2299624" y="2399728"/>
            <a:ext cx="62302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261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55700" y="29599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 CATEGORIE DI RISCHIO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5600" y="1689100"/>
            <a:ext cx="8115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Persone con rischio BASSO e MODERATO (SCORE calcolato &lt;5%)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confermare l’importanza di uno stile di vita adeguato.</a:t>
            </a:r>
          </a:p>
          <a:p>
            <a:pPr marL="285750" indent="-285750" algn="just">
              <a:buFont typeface="Arial" charset="0"/>
              <a:buChar char="•"/>
            </a:pPr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Persone con rischio ALTO (SCORE calcolato </a:t>
            </a:r>
            <a:r>
              <a:rPr lang="it-IT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</a:t>
            </a:r>
            <a:r>
              <a:rPr lang="it-IT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5% e &lt;10%)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consigliare un profondo cambiamento dello stile di vita e possono essere candidate ad avvio di terapia.</a:t>
            </a:r>
          </a:p>
          <a:p>
            <a:pPr marL="285750" indent="-285750" algn="just">
              <a:buFont typeface="Arial" charset="0"/>
              <a:buChar char="•"/>
            </a:pPr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Persone con rischio MOLTO ALTO (SCORE calcolato </a:t>
            </a:r>
            <a:r>
              <a:rPr lang="it-IT" sz="2400" b="1" u="sng" dirty="0">
                <a:solidFill>
                  <a:schemeClr val="accent2">
                    <a:lumMod val="75000"/>
                  </a:schemeClr>
                </a:solidFill>
                <a:sym typeface="Symbol" charset="2"/>
              </a:rPr>
              <a:t></a:t>
            </a:r>
            <a:r>
              <a:rPr lang="it-IT" sz="2400" b="1" u="sng" dirty="0">
                <a:solidFill>
                  <a:schemeClr val="accent2">
                    <a:lumMod val="75000"/>
                  </a:schemeClr>
                </a:solidFill>
              </a:rPr>
              <a:t> 10%</a:t>
            </a:r>
            <a:r>
              <a:rPr lang="it-IT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intervento farmacologico.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80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bmcs.files.wordpress.com/2013/09/logo-unife_col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569" y="6110287"/>
            <a:ext cx="1364456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15636" y="318655"/>
            <a:ext cx="8492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SCORE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Calcolo del rischio di evento CV FATALE a 10 anni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15636" y="1149652"/>
            <a:ext cx="8102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Il punteggio SCORE va usato solo in persone APPARENTEMENTE SANE (non va usato in persone con CVD certa o ad alto rischio CV per altri motivi </a:t>
            </a:r>
            <a:r>
              <a:rPr lang="mr-IN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per esempio, in presenza di diabete mellito oppure IRC). </a:t>
            </a:r>
          </a:p>
          <a:p>
            <a:pPr marL="285750" indent="-285750" algn="just">
              <a:buFont typeface="Arial" charset="0"/>
              <a:buChar char="•"/>
            </a:pPr>
            <a:endParaRPr lang="it-IT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Calcola il rischio ASSOLUTO di evento cardiovascolare FATALE. Per il calcolo del rischio CV TOTALE (fatale + non fatale) si usano dei moltiplicatori: 3 per gli uomini e 4 per le donne. </a:t>
            </a:r>
          </a:p>
          <a:p>
            <a:pPr algn="just"/>
            <a:endParaRPr lang="it-IT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Es: un uomo con un rischio del 5% di evento CV fatale a 10 anni ha un rischio totale del 15% (5 x 3).</a:t>
            </a:r>
          </a:p>
          <a:p>
            <a:pPr algn="just"/>
            <a:endParaRPr lang="it-IT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LIMITI DEL PUNTEGGIO SCORE: </a:t>
            </a:r>
          </a:p>
          <a:p>
            <a:pPr marL="342900" indent="-342900" algn="just">
              <a:buFont typeface=".AppleSystemUIFont" charset="-120"/>
              <a:buChar char="-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Costruito per le popolazioni europee ma non tiene conto delle minoranze etniche.</a:t>
            </a:r>
          </a:p>
          <a:p>
            <a:pPr marL="342900" indent="-342900" algn="just">
              <a:buFont typeface=".AppleSystemUIFont" charset="-120"/>
              <a:buChar char="-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Limitato ai fattori di rischio maggiori.</a:t>
            </a:r>
          </a:p>
          <a:p>
            <a:pPr marL="342900" indent="-342900" algn="just">
              <a:buFont typeface=".AppleSystemUIFont" charset="-120"/>
              <a:buChar char="-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Intervallo di età limitato (40-65 anni).</a:t>
            </a:r>
          </a:p>
        </p:txBody>
      </p:sp>
    </p:spTree>
    <p:extLst>
      <p:ext uri="{BB962C8B-B14F-4D97-AF65-F5344CB8AC3E}">
        <p14:creationId xmlns:p14="http://schemas.microsoft.com/office/powerpoint/2010/main" xmlns="" val="12536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16_CVD PREV2016. For web_VD-CD200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1" t="25850" r="11352" b="20600"/>
          <a:stretch/>
        </p:blipFill>
        <p:spPr bwMode="auto">
          <a:xfrm>
            <a:off x="1119808" y="980420"/>
            <a:ext cx="7056784" cy="36724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0700" y="457200"/>
            <a:ext cx="825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CALCOLO DEL RISCHIO RELATIVO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1800" y="4851400"/>
            <a:ext cx="825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 utilizzare in soggetti con età &lt;40 anni.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Calcola un RISCHIO RELATIVO. Ad esempio, un soggetto con plurimi fattori di rischio (in alto a destra) ha un rischio di 12 volte maggiore rispetto a un soggetto con buon controllo dei fattori di rischio.</a:t>
            </a:r>
          </a:p>
        </p:txBody>
      </p:sp>
    </p:spTree>
    <p:extLst>
      <p:ext uri="{BB962C8B-B14F-4D97-AF65-F5344CB8AC3E}">
        <p14:creationId xmlns:p14="http://schemas.microsoft.com/office/powerpoint/2010/main" xmlns="" val="191755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8937" y="1186597"/>
            <a:ext cx="3503926" cy="5101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444500" y="355600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FATTORI DI RISCHIO PIÙ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IMPORTANTI E GLI OBIETTIVI DA RAGGIUNGERE</a:t>
            </a:r>
          </a:p>
        </p:txBody>
      </p:sp>
    </p:spTree>
    <p:extLst>
      <p:ext uri="{BB962C8B-B14F-4D97-AF65-F5344CB8AC3E}">
        <p14:creationId xmlns:p14="http://schemas.microsoft.com/office/powerpoint/2010/main" xmlns="" val="198808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9500" y="406400"/>
            <a:ext cx="726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ALTRI FATTORI DI RISCHIO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1650" y="1905000"/>
            <a:ext cx="8420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it-IT" sz="2400" b="1" u="sng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FAMILIARITÀ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storia famigliare di CVD precoce (prima di 55 anni negli uomini e prima di 65 anni nelle donne)</a:t>
            </a:r>
          </a:p>
          <a:p>
            <a:pPr marL="342900" indent="-342900" algn="just">
              <a:buFont typeface="Arial" charset="0"/>
              <a:buChar char="•"/>
            </a:pPr>
            <a:endParaRPr lang="it-IT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it-IT" sz="2400" b="1" u="sng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BIOMARKERS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non è raccomandato il dosaggio routinario di </a:t>
            </a:r>
            <a:r>
              <a:rPr lang="it-IT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biomarkers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compresa la </a:t>
            </a:r>
            <a:r>
              <a:rPr lang="it-IT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hsPCR</a:t>
            </a:r>
            <a:endParaRPr lang="it-IT" sz="2400" b="1" u="sng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 typeface="Arial" charset="0"/>
              <a:buChar char="•"/>
            </a:pPr>
            <a:endParaRPr lang="it-IT" sz="2400" b="1" u="sng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it-IT" sz="2400" b="1" u="sng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RICERCA DI DANNO VASCOLARE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it-IT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presenza di placche carotidee andrebbe considerato come fattore di rischio aggiuntivo. </a:t>
            </a:r>
            <a:endParaRPr lang="it-IT" sz="2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407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3399</TotalTime>
  <Words>821</Words>
  <Application>Microsoft Office PowerPoint</Application>
  <PresentationFormat>Presentazione su schermo (4:3)</PresentationFormat>
  <Paragraphs>137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36" baseType="lpstr">
      <vt:lpstr>Tema di Office</vt:lpstr>
      <vt:lpstr>1_Tema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CLINICO</dc:title>
  <dc:creator>Utente di Microsoft Office</dc:creator>
  <cp:lastModifiedBy>Cristina Rossi</cp:lastModifiedBy>
  <cp:revision>124</cp:revision>
  <dcterms:created xsi:type="dcterms:W3CDTF">2018-04-04T18:16:43Z</dcterms:created>
  <dcterms:modified xsi:type="dcterms:W3CDTF">2019-04-15T13:07:11Z</dcterms:modified>
</cp:coreProperties>
</file>