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258" r:id="rId3"/>
    <p:sldId id="260" r:id="rId4"/>
    <p:sldId id="316" r:id="rId5"/>
    <p:sldId id="361" r:id="rId6"/>
    <p:sldId id="279" r:id="rId7"/>
    <p:sldId id="313" r:id="rId8"/>
    <p:sldId id="494" r:id="rId9"/>
    <p:sldId id="402" r:id="rId10"/>
    <p:sldId id="404" r:id="rId11"/>
    <p:sldId id="437" r:id="rId12"/>
    <p:sldId id="344" r:id="rId13"/>
    <p:sldId id="345" r:id="rId14"/>
    <p:sldId id="373" r:id="rId15"/>
    <p:sldId id="476" r:id="rId16"/>
    <p:sldId id="477" r:id="rId17"/>
    <p:sldId id="401" r:id="rId18"/>
    <p:sldId id="423" r:id="rId19"/>
    <p:sldId id="421" r:id="rId20"/>
    <p:sldId id="432" r:id="rId21"/>
    <p:sldId id="431" r:id="rId22"/>
    <p:sldId id="433" r:id="rId23"/>
    <p:sldId id="435" r:id="rId24"/>
    <p:sldId id="347" r:id="rId25"/>
    <p:sldId id="417" r:id="rId26"/>
    <p:sldId id="374" r:id="rId27"/>
    <p:sldId id="398" r:id="rId28"/>
    <p:sldId id="363" r:id="rId29"/>
    <p:sldId id="436" r:id="rId30"/>
    <p:sldId id="349" r:id="rId31"/>
    <p:sldId id="438" r:id="rId32"/>
    <p:sldId id="355" r:id="rId33"/>
    <p:sldId id="357" r:id="rId34"/>
    <p:sldId id="359" r:id="rId35"/>
    <p:sldId id="442" r:id="rId36"/>
    <p:sldId id="444" r:id="rId37"/>
    <p:sldId id="358" r:id="rId38"/>
    <p:sldId id="445" r:id="rId39"/>
    <p:sldId id="446" r:id="rId40"/>
    <p:sldId id="447" r:id="rId41"/>
    <p:sldId id="449" r:id="rId42"/>
    <p:sldId id="454" r:id="rId43"/>
    <p:sldId id="455" r:id="rId44"/>
    <p:sldId id="448" r:id="rId45"/>
    <p:sldId id="456" r:id="rId46"/>
    <p:sldId id="457" r:id="rId47"/>
    <p:sldId id="463" r:id="rId48"/>
    <p:sldId id="464" r:id="rId49"/>
    <p:sldId id="458" r:id="rId50"/>
    <p:sldId id="453" r:id="rId51"/>
    <p:sldId id="461" r:id="rId52"/>
    <p:sldId id="469" r:id="rId53"/>
    <p:sldId id="459" r:id="rId54"/>
    <p:sldId id="460" r:id="rId55"/>
    <p:sldId id="466" r:id="rId56"/>
    <p:sldId id="462" r:id="rId57"/>
    <p:sldId id="485" r:id="rId58"/>
    <p:sldId id="486" r:id="rId59"/>
    <p:sldId id="471" r:id="rId60"/>
    <p:sldId id="472" r:id="rId61"/>
    <p:sldId id="473" r:id="rId62"/>
    <p:sldId id="487" r:id="rId63"/>
    <p:sldId id="375" r:id="rId64"/>
    <p:sldId id="304" r:id="rId65"/>
    <p:sldId id="308" r:id="rId66"/>
    <p:sldId id="484" r:id="rId67"/>
    <p:sldId id="305" r:id="rId68"/>
    <p:sldId id="306" r:id="rId69"/>
    <p:sldId id="372" r:id="rId70"/>
    <p:sldId id="271" r:id="rId71"/>
    <p:sldId id="278" r:id="rId72"/>
    <p:sldId id="283" r:id="rId73"/>
    <p:sldId id="478" r:id="rId74"/>
    <p:sldId id="303" r:id="rId75"/>
    <p:sldId id="311" r:id="rId76"/>
    <p:sldId id="474" r:id="rId77"/>
    <p:sldId id="495" r:id="rId78"/>
    <p:sldId id="481" r:id="rId79"/>
    <p:sldId id="491" r:id="rId80"/>
    <p:sldId id="493" r:id="rId81"/>
    <p:sldId id="480" r:id="rId82"/>
    <p:sldId id="312" r:id="rId83"/>
    <p:sldId id="337" r:id="rId84"/>
    <p:sldId id="489" r:id="rId85"/>
    <p:sldId id="336" r:id="rId86"/>
    <p:sldId id="327" r:id="rId87"/>
  </p:sldIdLst>
  <p:sldSz cx="9144000" cy="5143500" type="screen16x9"/>
  <p:notesSz cx="9144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7AB89"/>
    <a:srgbClr val="FF9966"/>
    <a:srgbClr val="000000"/>
    <a:srgbClr val="41DF41"/>
    <a:srgbClr val="170FB1"/>
    <a:srgbClr val="F2EFF5"/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65836" autoAdjust="0"/>
  </p:normalViewPr>
  <p:slideViewPr>
    <p:cSldViewPr>
      <p:cViewPr>
        <p:scale>
          <a:sx n="150" d="100"/>
          <a:sy n="150" d="100"/>
        </p:scale>
        <p:origin x="-42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meditechmedia\london\Projects\Clients\GSK\Benlysta\3_Resources\Graphical%20data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it-IT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 sz="2800"/>
            </a:pPr>
            <a:r>
              <a:rPr lang="en-GB" sz="2800"/>
              <a:t> </a:t>
            </a:r>
          </a:p>
        </c:rich>
      </c:tx>
      <c:layout>
        <c:manualLayout>
          <c:xMode val="edge"/>
          <c:yMode val="edge"/>
          <c:x val="0.27295703482855299"/>
          <c:y val="2.5660787734547601E-2"/>
        </c:manualLayout>
      </c:layout>
    </c:title>
    <c:plotArea>
      <c:layout>
        <c:manualLayout>
          <c:layoutTarget val="inner"/>
          <c:xMode val="edge"/>
          <c:yMode val="edge"/>
          <c:x val="7.9067489768896382E-2"/>
          <c:y val="0.13104032504622376"/>
          <c:w val="0.6523621692307412"/>
          <c:h val="0.75488533681443148"/>
        </c:manualLayout>
      </c:layout>
      <c:lineChart>
        <c:grouping val="standard"/>
        <c:ser>
          <c:idx val="0"/>
          <c:order val="0"/>
          <c:tx>
            <c:strRef>
              <c:f>'Borchers Graph'!$B$2</c:f>
              <c:strCache>
                <c:ptCount val="1"/>
                <c:pt idx="0">
                  <c:v>5-year survival</c:v>
                </c:pt>
              </c:strCache>
            </c:strRef>
          </c:tx>
          <c:spPr>
            <a:ln w="63500">
              <a:solidFill>
                <a:srgbClr val="814E99"/>
              </a:solidFill>
            </a:ln>
          </c:spPr>
          <c:marker>
            <c:symbol val="none"/>
          </c:marker>
          <c:cat>
            <c:numRef>
              <c:f>'Borchers Graph'!$A$3:$A$9</c:f>
              <c:numCache>
                <c:formatCode>General</c:formatCode>
                <c:ptCount val="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</c:numCache>
            </c:numRef>
          </c:cat>
          <c:val>
            <c:numRef>
              <c:f>'Borchers Graph'!$B$3:$B$9</c:f>
              <c:numCache>
                <c:formatCode>General</c:formatCode>
                <c:ptCount val="7"/>
                <c:pt idx="0">
                  <c:v>49</c:v>
                </c:pt>
                <c:pt idx="1">
                  <c:v>79.5</c:v>
                </c:pt>
                <c:pt idx="2">
                  <c:v>83.333333333333059</c:v>
                </c:pt>
                <c:pt idx="3">
                  <c:v>84.142857142856315</c:v>
                </c:pt>
                <c:pt idx="4">
                  <c:v>90.357142857142748</c:v>
                </c:pt>
                <c:pt idx="5">
                  <c:v>92.666666666666671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551-4850-9091-6644EE863D4B}"/>
            </c:ext>
          </c:extLst>
        </c:ser>
        <c:ser>
          <c:idx val="1"/>
          <c:order val="1"/>
          <c:tx>
            <c:strRef>
              <c:f>'Borchers Graph'!$C$2</c:f>
              <c:strCache>
                <c:ptCount val="1"/>
                <c:pt idx="0">
                  <c:v>10-year survival</c:v>
                </c:pt>
              </c:strCache>
            </c:strRef>
          </c:tx>
          <c:spPr>
            <a:ln w="63500">
              <a:solidFill>
                <a:srgbClr val="FBB704"/>
              </a:solidFill>
            </a:ln>
          </c:spPr>
          <c:marker>
            <c:symbol val="none"/>
          </c:marker>
          <c:dPt>
            <c:idx val="5"/>
            <c:spPr>
              <a:ln w="63500" cmpd="sng">
                <a:solidFill>
                  <a:srgbClr val="FBB704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551-4850-9091-6644EE863D4B}"/>
              </c:ext>
            </c:extLst>
          </c:dPt>
          <c:cat>
            <c:numRef>
              <c:f>'Borchers Graph'!$A$3:$A$9</c:f>
              <c:numCache>
                <c:formatCode>General</c:formatCode>
                <c:ptCount val="7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</c:numCache>
            </c:numRef>
          </c:cat>
          <c:val>
            <c:numRef>
              <c:f>'Borchers Graph'!$C$3:$C$9</c:f>
              <c:numCache>
                <c:formatCode>General</c:formatCode>
                <c:ptCount val="7"/>
                <c:pt idx="0">
                  <c:v>33</c:v>
                </c:pt>
                <c:pt idx="1">
                  <c:v>64</c:v>
                </c:pt>
                <c:pt idx="2">
                  <c:v>69</c:v>
                </c:pt>
                <c:pt idx="3">
                  <c:v>75.461538461538467</c:v>
                </c:pt>
                <c:pt idx="4">
                  <c:v>85.214285714285722</c:v>
                </c:pt>
                <c:pt idx="5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551-4850-9091-6644EE863D4B}"/>
            </c:ext>
          </c:extLst>
        </c:ser>
        <c:dLbls/>
        <c:marker val="1"/>
        <c:axId val="67266816"/>
        <c:axId val="77987840"/>
      </c:lineChart>
      <c:catAx>
        <c:axId val="67266816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15875">
            <a:solidFill>
              <a:sysClr val="windowText" lastClr="000000"/>
            </a:solidFill>
          </a:ln>
        </c:spPr>
        <c:txPr>
          <a:bodyPr/>
          <a:lstStyle/>
          <a:p>
            <a:pPr>
              <a:defRPr lang="en-US">
                <a:latin typeface="Arial" pitchFamily="34" charset="0"/>
                <a:cs typeface="Arial" pitchFamily="34" charset="0"/>
              </a:defRPr>
            </a:pPr>
            <a:endParaRPr lang="it-IT"/>
          </a:p>
        </c:txPr>
        <c:crossAx val="77987840"/>
        <c:crosses val="autoZero"/>
        <c:auto val="1"/>
        <c:lblAlgn val="ctr"/>
        <c:lblOffset val="100"/>
      </c:catAx>
      <c:valAx>
        <c:axId val="77987840"/>
        <c:scaling>
          <c:orientation val="minMax"/>
        </c:scaling>
        <c:axPos val="l"/>
        <c:numFmt formatCode="General" sourceLinked="1"/>
        <c:tickLblPos val="nextTo"/>
        <c:spPr>
          <a:ln w="15875">
            <a:solidFill>
              <a:sysClr val="windowText" lastClr="000000"/>
            </a:solidFill>
          </a:ln>
        </c:spPr>
        <c:txPr>
          <a:bodyPr/>
          <a:lstStyle/>
          <a:p>
            <a:pPr>
              <a:defRPr lang="en-US"/>
            </a:pPr>
            <a:endParaRPr lang="it-IT"/>
          </a:p>
        </c:txPr>
        <c:crossAx val="6726681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lang="en-US">
                <a:latin typeface="Arial" pitchFamily="34" charset="0"/>
                <a:cs typeface="Arial" pitchFamily="34" charset="0"/>
              </a:defRPr>
            </a:pPr>
            <a:endParaRPr lang="it-IT"/>
          </a:p>
        </c:txPr>
      </c:legendEntry>
      <c:legendEntry>
        <c:idx val="1"/>
        <c:txPr>
          <a:bodyPr/>
          <a:lstStyle/>
          <a:p>
            <a:pPr>
              <a:defRPr lang="en-US">
                <a:latin typeface="Arial" pitchFamily="34" charset="0"/>
                <a:cs typeface="Arial" pitchFamily="34" charset="0"/>
              </a:defRPr>
            </a:pPr>
            <a:endParaRPr lang="it-IT"/>
          </a:p>
        </c:txPr>
      </c:legendEntry>
      <c:layout>
        <c:manualLayout>
          <c:xMode val="edge"/>
          <c:yMode val="edge"/>
          <c:x val="0.36925735482942695"/>
          <c:y val="0.40404178576454786"/>
          <c:w val="0.26210191126304716"/>
          <c:h val="0.15696597596456799"/>
        </c:manualLayout>
      </c:layout>
      <c:txPr>
        <a:bodyPr/>
        <a:lstStyle/>
        <a:p>
          <a:pPr>
            <a:defRPr lang="en-US"/>
          </a:pPr>
          <a:endParaRPr lang="it-IT"/>
        </a:p>
      </c:txPr>
    </c:legend>
    <c:plotVisOnly val="1"/>
    <c:dispBlanksAs val="gap"/>
  </c:chart>
  <c:txPr>
    <a:bodyPr/>
    <a:lstStyle/>
    <a:p>
      <a:pPr>
        <a:defRPr sz="1600"/>
      </a:pPr>
      <a:endParaRPr lang="it-IT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C6BE0B-BB93-4420-B547-D6FF193B1B1D}" type="datetimeFigureOut">
              <a:rPr lang="it-IT" smtClean="0"/>
              <a:pPr/>
              <a:t>15/04/2019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2AEEC-2EB3-4BD6-997E-8899D964880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90128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867648" y="686233"/>
            <a:ext cx="5406839" cy="235094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395133" y="3264478"/>
            <a:ext cx="6361206" cy="26085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it-IT">
                <a:latin typeface="Arial" charset="0"/>
                <a:ea typeface="msgothic" charset="0"/>
                <a:cs typeface="msgothic" charset="0"/>
              </a:rPr>
              <a:t>HRs for CVD in rheumatoid arthritis (solid lines) according to (A) TCh and (B) LDL. Shaded areas represent 95% CIs. CVD, cardiovascular disease; LDL, low-density lipoprotein cholesterol; TCh, total cholesterol.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CRP levels correlate with a</a:t>
            </a:r>
          </a:p>
          <a:p>
            <a:r>
              <a:rPr lang="en-US" dirty="0" smtClean="0"/>
              <a:t>higher </a:t>
            </a:r>
            <a:r>
              <a:rPr lang="en-US" dirty="0" err="1" smtClean="0"/>
              <a:t>TC:HDLc</a:t>
            </a:r>
            <a:r>
              <a:rPr lang="en-US" dirty="0" smtClean="0"/>
              <a:t> ratio, because the negative gradient</a:t>
            </a:r>
          </a:p>
          <a:p>
            <a:r>
              <a:rPr lang="en-US" dirty="0" smtClean="0"/>
              <a:t>between CRP and </a:t>
            </a:r>
            <a:r>
              <a:rPr lang="en-US" dirty="0" err="1" smtClean="0"/>
              <a:t>HDLc</a:t>
            </a:r>
            <a:r>
              <a:rPr lang="en-US" dirty="0" smtClean="0"/>
              <a:t> is stronger than the gradient</a:t>
            </a:r>
          </a:p>
          <a:p>
            <a:r>
              <a:rPr lang="it-IT" dirty="0" err="1" smtClean="0"/>
              <a:t>between</a:t>
            </a:r>
            <a:r>
              <a:rPr lang="it-IT" dirty="0" smtClean="0"/>
              <a:t> CRP and TC.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2AEEC-2EB3-4BD6-997E-8899D9648800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21299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* Values are the relative risk, adjusted for sex (95% confidence interval) unless otherwise indicated. Adjusted body mass index (BMI) category was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adjusted for self-reporting. Adjusted all-cause and cardiovascular (CV) mortality categories were adjusted for diabetes mellitus, hypertension, history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myocardial infarction, and current smoking.</a:t>
            </a:r>
          </a:p>
          <a:p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†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Significant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 </a:t>
            </a:r>
            <a:r>
              <a:rPr lang="it-IT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0.05.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2AEEC-2EB3-4BD6-997E-8899D9648800}" type="slidenum">
              <a:rPr lang="it-IT" smtClean="0"/>
              <a:pPr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43994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2AEEC-2EB3-4BD6-997E-8899D9648800}" type="slidenum">
              <a:rPr lang="it-IT" smtClean="0"/>
              <a:pPr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11579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9075" indent="-219075">
              <a:spcBef>
                <a:spcPct val="0"/>
              </a:spcBef>
            </a:pPr>
            <a:r>
              <a:rPr lang="en-GB" altLang="it-IT" b="1">
                <a:ea typeface="ＭＳ Ｐゴシック"/>
                <a:cs typeface="ＭＳ Ｐゴシック"/>
              </a:rPr>
              <a:t>Advances made in the diagnosis and treatment of SLE over the last 60 years</a:t>
            </a:r>
            <a:r>
              <a:rPr lang="en-GB" altLang="it-IT" b="1" baseline="30000">
                <a:ea typeface="ＭＳ Ｐゴシック"/>
                <a:cs typeface="ＭＳ Ｐゴシック"/>
              </a:rPr>
              <a:t>1–3 </a:t>
            </a:r>
            <a:endParaRPr lang="en-GB" altLang="it-IT" b="1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  <a:buFontTx/>
              <a:buChar char="•"/>
            </a:pPr>
            <a:r>
              <a:rPr lang="en-GB" altLang="it-IT">
                <a:ea typeface="ＭＳ Ｐゴシック"/>
                <a:cs typeface="ＭＳ Ｐゴシック"/>
              </a:rPr>
              <a:t>BUILD 1 &amp; 2: Discovery of the LE cell in the late 1940s was rapidly followed by a range of therapies (antimalarials, corticosteroids and, later, immunosuppressive agents), with an immediate impact on patients</a:t>
            </a:r>
            <a:r>
              <a:rPr lang="en-GB" altLang="en-US">
                <a:ea typeface="ＭＳ Ｐゴシック"/>
                <a:cs typeface="ＭＳ Ｐゴシック"/>
              </a:rPr>
              <a:t>’</a:t>
            </a:r>
            <a:r>
              <a:rPr lang="en-GB" altLang="it-IT">
                <a:ea typeface="ＭＳ Ｐゴシック"/>
                <a:cs typeface="ＭＳ Ｐゴシック"/>
              </a:rPr>
              <a:t> life expectancy.</a:t>
            </a:r>
            <a:r>
              <a:rPr lang="en-GB" altLang="it-IT" baseline="30000">
                <a:ea typeface="ＭＳ Ｐゴシック"/>
                <a:cs typeface="ＭＳ Ｐゴシック"/>
              </a:rPr>
              <a:t>1</a:t>
            </a: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  <a:buFontTx/>
              <a:buChar char="•"/>
            </a:pPr>
            <a:r>
              <a:rPr lang="en-GB" altLang="it-IT">
                <a:ea typeface="ＭＳ Ｐゴシック"/>
                <a:cs typeface="ＭＳ Ｐゴシック"/>
              </a:rPr>
              <a:t>BUILD 3: The development of new laboratory testing procedures improved the diagnostic process.</a:t>
            </a:r>
            <a:r>
              <a:rPr lang="en-GB" altLang="it-IT" baseline="30000">
                <a:ea typeface="ＭＳ Ｐゴシック"/>
                <a:cs typeface="ＭＳ Ｐゴシック"/>
              </a:rPr>
              <a:t>2</a:t>
            </a:r>
          </a:p>
          <a:p>
            <a:pPr marL="219075" indent="-219075">
              <a:spcBef>
                <a:spcPct val="0"/>
              </a:spcBef>
              <a:buFontTx/>
              <a:buChar char="•"/>
            </a:pPr>
            <a:r>
              <a:rPr lang="en-GB" altLang="it-IT">
                <a:ea typeface="ＭＳ Ｐゴシック"/>
                <a:cs typeface="ＭＳ Ｐゴシック"/>
              </a:rPr>
              <a:t>BUILD 4: Clinical experience led to improvements in treatment and, over the decades, guidelines were developed.</a:t>
            </a:r>
            <a:r>
              <a:rPr lang="en-GB" altLang="it-IT" baseline="30000">
                <a:ea typeface="ＭＳ Ｐゴシック"/>
                <a:cs typeface="ＭＳ Ｐゴシック"/>
              </a:rPr>
              <a:t>3</a:t>
            </a: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  <a:buFontTx/>
              <a:buChar char="•"/>
            </a:pPr>
            <a:r>
              <a:rPr lang="en-GB" altLang="it-IT">
                <a:ea typeface="ＭＳ Ｐゴシック"/>
                <a:cs typeface="ＭＳ Ｐゴシック"/>
              </a:rPr>
              <a:t>BUILD 5: Attempts to assess treatment efficacy led to the development of multiple disease assessment tools.</a:t>
            </a:r>
            <a:r>
              <a:rPr lang="en-GB" altLang="it-IT" baseline="30000">
                <a:ea typeface="ＭＳ Ｐゴシック"/>
                <a:cs typeface="ＭＳ Ｐゴシック"/>
              </a:rPr>
              <a:t>4</a:t>
            </a:r>
            <a:endParaRPr lang="en-GB" altLang="it-IT">
              <a:ea typeface="ＭＳ Ｐゴシック"/>
              <a:cs typeface="ＭＳ Ｐゴシック"/>
            </a:endParaRPr>
          </a:p>
          <a:p>
            <a:pPr marL="658813" lvl="1" indent="-219075">
              <a:spcBef>
                <a:spcPct val="0"/>
              </a:spcBef>
              <a:buFontTx/>
              <a:buChar char="•"/>
            </a:pPr>
            <a:r>
              <a:rPr lang="en-GB" altLang="it-IT">
                <a:ea typeface="ＭＳ Ｐゴシック"/>
                <a:cs typeface="ＭＳ Ｐゴシック"/>
              </a:rPr>
              <a:t>These tools are particularly important for the assessment of treatment efficacy in clinical trials.</a:t>
            </a:r>
          </a:p>
          <a:p>
            <a:pPr marL="658813" lvl="1" indent="-219075">
              <a:spcBef>
                <a:spcPct val="0"/>
              </a:spcBef>
              <a:buFontTx/>
              <a:buChar char="•"/>
            </a:pPr>
            <a:r>
              <a:rPr lang="en-GB" altLang="it-IT">
                <a:ea typeface="ＭＳ Ｐゴシック"/>
                <a:cs typeface="ＭＳ Ｐゴシック"/>
              </a:rPr>
              <a:t>The number of tools developed, each with different strengths and limitations, reflects the challenges faced in the assessment of such a diverse and complex disease. </a:t>
            </a:r>
          </a:p>
          <a:p>
            <a:pPr marL="219075" indent="-219075">
              <a:spcBef>
                <a:spcPct val="0"/>
              </a:spcBef>
              <a:buFontTx/>
              <a:buChar char="•"/>
            </a:pP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</a:pPr>
            <a:r>
              <a:rPr lang="en-GB" altLang="it-IT" b="1">
                <a:ea typeface="ＭＳ Ｐゴシック"/>
                <a:cs typeface="ＭＳ Ｐゴシック"/>
              </a:rPr>
              <a:t>References</a:t>
            </a:r>
          </a:p>
          <a:p>
            <a:pPr marL="219075" indent="-219075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GB" altLang="it-IT">
                <a:ea typeface="ＭＳ Ｐゴシック"/>
                <a:cs typeface="ＭＳ Ｐゴシック"/>
              </a:rPr>
              <a:t>Borchers AT, </a:t>
            </a:r>
            <a:r>
              <a:rPr lang="en-GB" altLang="it-IT" i="1">
                <a:ea typeface="ＭＳ Ｐゴシック"/>
                <a:cs typeface="ＭＳ Ｐゴシック"/>
              </a:rPr>
              <a:t>et al. </a:t>
            </a:r>
            <a:r>
              <a:rPr lang="en-GB" altLang="it-IT">
                <a:ea typeface="ＭＳ Ｐゴシック"/>
                <a:cs typeface="ＭＳ Ｐゴシック"/>
              </a:rPr>
              <a:t>Surviving the butterfly and the wolf: mortality trends in systemic lupus erythematosus. </a:t>
            </a:r>
            <a:r>
              <a:rPr lang="en-GB" altLang="it-IT" i="1">
                <a:ea typeface="ＭＳ Ｐゴシック"/>
                <a:cs typeface="ＭＳ Ｐゴシック"/>
              </a:rPr>
              <a:t>Autoimmun Rev</a:t>
            </a:r>
            <a:r>
              <a:rPr lang="en-GB" altLang="it-IT">
                <a:ea typeface="ＭＳ Ｐゴシック"/>
                <a:cs typeface="ＭＳ Ｐゴシック"/>
              </a:rPr>
              <a:t> 2004; </a:t>
            </a:r>
            <a:r>
              <a:rPr lang="en-GB" altLang="it-IT" b="1">
                <a:ea typeface="ＭＳ Ｐゴシック"/>
                <a:cs typeface="ＭＳ Ｐゴシック"/>
              </a:rPr>
              <a:t>3</a:t>
            </a:r>
            <a:r>
              <a:rPr lang="en-GB" altLang="it-IT">
                <a:ea typeface="ＭＳ Ｐゴシック"/>
                <a:cs typeface="ＭＳ Ｐゴシック"/>
              </a:rPr>
              <a:t>:423–453.</a:t>
            </a:r>
          </a:p>
          <a:p>
            <a:pPr marL="219075" indent="-219075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GB" altLang="it-IT">
                <a:ea typeface="ＭＳ Ｐゴシック"/>
                <a:cs typeface="ＭＳ Ｐゴシック"/>
              </a:rPr>
              <a:t>Bertsias G, </a:t>
            </a:r>
            <a:r>
              <a:rPr lang="en-GB" altLang="it-IT" i="1">
                <a:ea typeface="ＭＳ Ｐゴシック"/>
                <a:cs typeface="ＭＳ Ｐゴシック"/>
              </a:rPr>
              <a:t>et al</a:t>
            </a:r>
            <a:r>
              <a:rPr lang="en-GB" altLang="it-IT">
                <a:ea typeface="ＭＳ Ｐゴシック"/>
                <a:cs typeface="ＭＳ Ｐゴシック"/>
              </a:rPr>
              <a:t>. EULAR recommendations for the management of systemic lupus erythematosus. Report of a Task Force of the EULAR Standing Committee for International Clinical Studies Including Therapeutics. </a:t>
            </a:r>
            <a:r>
              <a:rPr lang="en-GB" altLang="it-IT" i="1">
                <a:ea typeface="ＭＳ Ｐゴシック"/>
                <a:cs typeface="ＭＳ Ｐゴシック"/>
              </a:rPr>
              <a:t>Ann Rheum Dis </a:t>
            </a:r>
            <a:r>
              <a:rPr lang="en-GB" altLang="it-IT">
                <a:ea typeface="ＭＳ Ｐゴシック"/>
                <a:cs typeface="ＭＳ Ｐゴシック"/>
              </a:rPr>
              <a:t>2008; </a:t>
            </a:r>
            <a:r>
              <a:rPr lang="en-GB" altLang="it-IT" b="1">
                <a:ea typeface="ＭＳ Ｐゴシック"/>
                <a:cs typeface="ＭＳ Ｐゴシック"/>
              </a:rPr>
              <a:t>67</a:t>
            </a:r>
            <a:r>
              <a:rPr lang="en-GB" altLang="it-IT">
                <a:ea typeface="ＭＳ Ｐゴシック"/>
                <a:cs typeface="ＭＳ Ｐゴシック"/>
              </a:rPr>
              <a:t>:195–205.</a:t>
            </a:r>
          </a:p>
          <a:p>
            <a:pPr marL="219075" indent="-219075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US" altLang="it-IT">
                <a:ea typeface="ＭＳ Ｐゴシック"/>
                <a:cs typeface="ＭＳ Ｐゴシック"/>
              </a:rPr>
              <a:t>ACR Ad Hoc Committee on Systemic Lupus Erythematosus Guidelines</a:t>
            </a:r>
            <a:r>
              <a:rPr lang="en-GB" altLang="it-IT">
                <a:ea typeface="ＭＳ Ｐゴシック"/>
                <a:cs typeface="ＭＳ Ｐゴシック"/>
              </a:rPr>
              <a:t>. Guidelines for referral and management of systemic lupus erythematosus in adults. </a:t>
            </a:r>
            <a:r>
              <a:rPr lang="en-GB" altLang="it-IT" i="1">
                <a:ea typeface="ＭＳ Ｐゴシック"/>
                <a:cs typeface="ＭＳ Ｐゴシック"/>
              </a:rPr>
              <a:t>Arthritis Rheum </a:t>
            </a:r>
            <a:r>
              <a:rPr lang="en-GB" altLang="it-IT">
                <a:ea typeface="ＭＳ Ｐゴシック"/>
                <a:cs typeface="ＭＳ Ｐゴシック"/>
              </a:rPr>
              <a:t>1999; </a:t>
            </a:r>
            <a:r>
              <a:rPr lang="en-GB" altLang="it-IT" b="1">
                <a:ea typeface="ＭＳ Ｐゴシック"/>
                <a:cs typeface="ＭＳ Ｐゴシック"/>
              </a:rPr>
              <a:t>42</a:t>
            </a:r>
            <a:r>
              <a:rPr lang="en-GB" altLang="it-IT">
                <a:ea typeface="ＭＳ Ｐゴシック"/>
                <a:cs typeface="ＭＳ Ｐゴシック"/>
              </a:rPr>
              <a:t>:1785–1796.</a:t>
            </a:r>
          </a:p>
          <a:p>
            <a:pPr marL="219075" indent="-219075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US" altLang="it-IT">
                <a:ea typeface="ＭＳ Ｐゴシック"/>
                <a:cs typeface="ＭＳ Ｐゴシック"/>
              </a:rPr>
              <a:t>Hay E. Assessment of lupus: where are we now? </a:t>
            </a:r>
            <a:r>
              <a:rPr lang="en-US" altLang="it-IT" i="1">
                <a:ea typeface="ＭＳ Ｐゴシック"/>
                <a:cs typeface="ＭＳ Ｐゴシック"/>
              </a:rPr>
              <a:t>Ann Rheum Dis</a:t>
            </a:r>
            <a:r>
              <a:rPr lang="en-US" altLang="it-IT">
                <a:ea typeface="ＭＳ Ｐゴシック"/>
                <a:cs typeface="ＭＳ Ｐゴシック"/>
              </a:rPr>
              <a:t> 1993; </a:t>
            </a:r>
            <a:r>
              <a:rPr lang="en-US" altLang="it-IT" b="1">
                <a:ea typeface="ＭＳ Ｐゴシック"/>
                <a:cs typeface="ＭＳ Ｐゴシック"/>
              </a:rPr>
              <a:t>52</a:t>
            </a:r>
            <a:r>
              <a:rPr lang="en-US" altLang="it-IT">
                <a:ea typeface="ＭＳ Ｐゴシック"/>
                <a:cs typeface="ＭＳ Ｐゴシック"/>
              </a:rPr>
              <a:t>:169–172. </a:t>
            </a: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  <a:buFont typeface="Calibri" pitchFamily="34" charset="0"/>
              <a:buAutoNum type="arabicPeriod"/>
            </a:pP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  <a:buFont typeface="Calibri" pitchFamily="34" charset="0"/>
              <a:buNone/>
            </a:pPr>
            <a:r>
              <a:rPr lang="en-US" altLang="it-IT">
                <a:ea typeface="ＭＳ Ｐゴシック"/>
                <a:cs typeface="ＭＳ Ｐゴシック"/>
              </a:rPr>
              <a:t> </a:t>
            </a: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</a:pP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</a:pPr>
            <a:endParaRPr lang="en-GB" altLang="it-IT">
              <a:ea typeface="ＭＳ Ｐゴシック"/>
              <a:cs typeface="ＭＳ Ｐゴシック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C6764A-E08E-46BC-BB35-3A4F36A9212F}" type="slidenum">
              <a:rPr lang="en-GB" altLang="it-IT">
                <a:solidFill>
                  <a:srgbClr val="000000"/>
                </a:solidFill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GB" altLang="it-IT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19075" indent="-219075">
              <a:spcBef>
                <a:spcPct val="0"/>
              </a:spcBef>
            </a:pPr>
            <a:r>
              <a:rPr lang="en-GB" altLang="it-IT" b="1">
                <a:ea typeface="ＭＳ Ｐゴシック"/>
                <a:cs typeface="ＭＳ Ｐゴシック"/>
              </a:rPr>
              <a:t>Advances made in the diagnosis and treatment of SLE over the last 60 years</a:t>
            </a:r>
            <a:r>
              <a:rPr lang="en-GB" altLang="it-IT" b="1" baseline="30000">
                <a:ea typeface="ＭＳ Ｐゴシック"/>
                <a:cs typeface="ＭＳ Ｐゴシック"/>
              </a:rPr>
              <a:t>1–3 </a:t>
            </a:r>
            <a:endParaRPr lang="en-GB" altLang="it-IT" b="1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  <a:buFontTx/>
              <a:buChar char="•"/>
            </a:pPr>
            <a:r>
              <a:rPr lang="en-GB" altLang="it-IT">
                <a:ea typeface="ＭＳ Ｐゴシック"/>
                <a:cs typeface="ＭＳ Ｐゴシック"/>
              </a:rPr>
              <a:t>BUILD 1 &amp; 2: Discovery of the LE cell in the late 1940s was rapidly followed by a range of therapies (antimalarials, corticosteroids and, later, immunosuppressive agents), with an immediate impact on patients</a:t>
            </a:r>
            <a:r>
              <a:rPr lang="en-GB" altLang="en-US">
                <a:ea typeface="ＭＳ Ｐゴシック"/>
                <a:cs typeface="ＭＳ Ｐゴシック"/>
              </a:rPr>
              <a:t>’</a:t>
            </a:r>
            <a:r>
              <a:rPr lang="en-GB" altLang="it-IT">
                <a:ea typeface="ＭＳ Ｐゴシック"/>
                <a:cs typeface="ＭＳ Ｐゴシック"/>
              </a:rPr>
              <a:t> life expectancy.</a:t>
            </a:r>
            <a:r>
              <a:rPr lang="en-GB" altLang="it-IT" baseline="30000">
                <a:ea typeface="ＭＳ Ｐゴシック"/>
                <a:cs typeface="ＭＳ Ｐゴシック"/>
              </a:rPr>
              <a:t>1</a:t>
            </a: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  <a:buFontTx/>
              <a:buChar char="•"/>
            </a:pPr>
            <a:r>
              <a:rPr lang="en-GB" altLang="it-IT">
                <a:ea typeface="ＭＳ Ｐゴシック"/>
                <a:cs typeface="ＭＳ Ｐゴシック"/>
              </a:rPr>
              <a:t>BUILD 3: The development of new laboratory testing procedures improved the diagnostic process.</a:t>
            </a:r>
            <a:r>
              <a:rPr lang="en-GB" altLang="it-IT" baseline="30000">
                <a:ea typeface="ＭＳ Ｐゴシック"/>
                <a:cs typeface="ＭＳ Ｐゴシック"/>
              </a:rPr>
              <a:t>2</a:t>
            </a:r>
          </a:p>
          <a:p>
            <a:pPr marL="219075" indent="-219075">
              <a:spcBef>
                <a:spcPct val="0"/>
              </a:spcBef>
              <a:buFontTx/>
              <a:buChar char="•"/>
            </a:pPr>
            <a:r>
              <a:rPr lang="en-GB" altLang="it-IT">
                <a:ea typeface="ＭＳ Ｐゴシック"/>
                <a:cs typeface="ＭＳ Ｐゴシック"/>
              </a:rPr>
              <a:t>BUILD 4: Clinical experience led to improvements in treatment and, over the decades, guidelines were developed.</a:t>
            </a:r>
            <a:r>
              <a:rPr lang="en-GB" altLang="it-IT" baseline="30000">
                <a:ea typeface="ＭＳ Ｐゴシック"/>
                <a:cs typeface="ＭＳ Ｐゴシック"/>
              </a:rPr>
              <a:t>3</a:t>
            </a: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  <a:buFontTx/>
              <a:buChar char="•"/>
            </a:pPr>
            <a:r>
              <a:rPr lang="en-GB" altLang="it-IT">
                <a:ea typeface="ＭＳ Ｐゴシック"/>
                <a:cs typeface="ＭＳ Ｐゴシック"/>
              </a:rPr>
              <a:t>BUILD 5: Attempts to assess treatment efficacy led to the development of multiple disease assessment tools.</a:t>
            </a:r>
            <a:r>
              <a:rPr lang="en-GB" altLang="it-IT" baseline="30000">
                <a:ea typeface="ＭＳ Ｐゴシック"/>
                <a:cs typeface="ＭＳ Ｐゴシック"/>
              </a:rPr>
              <a:t>4</a:t>
            </a:r>
            <a:endParaRPr lang="en-GB" altLang="it-IT">
              <a:ea typeface="ＭＳ Ｐゴシック"/>
              <a:cs typeface="ＭＳ Ｐゴシック"/>
            </a:endParaRPr>
          </a:p>
          <a:p>
            <a:pPr marL="658813" lvl="1" indent="-219075">
              <a:spcBef>
                <a:spcPct val="0"/>
              </a:spcBef>
              <a:buFontTx/>
              <a:buChar char="•"/>
            </a:pPr>
            <a:r>
              <a:rPr lang="en-GB" altLang="it-IT">
                <a:ea typeface="ＭＳ Ｐゴシック"/>
                <a:cs typeface="ＭＳ Ｐゴシック"/>
              </a:rPr>
              <a:t>These tools are particularly important for the assessment of treatment efficacy in clinical trials.</a:t>
            </a:r>
          </a:p>
          <a:p>
            <a:pPr marL="658813" lvl="1" indent="-219075">
              <a:spcBef>
                <a:spcPct val="0"/>
              </a:spcBef>
              <a:buFontTx/>
              <a:buChar char="•"/>
            </a:pPr>
            <a:r>
              <a:rPr lang="en-GB" altLang="it-IT">
                <a:ea typeface="ＭＳ Ｐゴシック"/>
                <a:cs typeface="ＭＳ Ｐゴシック"/>
              </a:rPr>
              <a:t>The number of tools developed, each with different strengths and limitations, reflects the challenges faced in the assessment of such a diverse and complex disease. </a:t>
            </a:r>
          </a:p>
          <a:p>
            <a:pPr marL="219075" indent="-219075">
              <a:spcBef>
                <a:spcPct val="0"/>
              </a:spcBef>
              <a:buFontTx/>
              <a:buChar char="•"/>
            </a:pP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</a:pPr>
            <a:r>
              <a:rPr lang="en-GB" altLang="it-IT" b="1">
                <a:ea typeface="ＭＳ Ｐゴシック"/>
                <a:cs typeface="ＭＳ Ｐゴシック"/>
              </a:rPr>
              <a:t>References</a:t>
            </a:r>
          </a:p>
          <a:p>
            <a:pPr marL="219075" indent="-219075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GB" altLang="it-IT">
                <a:ea typeface="ＭＳ Ｐゴシック"/>
                <a:cs typeface="ＭＳ Ｐゴシック"/>
              </a:rPr>
              <a:t>Borchers AT, </a:t>
            </a:r>
            <a:r>
              <a:rPr lang="en-GB" altLang="it-IT" i="1">
                <a:ea typeface="ＭＳ Ｐゴシック"/>
                <a:cs typeface="ＭＳ Ｐゴシック"/>
              </a:rPr>
              <a:t>et al. </a:t>
            </a:r>
            <a:r>
              <a:rPr lang="en-GB" altLang="it-IT">
                <a:ea typeface="ＭＳ Ｐゴシック"/>
                <a:cs typeface="ＭＳ Ｐゴシック"/>
              </a:rPr>
              <a:t>Surviving the butterfly and the wolf: mortality trends in systemic lupus erythematosus. </a:t>
            </a:r>
            <a:r>
              <a:rPr lang="en-GB" altLang="it-IT" i="1">
                <a:ea typeface="ＭＳ Ｐゴシック"/>
                <a:cs typeface="ＭＳ Ｐゴシック"/>
              </a:rPr>
              <a:t>Autoimmun Rev</a:t>
            </a:r>
            <a:r>
              <a:rPr lang="en-GB" altLang="it-IT">
                <a:ea typeface="ＭＳ Ｐゴシック"/>
                <a:cs typeface="ＭＳ Ｐゴシック"/>
              </a:rPr>
              <a:t> 2004; </a:t>
            </a:r>
            <a:r>
              <a:rPr lang="en-GB" altLang="it-IT" b="1">
                <a:ea typeface="ＭＳ Ｐゴシック"/>
                <a:cs typeface="ＭＳ Ｐゴシック"/>
              </a:rPr>
              <a:t>3</a:t>
            </a:r>
            <a:r>
              <a:rPr lang="en-GB" altLang="it-IT">
                <a:ea typeface="ＭＳ Ｐゴシック"/>
                <a:cs typeface="ＭＳ Ｐゴシック"/>
              </a:rPr>
              <a:t>:423–453.</a:t>
            </a:r>
          </a:p>
          <a:p>
            <a:pPr marL="219075" indent="-219075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GB" altLang="it-IT">
                <a:ea typeface="ＭＳ Ｐゴシック"/>
                <a:cs typeface="ＭＳ Ｐゴシック"/>
              </a:rPr>
              <a:t>Bertsias G, </a:t>
            </a:r>
            <a:r>
              <a:rPr lang="en-GB" altLang="it-IT" i="1">
                <a:ea typeface="ＭＳ Ｐゴシック"/>
                <a:cs typeface="ＭＳ Ｐゴシック"/>
              </a:rPr>
              <a:t>et al</a:t>
            </a:r>
            <a:r>
              <a:rPr lang="en-GB" altLang="it-IT">
                <a:ea typeface="ＭＳ Ｐゴシック"/>
                <a:cs typeface="ＭＳ Ｐゴシック"/>
              </a:rPr>
              <a:t>. EULAR recommendations for the management of systemic lupus erythematosus. Report of a Task Force of the EULAR Standing Committee for International Clinical Studies Including Therapeutics. </a:t>
            </a:r>
            <a:r>
              <a:rPr lang="en-GB" altLang="it-IT" i="1">
                <a:ea typeface="ＭＳ Ｐゴシック"/>
                <a:cs typeface="ＭＳ Ｐゴシック"/>
              </a:rPr>
              <a:t>Ann Rheum Dis </a:t>
            </a:r>
            <a:r>
              <a:rPr lang="en-GB" altLang="it-IT">
                <a:ea typeface="ＭＳ Ｐゴシック"/>
                <a:cs typeface="ＭＳ Ｐゴシック"/>
              </a:rPr>
              <a:t>2008; </a:t>
            </a:r>
            <a:r>
              <a:rPr lang="en-GB" altLang="it-IT" b="1">
                <a:ea typeface="ＭＳ Ｐゴシック"/>
                <a:cs typeface="ＭＳ Ｐゴシック"/>
              </a:rPr>
              <a:t>67</a:t>
            </a:r>
            <a:r>
              <a:rPr lang="en-GB" altLang="it-IT">
                <a:ea typeface="ＭＳ Ｐゴシック"/>
                <a:cs typeface="ＭＳ Ｐゴシック"/>
              </a:rPr>
              <a:t>:195–205.</a:t>
            </a:r>
          </a:p>
          <a:p>
            <a:pPr marL="219075" indent="-219075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US" altLang="it-IT">
                <a:ea typeface="ＭＳ Ｐゴシック"/>
                <a:cs typeface="ＭＳ Ｐゴシック"/>
              </a:rPr>
              <a:t>ACR Ad Hoc Committee on Systemic Lupus Erythematosus Guidelines</a:t>
            </a:r>
            <a:r>
              <a:rPr lang="en-GB" altLang="it-IT">
                <a:ea typeface="ＭＳ Ｐゴシック"/>
                <a:cs typeface="ＭＳ Ｐゴシック"/>
              </a:rPr>
              <a:t>. Guidelines for referral and management of systemic lupus erythematosus in adults. </a:t>
            </a:r>
            <a:r>
              <a:rPr lang="en-GB" altLang="it-IT" i="1">
                <a:ea typeface="ＭＳ Ｐゴシック"/>
                <a:cs typeface="ＭＳ Ｐゴシック"/>
              </a:rPr>
              <a:t>Arthritis Rheum </a:t>
            </a:r>
            <a:r>
              <a:rPr lang="en-GB" altLang="it-IT">
                <a:ea typeface="ＭＳ Ｐゴシック"/>
                <a:cs typeface="ＭＳ Ｐゴシック"/>
              </a:rPr>
              <a:t>1999; </a:t>
            </a:r>
            <a:r>
              <a:rPr lang="en-GB" altLang="it-IT" b="1">
                <a:ea typeface="ＭＳ Ｐゴシック"/>
                <a:cs typeface="ＭＳ Ｐゴシック"/>
              </a:rPr>
              <a:t>42</a:t>
            </a:r>
            <a:r>
              <a:rPr lang="en-GB" altLang="it-IT">
                <a:ea typeface="ＭＳ Ｐゴシック"/>
                <a:cs typeface="ＭＳ Ｐゴシック"/>
              </a:rPr>
              <a:t>:1785–1796.</a:t>
            </a:r>
          </a:p>
          <a:p>
            <a:pPr marL="219075" indent="-219075">
              <a:spcBef>
                <a:spcPct val="0"/>
              </a:spcBef>
              <a:buFont typeface="Calibri" pitchFamily="34" charset="0"/>
              <a:buAutoNum type="arabicPeriod"/>
            </a:pPr>
            <a:r>
              <a:rPr lang="en-US" altLang="it-IT">
                <a:ea typeface="ＭＳ Ｐゴシック"/>
                <a:cs typeface="ＭＳ Ｐゴシック"/>
              </a:rPr>
              <a:t>Hay E. Assessment of lupus: where are we now? </a:t>
            </a:r>
            <a:r>
              <a:rPr lang="en-US" altLang="it-IT" i="1">
                <a:ea typeface="ＭＳ Ｐゴシック"/>
                <a:cs typeface="ＭＳ Ｐゴシック"/>
              </a:rPr>
              <a:t>Ann Rheum Dis</a:t>
            </a:r>
            <a:r>
              <a:rPr lang="en-US" altLang="it-IT">
                <a:ea typeface="ＭＳ Ｐゴシック"/>
                <a:cs typeface="ＭＳ Ｐゴシック"/>
              </a:rPr>
              <a:t> 1993; </a:t>
            </a:r>
            <a:r>
              <a:rPr lang="en-US" altLang="it-IT" b="1">
                <a:ea typeface="ＭＳ Ｐゴシック"/>
                <a:cs typeface="ＭＳ Ｐゴシック"/>
              </a:rPr>
              <a:t>52</a:t>
            </a:r>
            <a:r>
              <a:rPr lang="en-US" altLang="it-IT">
                <a:ea typeface="ＭＳ Ｐゴシック"/>
                <a:cs typeface="ＭＳ Ｐゴシック"/>
              </a:rPr>
              <a:t>:169–172. </a:t>
            </a: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  <a:buFont typeface="Calibri" pitchFamily="34" charset="0"/>
              <a:buAutoNum type="arabicPeriod"/>
            </a:pP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  <a:buFont typeface="Calibri" pitchFamily="34" charset="0"/>
              <a:buNone/>
            </a:pPr>
            <a:r>
              <a:rPr lang="en-US" altLang="it-IT">
                <a:ea typeface="ＭＳ Ｐゴシック"/>
                <a:cs typeface="ＭＳ Ｐゴシック"/>
              </a:rPr>
              <a:t> </a:t>
            </a: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</a:pPr>
            <a:endParaRPr lang="en-GB" altLang="it-IT">
              <a:ea typeface="ＭＳ Ｐゴシック"/>
              <a:cs typeface="ＭＳ Ｐゴシック"/>
            </a:endParaRPr>
          </a:p>
          <a:p>
            <a:pPr marL="219075" indent="-219075">
              <a:spcBef>
                <a:spcPct val="0"/>
              </a:spcBef>
            </a:pPr>
            <a:endParaRPr lang="en-GB" altLang="it-IT">
              <a:ea typeface="ＭＳ Ｐゴシック"/>
              <a:cs typeface="ＭＳ Ｐゴシック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C6764A-E08E-46BC-BB35-3A4F36A9212F}" type="slidenum">
              <a:rPr lang="en-GB" altLang="it-IT">
                <a:solidFill>
                  <a:srgbClr val="000000"/>
                </a:solidFill>
                <a:ea typeface="ＭＳ Ｐゴシック"/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81</a:t>
            </a:fld>
            <a:endParaRPr lang="en-GB" altLang="it-IT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Patients with rheumatoid arthritis (RA)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have an increased risk for cardiovascular disease (CVD).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 long-term intervention trials on CVD risk factors have been published, and a debate on the efficacy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controlling traditional risk factors in RA is ongoing. We aimed to evaluate a treat-to-target approach versus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usual care regarding traditional CVD risk factors in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patients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RA.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Methods I n this open-label, </a:t>
            </a:r>
            <a:r>
              <a:rPr lang="en-US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randomised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controlled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trial, patients with RA aged &lt;70 years without prior CVD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 diabetes mellitus were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randomised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1:1 to either a treat-to-target approach or usual care of traditional CVD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risk factors. The primary outcome was defined as change in carotid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intima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media thickness (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cIMT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over 5 years,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the secondary outcome was a composite of first occurrence of fatal and non-fatal cardiovascular events.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A total of 320 patients (mean age 52.4 years;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69.7% female) with RA underwent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randomisation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219 patients (68.4%) completed 5 years of follow-up. The mean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cIMT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progression was significantly reduced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treat-to-target group compared with usual care 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(0.023 [95%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0.011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0.036] mm vs 0.045 [95%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</a:t>
            </a:r>
            <a:endParaRPr lang="it-IT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0.030 to 0.059] mm; p=0.028). Cardiovascular events occurred in 2 (1.3%) of the patients in the treat-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totarget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7 (4.7%) in those receiving usual care 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(p=0.048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log-rank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test).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Conclusion This study provides evidence on the benefit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a treat-to-target approach of traditional CVD risk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factors for primary prevention in patients with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welltreated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C2D9C-0993-4910-A309-0E3045BB22AF}" type="slidenum">
              <a:rPr lang="it-IT" smtClean="0"/>
              <a:pPr/>
              <a:t>84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F53F5-1D2D-4F26-A146-559E6C8E5A55}" type="datetime1">
              <a:rPr lang="it-IT" smtClean="0"/>
              <a:pPr/>
              <a:t>15/04/2019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10462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7C79-8C36-430C-A22D-EC6D33164CEF}" type="datetime1">
              <a:rPr lang="it-IT" smtClean="0"/>
              <a:pPr/>
              <a:t>15/04/2019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11504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6AA61-D5F6-4606-9A77-BDDF6FD37A7F}" type="datetime1">
              <a:rPr lang="it-IT" smtClean="0"/>
              <a:pPr/>
              <a:t>15/04/2019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10345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21" name="Textebene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2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91045347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107950" y="735806"/>
            <a:ext cx="892810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4" y="74773"/>
            <a:ext cx="8928100" cy="621069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07950" y="4762053"/>
            <a:ext cx="4464050" cy="351235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4572000" y="4762053"/>
            <a:ext cx="4464050" cy="351235"/>
          </a:xfrm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800"/>
            </a:lvl1pPr>
            <a:lvl2pPr marL="457200" indent="0">
              <a:buNone/>
              <a:defRPr sz="1000"/>
            </a:lvl2pPr>
            <a:lvl3pPr marL="914400" indent="0">
              <a:buNone/>
              <a:defRPr sz="10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463141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650F5-0EC5-4E6E-BE16-701C47B53814}" type="datetime1">
              <a:rPr lang="it-IT" smtClean="0"/>
              <a:pPr/>
              <a:t>15/04/2019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0708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0D66-2848-4DB2-ABA3-FC550EFA2B5F}" type="datetime1">
              <a:rPr lang="it-IT" smtClean="0"/>
              <a:pPr/>
              <a:t>15/04/2019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3895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42986-4919-4A0B-8BFF-F6E3996D874F}" type="datetime1">
              <a:rPr lang="it-IT" smtClean="0"/>
              <a:pPr/>
              <a:t>15/04/2019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97358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83CF5-CF0A-48D6-BFC9-4D1B29A14525}" type="datetime1">
              <a:rPr lang="it-IT" smtClean="0"/>
              <a:pPr/>
              <a:t>15/04/2019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93357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F8489-7E96-4BEA-B4BA-F601BA29E27E}" type="datetime1">
              <a:rPr lang="it-IT" smtClean="0"/>
              <a:pPr/>
              <a:t>15/04/2019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49196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C12F8-98FC-41AB-9C17-6AB577EE8DCF}" type="datetime1">
              <a:rPr lang="it-IT" smtClean="0"/>
              <a:pPr/>
              <a:t>15/04/2019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48019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37E8-218A-4352-9439-7AE1E6C96A91}" type="datetime1">
              <a:rPr lang="it-IT" smtClean="0"/>
              <a:pPr/>
              <a:t>15/04/2019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93228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D4BE1-CFAF-416E-8A62-F9F041FB8420}" type="datetime1">
              <a:rPr lang="it-IT" smtClean="0"/>
              <a:pPr/>
              <a:t>15/04/2019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61845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C2C87-131C-46B0-BEEB-3092D531CC69}" type="datetime1">
              <a:rPr lang="it-IT" smtClean="0"/>
              <a:pPr/>
              <a:t>15/04/2019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16468-FD3C-4085-ADF6-33DB632B776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3668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www.nejm.org/action/clickThrough?id=7765&amp;url=https://hbr.org/insight-center/innovating-for-value-in-health-care&amp;loc=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102.jpeg"/><Relationship Id="rId9" Type="http://schemas.openxmlformats.org/officeDocument/2006/relationships/image" Target="../media/image10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chart" Target="../charts/char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4" Type="http://schemas.openxmlformats.org/officeDocument/2006/relationships/image" Target="../media/image14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0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020668" y="771550"/>
            <a:ext cx="510266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600" b="1" dirty="0" smtClean="0"/>
              <a:t>Malattie reumatologiche croniche infiammatorie (</a:t>
            </a:r>
            <a:r>
              <a:rPr lang="it-IT" sz="2600" b="1" dirty="0" err="1" smtClean="0"/>
              <a:t>CIRDs</a:t>
            </a:r>
            <a:r>
              <a:rPr lang="it-IT" sz="2600" b="1" dirty="0" smtClean="0"/>
              <a:t>) e rischio CV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701638" y="4400978"/>
            <a:ext cx="2798354" cy="54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45161" tIns="72581" rIns="145161" bIns="72581" anchor="ctr"/>
          <a:lstStyle/>
          <a:p>
            <a:pPr defTabSz="14509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Rheumatology</a:t>
            </a:r>
            <a:r>
              <a:rPr 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</a:t>
            </a:r>
            <a:r>
              <a:rPr lang="it-IT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Unit</a:t>
            </a:r>
          </a:p>
          <a:p>
            <a:pPr defTabSz="145097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kern="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Department</a:t>
            </a:r>
            <a:r>
              <a:rPr lang="it-IT" sz="14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</a:t>
            </a:r>
            <a:r>
              <a:rPr 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of </a:t>
            </a:r>
            <a:r>
              <a:rPr lang="it-IT" sz="1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Medical</a:t>
            </a:r>
            <a:r>
              <a:rPr lang="it-IT" sz="1400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 </a:t>
            </a:r>
            <a:r>
              <a:rPr lang="it-IT" sz="1400" kern="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Sciences</a:t>
            </a:r>
            <a:endParaRPr lang="it-IT" sz="1400" kern="0" dirty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629010" y="3489853"/>
            <a:ext cx="192988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it-IT" sz="20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Marcello Govoni</a:t>
            </a:r>
          </a:p>
          <a:p>
            <a:pPr algn="ctr"/>
            <a:r>
              <a:rPr lang="it-IT" sz="20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</a:rPr>
              <a:t>gvl@unife.it</a:t>
            </a:r>
          </a:p>
        </p:txBody>
      </p:sp>
      <p:cxnSp>
        <p:nvCxnSpPr>
          <p:cNvPr id="3" name="Connettore 1 2"/>
          <p:cNvCxnSpPr/>
          <p:nvPr/>
        </p:nvCxnSpPr>
        <p:spPr>
          <a:xfrm>
            <a:off x="0" y="4191930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299942"/>
            <a:ext cx="1595869" cy="68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749543" y="1995686"/>
            <a:ext cx="18515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latin typeface="Gill Sans MT" panose="020B0502020104020203" pitchFamily="34" charset="0"/>
              </a:rPr>
              <a:t>A </a:t>
            </a:r>
            <a:r>
              <a:rPr lang="it-IT" b="1" dirty="0" err="1" smtClean="0">
                <a:latin typeface="Gill Sans MT" panose="020B0502020104020203" pitchFamily="34" charset="0"/>
              </a:rPr>
              <a:t>problem</a:t>
            </a:r>
            <a:endParaRPr lang="it-IT" b="1" dirty="0" smtClean="0">
              <a:latin typeface="Gill Sans MT" panose="020B0502020104020203" pitchFamily="34" charset="0"/>
            </a:endParaRPr>
          </a:p>
          <a:p>
            <a:r>
              <a:rPr lang="it-IT" b="1" dirty="0" smtClean="0">
                <a:latin typeface="Gill Sans MT" panose="020B0502020104020203" pitchFamily="34" charset="0"/>
              </a:rPr>
              <a:t>A </a:t>
            </a:r>
            <a:r>
              <a:rPr lang="it-IT" b="1" dirty="0" err="1" smtClean="0">
                <a:latin typeface="Gill Sans MT" panose="020B0502020104020203" pitchFamily="34" charset="0"/>
              </a:rPr>
              <a:t>challenge</a:t>
            </a:r>
            <a:endParaRPr lang="it-IT" b="1" dirty="0" smtClean="0">
              <a:latin typeface="Gill Sans MT" panose="020B0502020104020203" pitchFamily="34" charset="0"/>
            </a:endParaRPr>
          </a:p>
          <a:p>
            <a:r>
              <a:rPr lang="it-IT" b="1" dirty="0" smtClean="0">
                <a:latin typeface="Gill Sans MT" panose="020B0502020104020203" pitchFamily="34" charset="0"/>
              </a:rPr>
              <a:t>An </a:t>
            </a:r>
            <a:r>
              <a:rPr lang="it-IT" b="1" dirty="0" err="1" smtClean="0">
                <a:latin typeface="Gill Sans MT" panose="020B0502020104020203" pitchFamily="34" charset="0"/>
              </a:rPr>
              <a:t>opportunity</a:t>
            </a:r>
            <a:endParaRPr lang="it-IT" b="1" dirty="0">
              <a:latin typeface="Gill Sans MT" panose="020B0502020104020203" pitchFamily="34" charset="0"/>
            </a:endParaRPr>
          </a:p>
        </p:txBody>
      </p:sp>
      <p:pic>
        <p:nvPicPr>
          <p:cNvPr id="1026" name="Immagine 15" descr="Ferrara1_RGB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370" t="21505"/>
          <a:stretch/>
        </p:blipFill>
        <p:spPr bwMode="auto">
          <a:xfrm>
            <a:off x="6444208" y="4443958"/>
            <a:ext cx="2617177" cy="54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magine 6" descr="Ferrara1_RG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9303"/>
          <a:stretch>
            <a:fillRect/>
          </a:stretch>
        </p:blipFill>
        <p:spPr bwMode="auto">
          <a:xfrm>
            <a:off x="5978616" y="4487364"/>
            <a:ext cx="466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9780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0" y="3312319"/>
            <a:ext cx="5956300" cy="174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5716"/>
          <a:stretch/>
        </p:blipFill>
        <p:spPr bwMode="auto">
          <a:xfrm>
            <a:off x="85727" y="338137"/>
            <a:ext cx="7581166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CasellaDiTesto 3"/>
          <p:cNvSpPr txBox="1">
            <a:spLocks noChangeArrowheads="1"/>
          </p:cNvSpPr>
          <p:nvPr/>
        </p:nvSpPr>
        <p:spPr bwMode="auto">
          <a:xfrm>
            <a:off x="184151" y="4516041"/>
            <a:ext cx="206704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Meek IL et al.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Rheumatology 2013</a:t>
            </a:r>
          </a:p>
        </p:txBody>
      </p:sp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347" t="15733" r="2191" b="62068"/>
          <a:stretch>
            <a:fillRect/>
          </a:stretch>
        </p:blipFill>
        <p:spPr bwMode="auto">
          <a:xfrm>
            <a:off x="7056438" y="498307"/>
            <a:ext cx="2087562" cy="10263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1 4"/>
          <p:cNvCxnSpPr/>
          <p:nvPr/>
        </p:nvCxnSpPr>
        <p:spPr>
          <a:xfrm>
            <a:off x="2555776" y="699542"/>
            <a:ext cx="0" cy="1944216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3851920" y="699542"/>
            <a:ext cx="0" cy="1944216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4"/>
          <p:cNvCxnSpPr/>
          <p:nvPr/>
        </p:nvCxnSpPr>
        <p:spPr>
          <a:xfrm>
            <a:off x="5148064" y="699542"/>
            <a:ext cx="0" cy="1944216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>
            <a:off x="6395646" y="699542"/>
            <a:ext cx="0" cy="1944216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639323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108" y="1028018"/>
            <a:ext cx="7906322" cy="344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9049" y="4860968"/>
            <a:ext cx="3266331" cy="276999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Nurmohamed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MT 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 al. Nat Rev </a:t>
            </a:r>
            <a:r>
              <a:rPr lang="en-US" sz="12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Rheumatol</a:t>
            </a:r>
            <a:r>
              <a:rPr lang="en-US" sz="12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2015 </a:t>
            </a:r>
            <a:endParaRPr lang="it-IT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098" name="Picture 2" descr="Immagine correl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0538"/>
            <a:ext cx="2411760" cy="14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2627784" y="33469"/>
            <a:ext cx="6151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In </a:t>
            </a:r>
            <a:r>
              <a:rPr lang="it-IT" sz="3200" dirty="0" err="1" smtClean="0"/>
              <a:t>CIRDs</a:t>
            </a:r>
            <a:r>
              <a:rPr lang="it-IT" sz="3200" dirty="0" smtClean="0"/>
              <a:t> </a:t>
            </a:r>
            <a:r>
              <a:rPr lang="it-IT" sz="3200" i="1" dirty="0" smtClean="0"/>
              <a:t>«a </a:t>
            </a:r>
            <a:r>
              <a:rPr lang="it-IT" sz="3200" i="1" dirty="0" err="1" smtClean="0"/>
              <a:t>dangerous</a:t>
            </a:r>
            <a:r>
              <a:rPr lang="it-IT" sz="3200" i="1" dirty="0" smtClean="0"/>
              <a:t> </a:t>
            </a:r>
            <a:r>
              <a:rPr lang="it-IT" sz="3200" i="1" dirty="0" err="1" smtClean="0"/>
              <a:t>triangle</a:t>
            </a:r>
            <a:r>
              <a:rPr lang="it-IT" sz="3200" i="1" dirty="0" smtClean="0"/>
              <a:t>»</a:t>
            </a:r>
            <a:r>
              <a:rPr lang="it-IT" sz="4000" i="1" dirty="0" smtClean="0"/>
              <a:t> </a:t>
            </a:r>
            <a:endParaRPr lang="it-IT" sz="4000" i="1" dirty="0"/>
          </a:p>
        </p:txBody>
      </p:sp>
      <p:sp>
        <p:nvSpPr>
          <p:cNvPr id="2" name="Triangolo isoscele 1"/>
          <p:cNvSpPr/>
          <p:nvPr/>
        </p:nvSpPr>
        <p:spPr>
          <a:xfrm>
            <a:off x="2802622" y="1467289"/>
            <a:ext cx="3485295" cy="1982535"/>
          </a:xfrm>
          <a:prstGeom prst="triangle">
            <a:avLst>
              <a:gd name="adj" fmla="val 50264"/>
            </a:avLst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94741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11</a:t>
            </a:fld>
            <a:endParaRPr lang="it-IT" dirty="0"/>
          </a:p>
        </p:txBody>
      </p:sp>
      <p:cxnSp>
        <p:nvCxnSpPr>
          <p:cNvPr id="8" name="Connettore 1 7"/>
          <p:cNvCxnSpPr/>
          <p:nvPr/>
        </p:nvCxnSpPr>
        <p:spPr>
          <a:xfrm flipV="1">
            <a:off x="195574" y="42721"/>
            <a:ext cx="1765583" cy="68522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1961157" y="42721"/>
            <a:ext cx="162571" cy="14064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219996" y="895930"/>
            <a:ext cx="1879311" cy="4904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2760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969371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5665" y="2700980"/>
            <a:ext cx="5855133" cy="117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7944" y="3939902"/>
            <a:ext cx="1602854" cy="24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483768" y="627534"/>
            <a:ext cx="4178580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sz="3600" b="1" dirty="0" err="1" smtClean="0">
                <a:solidFill>
                  <a:schemeClr val="bg1"/>
                </a:solidFill>
              </a:rPr>
              <a:t>Rheumatoid</a:t>
            </a:r>
            <a:r>
              <a:rPr lang="it-IT" sz="3600" b="1" dirty="0" smtClean="0">
                <a:solidFill>
                  <a:schemeClr val="bg1"/>
                </a:solidFill>
              </a:rPr>
              <a:t> </a:t>
            </a:r>
            <a:r>
              <a:rPr lang="it-IT" sz="3600" b="1" dirty="0" err="1" smtClean="0">
                <a:solidFill>
                  <a:schemeClr val="bg1"/>
                </a:solidFill>
              </a:rPr>
              <a:t>arthritis</a:t>
            </a:r>
            <a:endParaRPr lang="it-IT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78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08746" y="4849845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01286" y="51470"/>
            <a:ext cx="17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2 meta-analyses</a:t>
            </a:r>
            <a:endParaRPr lang="it-IT" b="1" dirty="0"/>
          </a:p>
        </p:txBody>
      </p:sp>
      <p:sp>
        <p:nvSpPr>
          <p:cNvPr id="5" name="Rettangolo 4"/>
          <p:cNvSpPr/>
          <p:nvPr/>
        </p:nvSpPr>
        <p:spPr>
          <a:xfrm>
            <a:off x="187203" y="339502"/>
            <a:ext cx="1754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150 000 patients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79512" y="1779662"/>
            <a:ext cx="33041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RR = </a:t>
            </a:r>
            <a:r>
              <a:rPr lang="en-US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1.48</a:t>
            </a:r>
            <a:r>
              <a:rPr lang="en-US" dirty="0">
                <a:latin typeface="Gill Sans MT" panose="020B0502020104020203" pitchFamily="34" charset="0"/>
              </a:rPr>
              <a:t>, </a:t>
            </a:r>
            <a:r>
              <a:rPr lang="en-US" dirty="0" smtClean="0">
                <a:latin typeface="Gill Sans MT" panose="020B0502020104020203" pitchFamily="34" charset="0"/>
              </a:rPr>
              <a:t>[95</a:t>
            </a:r>
            <a:r>
              <a:rPr lang="en-US" dirty="0">
                <a:latin typeface="Gill Sans MT" panose="020B0502020104020203" pitchFamily="34" charset="0"/>
              </a:rPr>
              <a:t>% </a:t>
            </a:r>
            <a:r>
              <a:rPr lang="en-US" dirty="0" smtClean="0">
                <a:latin typeface="Gill Sans MT" panose="020B0502020104020203" pitchFamily="34" charset="0"/>
              </a:rPr>
              <a:t>CI </a:t>
            </a:r>
            <a:r>
              <a:rPr lang="en-US" dirty="0">
                <a:latin typeface="Gill Sans MT" panose="020B0502020104020203" pitchFamily="34" charset="0"/>
              </a:rPr>
              <a:t>1.36 to </a:t>
            </a:r>
            <a:r>
              <a:rPr lang="en-US" dirty="0" smtClean="0">
                <a:latin typeface="Gill Sans MT" panose="020B0502020104020203" pitchFamily="34" charset="0"/>
              </a:rPr>
              <a:t>1.62] 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23922" y="1347614"/>
            <a:ext cx="50961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</a:rPr>
              <a:t>risk of cardiovascular </a:t>
            </a:r>
            <a:r>
              <a:rPr lang="en-US" sz="20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events in RA</a:t>
            </a:r>
            <a:endParaRPr lang="it-IT" sz="2000" b="1" dirty="0">
              <a:latin typeface="Gill Sans MT" panose="020B0502020104020203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07504" y="2819712"/>
            <a:ext cx="5676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Gill Sans MT" panose="020B0502020104020203" pitchFamily="34" charset="0"/>
              </a:rPr>
              <a:t>cardiovascular disease related </a:t>
            </a:r>
            <a:r>
              <a:rPr lang="en-US" sz="2000" b="1" dirty="0" smtClean="0">
                <a:latin typeface="Gill Sans MT" panose="020B0502020104020203" pitchFamily="34" charset="0"/>
              </a:rPr>
              <a:t>mortality in RA</a:t>
            </a:r>
            <a:endParaRPr lang="it-IT" sz="2000" b="1" dirty="0">
              <a:latin typeface="Gill Sans MT" panose="020B0502020104020203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88100" y="3305791"/>
            <a:ext cx="3452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SMR = </a:t>
            </a:r>
            <a:r>
              <a:rPr lang="en-US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1.50</a:t>
            </a:r>
            <a:r>
              <a:rPr lang="en-US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 [95</a:t>
            </a: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% </a:t>
            </a:r>
            <a:r>
              <a:rPr lang="en-US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CI 1.39 </a:t>
            </a: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to </a:t>
            </a:r>
            <a:r>
              <a:rPr lang="en-US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1.61]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659342" y="3291830"/>
            <a:ext cx="931665" cy="369332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+ 50 % </a:t>
            </a:r>
            <a:endParaRPr lang="it-IT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657163" y="1779662"/>
            <a:ext cx="933844" cy="369332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+ 48</a:t>
            </a: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% </a:t>
            </a:r>
            <a:endParaRPr lang="it-IT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868144" y="1491630"/>
            <a:ext cx="273630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0"/>
              </a:rPr>
              <a:t>most frequent manifestations of cardiovascular disease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5732754" y="3149555"/>
            <a:ext cx="32586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</a:rPr>
              <a:t>atherosclerosis </a:t>
            </a:r>
            <a:endParaRPr lang="en-US" sz="1600" b="1" dirty="0" smtClean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176213" indent="-176213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congestive </a:t>
            </a:r>
            <a:r>
              <a:rPr lang="en-US" sz="1600" b="1" dirty="0">
                <a:solidFill>
                  <a:prstClr val="black"/>
                </a:solidFill>
                <a:latin typeface="Gill Sans MT" panose="020B0502020104020203" pitchFamily="34" charset="0"/>
              </a:rPr>
              <a:t>heart failure (CHF) </a:t>
            </a:r>
            <a:endParaRPr lang="it-IT" sz="1600" b="1" dirty="0">
              <a:latin typeface="Gill Sans MT" panose="020B0502020104020203" pitchFamily="34" charset="0"/>
            </a:endParaRPr>
          </a:p>
        </p:txBody>
      </p:sp>
      <p:sp>
        <p:nvSpPr>
          <p:cNvPr id="17" name="Freccia in giù 16"/>
          <p:cNvSpPr/>
          <p:nvPr/>
        </p:nvSpPr>
        <p:spPr>
          <a:xfrm>
            <a:off x="6876256" y="2565524"/>
            <a:ext cx="720080" cy="43827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2141984" y="51470"/>
            <a:ext cx="3366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Avina-Zubieta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JA et al. 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Ann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Rheum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Dis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2012 </a:t>
            </a:r>
          </a:p>
          <a:p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Aviña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-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Zubieta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JA et al. 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Arthritis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Rheum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2008</a:t>
            </a:r>
            <a:endParaRPr lang="it-IT" sz="14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2141984" y="627534"/>
            <a:ext cx="2210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Observational</a:t>
            </a:r>
            <a:r>
              <a:rPr lang="it-IT" dirty="0" smtClean="0"/>
              <a:t> </a:t>
            </a:r>
            <a:r>
              <a:rPr lang="it-IT" dirty="0" err="1" smtClean="0"/>
              <a:t>studies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07504" y="451596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latin typeface="Gill Sans MT" panose="020B0502020104020203" pitchFamily="34" charset="0"/>
              </a:rPr>
              <a:t>RR : Relative </a:t>
            </a:r>
            <a:r>
              <a:rPr lang="it-IT" sz="1600" dirty="0" err="1" smtClean="0">
                <a:latin typeface="Gill Sans MT" panose="020B0502020104020203" pitchFamily="34" charset="0"/>
              </a:rPr>
              <a:t>Risk</a:t>
            </a:r>
            <a:endParaRPr lang="it-IT" sz="1600" dirty="0" smtClean="0">
              <a:latin typeface="Gill Sans MT" panose="020B0502020104020203" pitchFamily="34" charset="0"/>
            </a:endParaRPr>
          </a:p>
          <a:p>
            <a:r>
              <a:rPr lang="it-IT" sz="1600" dirty="0" smtClean="0">
                <a:latin typeface="Gill Sans MT" panose="020B0502020104020203" pitchFamily="34" charset="0"/>
              </a:rPr>
              <a:t>SMR : </a:t>
            </a:r>
            <a:r>
              <a:rPr lang="it-IT" sz="1600" dirty="0" err="1" smtClean="0">
                <a:latin typeface="Gill Sans MT" panose="020B0502020104020203" pitchFamily="34" charset="0"/>
              </a:rPr>
              <a:t>Standardized</a:t>
            </a:r>
            <a:r>
              <a:rPr lang="it-IT" sz="1600" dirty="0" smtClean="0">
                <a:latin typeface="Gill Sans MT" panose="020B0502020104020203" pitchFamily="34" charset="0"/>
              </a:rPr>
              <a:t> </a:t>
            </a:r>
            <a:r>
              <a:rPr lang="it-IT" sz="1600" dirty="0" err="1" smtClean="0">
                <a:latin typeface="Gill Sans MT" panose="020B0502020104020203" pitchFamily="34" charset="0"/>
              </a:rPr>
              <a:t>Mortality</a:t>
            </a:r>
            <a:r>
              <a:rPr lang="it-IT" sz="1600" dirty="0" smtClean="0">
                <a:latin typeface="Gill Sans MT" panose="020B0502020104020203" pitchFamily="34" charset="0"/>
              </a:rPr>
              <a:t> Ratio</a:t>
            </a:r>
            <a:endParaRPr lang="it-IT" sz="1600" dirty="0">
              <a:latin typeface="Gill Sans MT" panose="020B0502020104020203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932786" y="2346434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Gill Sans MT" panose="020B0502020104020203" pitchFamily="34" charset="0"/>
              </a:rPr>
              <a:t>v</a:t>
            </a:r>
            <a:r>
              <a:rPr lang="it-IT" dirty="0" smtClean="0">
                <a:latin typeface="Gill Sans MT" panose="020B0502020104020203" pitchFamily="34" charset="0"/>
              </a:rPr>
              <a:t>s GP</a:t>
            </a:r>
            <a:endParaRPr lang="it-IT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7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4860585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108" y="843558"/>
            <a:ext cx="7906322" cy="344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36124" y="2168071"/>
            <a:ext cx="2251700" cy="148379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 descr="Immagine correl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142"/>
            <a:ext cx="2411760" cy="14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1 5"/>
          <p:cNvCxnSpPr/>
          <p:nvPr/>
        </p:nvCxnSpPr>
        <p:spPr>
          <a:xfrm flipV="1">
            <a:off x="195574" y="47117"/>
            <a:ext cx="1765583" cy="68522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961157" y="47117"/>
            <a:ext cx="162571" cy="14064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19996" y="900326"/>
            <a:ext cx="1879311" cy="4904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06145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t>RISK FACTORS</a:t>
            </a:r>
          </a:p>
        </p:txBody>
      </p:sp>
      <p:sp>
        <p:nvSpPr>
          <p:cNvPr id="364" name="Inhaltsplatzhalter 2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FF0000"/>
              </a:buClr>
              <a:buSzPct val="115000"/>
              <a:defRPr sz="2800" b="1"/>
            </a:pPr>
            <a:r>
              <a:t>Framingham Risk Score components</a:t>
            </a:r>
          </a:p>
          <a:p>
            <a:pPr marL="741362" lvl="1" indent="-284162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15000"/>
              <a:defRPr sz="2400"/>
            </a:pPr>
            <a:r>
              <a:t>Age</a:t>
            </a:r>
            <a:endParaRPr sz="2800"/>
          </a:p>
          <a:p>
            <a:pPr marL="741362" lvl="1" indent="-284162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15000"/>
              <a:defRPr sz="2400"/>
            </a:pPr>
            <a:r>
              <a:t>Sex</a:t>
            </a:r>
            <a:endParaRPr sz="2800"/>
          </a:p>
          <a:p>
            <a:pPr marL="741362" lvl="1" indent="-284162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15000"/>
              <a:defRPr sz="2400"/>
            </a:pPr>
            <a:r>
              <a:t>History of diabetes mellitus</a:t>
            </a:r>
            <a:endParaRPr sz="2800"/>
          </a:p>
          <a:p>
            <a:pPr marL="741362" lvl="1" indent="-284162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15000"/>
              <a:defRPr sz="2400"/>
            </a:pPr>
            <a:r>
              <a:t>Smoking status</a:t>
            </a:r>
          </a:p>
          <a:p>
            <a:pPr marL="741362" lvl="1" indent="-284162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15000"/>
              <a:defRPr sz="2400"/>
            </a:pPr>
            <a:r>
              <a:t>Systolic blood pressure</a:t>
            </a:r>
          </a:p>
          <a:p>
            <a:pPr marL="741362" lvl="1" indent="-284162">
              <a:lnSpc>
                <a:spcPct val="150000"/>
              </a:lnSpc>
              <a:spcBef>
                <a:spcPts val="0"/>
              </a:spcBef>
              <a:buClr>
                <a:srgbClr val="FF0000"/>
              </a:buClr>
              <a:buSzPct val="115000"/>
              <a:defRPr sz="2400"/>
            </a:pPr>
            <a:r>
              <a:t>Total cholesterol, HDL cholesterol</a:t>
            </a:r>
          </a:p>
        </p:txBody>
      </p:sp>
      <p:sp>
        <p:nvSpPr>
          <p:cNvPr id="365" name="Foliennummernplatzhalter 5"/>
          <p:cNvSpPr txBox="1">
            <a:spLocks noGrp="1"/>
          </p:cNvSpPr>
          <p:nvPr>
            <p:ph type="sldNum" sz="quarter" idx="4294967295"/>
          </p:nvPr>
        </p:nvSpPr>
        <p:spPr>
          <a:xfrm>
            <a:off x="8422873" y="4803240"/>
            <a:ext cx="263929" cy="2018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82195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Titel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t>ADDITIONAL RISK FACTORS</a:t>
            </a:r>
          </a:p>
        </p:txBody>
      </p:sp>
      <p:sp>
        <p:nvSpPr>
          <p:cNvPr id="368" name="Inhaltsplatzhalter 2"/>
          <p:cNvSpPr txBox="1">
            <a:spLocks noGrp="1"/>
          </p:cNvSpPr>
          <p:nvPr>
            <p:ph type="body" idx="1"/>
          </p:nvPr>
        </p:nvSpPr>
        <p:spPr>
          <a:xfrm>
            <a:off x="457200" y="1368309"/>
            <a:ext cx="8229600" cy="3344619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27660" indent="-327660" defTabSz="876300">
              <a:spcBef>
                <a:spcPts val="500"/>
              </a:spcBef>
              <a:buClr>
                <a:srgbClr val="FF0000"/>
              </a:buClr>
              <a:buSzPct val="115000"/>
              <a:defRPr sz="2688"/>
            </a:pPr>
            <a:r>
              <a:t>Lp(a)</a:t>
            </a:r>
          </a:p>
          <a:p>
            <a:pPr marL="327660" indent="-327660" defTabSz="876300">
              <a:spcBef>
                <a:spcPts val="500"/>
              </a:spcBef>
              <a:buClr>
                <a:srgbClr val="FF0000"/>
              </a:buClr>
              <a:buSzPct val="115000"/>
              <a:defRPr sz="2688"/>
            </a:pPr>
            <a:r>
              <a:t>Intima media thickness (sonography, Aa. carotides)</a:t>
            </a:r>
          </a:p>
          <a:p>
            <a:pPr marL="327660" lvl="1" indent="-327660" defTabSz="876300">
              <a:spcBef>
                <a:spcPts val="500"/>
              </a:spcBef>
              <a:buClr>
                <a:srgbClr val="FF0000"/>
              </a:buClr>
              <a:buSzPct val="115000"/>
              <a:buChar char="•"/>
              <a:defRPr sz="2688"/>
            </a:pPr>
            <a:r>
              <a:t>Physical inactivity (aerobic exercise &lt;3 times/week) </a:t>
            </a:r>
          </a:p>
          <a:p>
            <a:pPr marL="327660" lvl="1" indent="-327660" defTabSz="876300">
              <a:spcBef>
                <a:spcPts val="500"/>
              </a:spcBef>
              <a:buClr>
                <a:srgbClr val="FF0000"/>
              </a:buClr>
              <a:buSzPct val="115000"/>
              <a:buChar char="•"/>
              <a:defRPr sz="2688"/>
            </a:pPr>
            <a:r>
              <a:t>Obesity</a:t>
            </a:r>
          </a:p>
          <a:p>
            <a:pPr marL="327660" lvl="1" indent="-327660" defTabSz="876300">
              <a:spcBef>
                <a:spcPts val="500"/>
              </a:spcBef>
              <a:buClr>
                <a:srgbClr val="FF0000"/>
              </a:buClr>
              <a:buSzPct val="115000"/>
              <a:buChar char="•"/>
              <a:defRPr sz="2688"/>
            </a:pPr>
            <a:r>
              <a:t>Sodium intake &gt;1.5 g/day</a:t>
            </a:r>
          </a:p>
          <a:p>
            <a:pPr marL="327660" lvl="1" indent="-327660" defTabSz="876300">
              <a:spcBef>
                <a:spcPts val="500"/>
              </a:spcBef>
              <a:buClr>
                <a:srgbClr val="FF0000"/>
              </a:buClr>
              <a:buSzPct val="115000"/>
              <a:buChar char="•"/>
              <a:defRPr sz="2688"/>
            </a:pPr>
            <a:r>
              <a:t>Psychosocial issues (stress)</a:t>
            </a:r>
          </a:p>
          <a:p>
            <a:pPr marL="327660" lvl="1" indent="-327660" defTabSz="876300">
              <a:spcBef>
                <a:spcPts val="500"/>
              </a:spcBef>
              <a:buClr>
                <a:srgbClr val="FF0000"/>
              </a:buClr>
              <a:buSzPct val="115000"/>
              <a:buChar char="•"/>
              <a:defRPr sz="2688"/>
            </a:pPr>
            <a:r>
              <a:t>„Abnormal“ alcohol use</a:t>
            </a:r>
          </a:p>
          <a:p>
            <a:pPr marL="327660" lvl="1" indent="-327660" defTabSz="876300">
              <a:spcBef>
                <a:spcPts val="500"/>
              </a:spcBef>
              <a:buClr>
                <a:srgbClr val="FF0000"/>
              </a:buClr>
              <a:buSzPct val="115000"/>
              <a:buChar char="•"/>
              <a:defRPr sz="2688"/>
            </a:pPr>
            <a:r>
              <a:t>Positive family history for cardiovascular disease</a:t>
            </a:r>
          </a:p>
        </p:txBody>
      </p:sp>
      <p:sp>
        <p:nvSpPr>
          <p:cNvPr id="369" name="Foliennummernplatzhalter 5"/>
          <p:cNvSpPr txBox="1">
            <a:spLocks noGrp="1"/>
          </p:cNvSpPr>
          <p:nvPr>
            <p:ph type="sldNum" sz="quarter" idx="4294967295"/>
          </p:nvPr>
        </p:nvSpPr>
        <p:spPr>
          <a:xfrm>
            <a:off x="8422873" y="4803240"/>
            <a:ext cx="263929" cy="20189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018600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0563" y="40267"/>
            <a:ext cx="6219869" cy="173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3796" y="1514773"/>
            <a:ext cx="2552700" cy="1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389" y="1851670"/>
            <a:ext cx="878522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n-lt"/>
                <a:cs typeface="+mn-cs"/>
              </a:rPr>
              <a:t>The prevalence of hypertension did not </a:t>
            </a:r>
            <a:r>
              <a:rPr lang="en-US" sz="2400" b="1" dirty="0" smtClean="0">
                <a:latin typeface="+mn-lt"/>
                <a:cs typeface="+mn-cs"/>
              </a:rPr>
              <a:t>differ</a:t>
            </a:r>
            <a:r>
              <a:rPr lang="en-US" sz="2400" b="1" dirty="0"/>
              <a:t> </a:t>
            </a:r>
            <a:r>
              <a:rPr lang="en-US" sz="2400" b="1" dirty="0" smtClean="0"/>
              <a:t>vs GP</a:t>
            </a:r>
            <a:r>
              <a:rPr lang="en-US" sz="2400" b="1" dirty="0" smtClean="0">
                <a:latin typeface="+mn-lt"/>
                <a:cs typeface="+mn-cs"/>
              </a:rPr>
              <a:t> (OR </a:t>
            </a:r>
            <a:r>
              <a:rPr lang="en-US" sz="2400" b="1" dirty="0">
                <a:latin typeface="+mn-lt"/>
                <a:cs typeface="+mn-cs"/>
              </a:rPr>
              <a:t>= </a:t>
            </a:r>
            <a:r>
              <a:rPr lang="it-IT" sz="2400" b="1" dirty="0">
                <a:latin typeface="+mn-lt"/>
                <a:cs typeface="+mn-cs"/>
              </a:rPr>
              <a:t>1.09 )</a:t>
            </a:r>
          </a:p>
        </p:txBody>
      </p:sp>
      <p:pic>
        <p:nvPicPr>
          <p:cNvPr id="2355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87773"/>
            <a:ext cx="9144000" cy="2375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ttangolo 2"/>
          <p:cNvSpPr>
            <a:spLocks noChangeArrowheads="1"/>
          </p:cNvSpPr>
          <p:nvPr/>
        </p:nvSpPr>
        <p:spPr bwMode="auto">
          <a:xfrm>
            <a:off x="179389" y="2301479"/>
            <a:ext cx="87852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lnSpc>
                <a:spcPts val="1800"/>
              </a:lnSpc>
              <a:spcBef>
                <a:spcPct val="0"/>
              </a:spcBef>
              <a:buFontTx/>
              <a:buNone/>
            </a:pPr>
            <a:r>
              <a:rPr lang="en-US" altLang="it-IT" sz="1600" dirty="0">
                <a:latin typeface="Gill Sans MT" panose="020B0502020104020203" pitchFamily="34" charset="0"/>
              </a:rPr>
              <a:t>Hypertension defined on two or more ambulatory blood pressure readings ≥</a:t>
            </a:r>
            <a:r>
              <a:rPr lang="en-US" altLang="it-IT" sz="1600" dirty="0" smtClean="0">
                <a:latin typeface="Gill Sans MT" panose="020B0502020104020203" pitchFamily="34" charset="0"/>
              </a:rPr>
              <a:t>140 mmHg </a:t>
            </a:r>
            <a:r>
              <a:rPr lang="en-US" altLang="it-IT" sz="1600" dirty="0">
                <a:latin typeface="Gill Sans MT" panose="020B0502020104020203" pitchFamily="34" charset="0"/>
              </a:rPr>
              <a:t>systolic and/or 90 mmHg diastolic, and/or current treatment with antihypertensive agents</a:t>
            </a:r>
            <a:endParaRPr lang="it-IT" altLang="it-IT" sz="1600" dirty="0">
              <a:latin typeface="Gill Sans MT" panose="020B0502020104020203" pitchFamily="34" charset="0"/>
            </a:endParaRPr>
          </a:p>
        </p:txBody>
      </p:sp>
      <p:sp>
        <p:nvSpPr>
          <p:cNvPr id="23559" name="Rettangolo 3"/>
          <p:cNvSpPr>
            <a:spLocks noChangeArrowheads="1"/>
          </p:cNvSpPr>
          <p:nvPr/>
        </p:nvSpPr>
        <p:spPr bwMode="auto">
          <a:xfrm>
            <a:off x="5580063" y="4446985"/>
            <a:ext cx="3384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</a:rPr>
              <a:t>(95 % CI = </a:t>
            </a:r>
            <a:r>
              <a:rPr lang="it-IT" altLang="it-IT" sz="1400" b="1" dirty="0" smtClean="0">
                <a:solidFill>
                  <a:srgbClr val="FF0000"/>
                </a:solidFill>
              </a:rPr>
              <a:t>0.91 - 1.31 </a:t>
            </a:r>
            <a:r>
              <a:rPr lang="it-IT" altLang="it-IT" sz="1400" dirty="0" smtClean="0"/>
              <a:t>p</a:t>
            </a:r>
            <a:r>
              <a:rPr lang="it-IT" altLang="it-IT" sz="1400" dirty="0" smtClean="0">
                <a:solidFill>
                  <a:srgbClr val="000000"/>
                </a:solidFill>
              </a:rPr>
              <a:t> </a:t>
            </a:r>
            <a:r>
              <a:rPr lang="it-IT" altLang="it-IT" sz="1400" dirty="0">
                <a:solidFill>
                  <a:srgbClr val="000000"/>
                </a:solidFill>
              </a:rPr>
              <a:t>= </a:t>
            </a:r>
            <a:r>
              <a:rPr lang="it-IT" altLang="it-IT" sz="1400" dirty="0" smtClean="0">
                <a:solidFill>
                  <a:srgbClr val="000000"/>
                </a:solidFill>
              </a:rPr>
              <a:t>0.35)</a:t>
            </a:r>
            <a:endParaRPr lang="it-IT" altLang="it-IT" sz="1400" dirty="0"/>
          </a:p>
        </p:txBody>
      </p:sp>
      <p:sp>
        <p:nvSpPr>
          <p:cNvPr id="23560" name="CasellaDiTesto 4"/>
          <p:cNvSpPr txBox="1">
            <a:spLocks noChangeArrowheads="1"/>
          </p:cNvSpPr>
          <p:nvPr/>
        </p:nvSpPr>
        <p:spPr bwMode="auto">
          <a:xfrm>
            <a:off x="192089" y="4839892"/>
            <a:ext cx="24652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/>
              <a:t>RA vs HC = 2956 vs 3713</a:t>
            </a:r>
          </a:p>
        </p:txBody>
      </p:sp>
      <p:sp>
        <p:nvSpPr>
          <p:cNvPr id="3" name="CasellaDiTesto 2"/>
          <p:cNvSpPr txBox="1"/>
          <p:nvPr/>
        </p:nvSpPr>
        <p:spPr>
          <a:xfrm rot="19720933">
            <a:off x="289875" y="761068"/>
            <a:ext cx="1779498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dirty="0" err="1" smtClean="0">
                <a:solidFill>
                  <a:schemeClr val="bg1"/>
                </a:solidFill>
              </a:rPr>
              <a:t>Hypertension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5328860" y="1203598"/>
            <a:ext cx="1613745" cy="21602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5524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003956" y="122974"/>
            <a:ext cx="7104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An adverse lipid profile or </a:t>
            </a:r>
            <a:r>
              <a:rPr lang="en-US" sz="2000" dirty="0" err="1">
                <a:latin typeface="Gill Sans MT" panose="020B0502020104020203" pitchFamily="34" charset="0"/>
              </a:rPr>
              <a:t>dyslipidaemia</a:t>
            </a:r>
            <a:r>
              <a:rPr lang="en-US" sz="2000" dirty="0">
                <a:latin typeface="Gill Sans MT" panose="020B0502020104020203" pitchFamily="34" charset="0"/>
              </a:rPr>
              <a:t> is an important risk factor for cardiovascular disease (CVD) in the 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general population</a:t>
            </a:r>
            <a:endParaRPr lang="it-IT" sz="2000" b="1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16254" y="1711504"/>
            <a:ext cx="4455746" cy="10042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Gill Sans MT" panose="020B0502020104020203" pitchFamily="34" charset="0"/>
              </a:rPr>
              <a:t>Several studies have reported a continuous increase in cardiovascular risk with increasing serum cholesterol levels</a:t>
            </a:r>
            <a:endParaRPr lang="it-IT" sz="2000" dirty="0">
              <a:latin typeface="Gill Sans MT" panose="020B0502020104020203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834529" y="843558"/>
            <a:ext cx="24781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JAMA. 2001; 285(19):2486–97. 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5796136" y="1073254"/>
            <a:ext cx="2852576" cy="30777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Circulation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. 2002; 106(25):3143–421</a:t>
            </a:r>
          </a:p>
        </p:txBody>
      </p:sp>
      <p:sp>
        <p:nvSpPr>
          <p:cNvPr id="7" name="Rettangolo 6"/>
          <p:cNvSpPr/>
          <p:nvPr/>
        </p:nvSpPr>
        <p:spPr>
          <a:xfrm>
            <a:off x="2123728" y="2696602"/>
            <a:ext cx="22181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Stamler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J et al.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JAMA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2000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Law MR et al. BMJ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1994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 descr="FIG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63638"/>
            <a:ext cx="4333875" cy="340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19822"/>
            <a:ext cx="4405606" cy="1806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ttangolo 7"/>
          <p:cNvSpPr/>
          <p:nvPr/>
        </p:nvSpPr>
        <p:spPr>
          <a:xfrm rot="19860682">
            <a:off x="151318" y="658530"/>
            <a:ext cx="1694696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Dyslipidaemia</a:t>
            </a:r>
            <a:endParaRPr lang="it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577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1298607" y="555526"/>
            <a:ext cx="7019108" cy="74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pPr algn="ctr"/>
            <a:r>
              <a:rPr lang="en-GB" altLang="it-IT" sz="1600" b="1" dirty="0">
                <a:latin typeface="Gill Sans MT" panose="020B0502020104020203" pitchFamily="34" charset="0"/>
              </a:rPr>
              <a:t>HRs for CVD in </a:t>
            </a:r>
            <a:r>
              <a:rPr lang="en-GB" altLang="it-IT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rheumatoid arthritis</a:t>
            </a:r>
            <a:r>
              <a:rPr lang="en-GB" altLang="it-IT" sz="2000" b="1" dirty="0">
                <a:latin typeface="Gill Sans MT" panose="020B0502020104020203" pitchFamily="34" charset="0"/>
              </a:rPr>
              <a:t> </a:t>
            </a:r>
            <a:r>
              <a:rPr lang="en-GB" altLang="it-IT" sz="1600" b="1" dirty="0">
                <a:latin typeface="Gill Sans MT" panose="020B0502020104020203" pitchFamily="34" charset="0"/>
              </a:rPr>
              <a:t>(solid lines) according to (A) </a:t>
            </a:r>
            <a:r>
              <a:rPr lang="en-GB" altLang="it-IT" sz="1600" b="1" dirty="0" err="1">
                <a:latin typeface="Gill Sans MT" panose="020B0502020104020203" pitchFamily="34" charset="0"/>
              </a:rPr>
              <a:t>TCh</a:t>
            </a:r>
            <a:r>
              <a:rPr lang="en-GB" altLang="it-IT" sz="1600" b="1" dirty="0">
                <a:latin typeface="Gill Sans MT" panose="020B0502020104020203" pitchFamily="34" charset="0"/>
              </a:rPr>
              <a:t> and (B) LDL. Shaded areas represent 95% CIs. CVD, cardiovascular disease; LDL, low-density lipoprotein cholesterol; </a:t>
            </a:r>
            <a:r>
              <a:rPr lang="en-GB" altLang="it-IT" sz="1600" b="1" dirty="0" err="1">
                <a:latin typeface="Gill Sans MT" panose="020B0502020104020203" pitchFamily="34" charset="0"/>
              </a:rPr>
              <a:t>TCh</a:t>
            </a:r>
            <a:r>
              <a:rPr lang="en-GB" altLang="it-IT" sz="1600" b="1" dirty="0">
                <a:latin typeface="Gill Sans MT" panose="020B0502020104020203" pitchFamily="34" charset="0"/>
              </a:rPr>
              <a:t>, total cholesterol.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35840" y="4654209"/>
            <a:ext cx="816480" cy="392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040" y="1452043"/>
            <a:ext cx="7804800" cy="277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95536" y="4587974"/>
            <a:ext cx="3918240" cy="173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5pPr>
            <a:lvl6pPr marL="15367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6pPr>
            <a:lvl7pPr marL="19939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7pPr>
            <a:lvl8pPr marL="24511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8pPr>
            <a:lvl9pPr marL="2908300" indent="-2159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ea typeface="msgothic" charset="0"/>
                <a:cs typeface="msgothic" charset="0"/>
              </a:defRPr>
            </a:lvl9pPr>
          </a:lstStyle>
          <a:p>
            <a:r>
              <a:rPr lang="en-GB" altLang="it-IT" sz="1000" b="1">
                <a:latin typeface="Arial" charset="0"/>
              </a:rPr>
              <a:t>Elena Myasoedova et al. Ann Rheum Dis 2011;70:482-487</a:t>
            </a:r>
          </a:p>
        </p:txBody>
      </p:sp>
      <p:sp>
        <p:nvSpPr>
          <p:cNvPr id="2" name="Rettangolo 1"/>
          <p:cNvSpPr/>
          <p:nvPr/>
        </p:nvSpPr>
        <p:spPr>
          <a:xfrm>
            <a:off x="4489693" y="4507255"/>
            <a:ext cx="2674327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a population-based incidence cohort of patients with RA</a:t>
            </a:r>
            <a:endParaRPr lang="it-IT" sz="16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9586" y="21845"/>
            <a:ext cx="3779684" cy="38535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 anchor="ctr">
            <a:spAutoFit/>
          </a:bodyPr>
          <a:lstStyle/>
          <a:p>
            <a:r>
              <a:rPr lang="it-IT" sz="2400" b="1" i="1" dirty="0" err="1" smtClean="0"/>
              <a:t>Lipid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paradox</a:t>
            </a:r>
            <a:r>
              <a:rPr lang="it-IT" sz="2400" b="1" i="1" dirty="0" smtClean="0"/>
              <a:t> in RA</a:t>
            </a:r>
            <a:endParaRPr lang="it-IT" sz="2400" b="1" i="1" dirty="0"/>
          </a:p>
        </p:txBody>
      </p:sp>
    </p:spTree>
    <p:extLst>
      <p:ext uri="{BB962C8B-B14F-4D97-AF65-F5344CB8AC3E}">
        <p14:creationId xmlns:p14="http://schemas.microsoft.com/office/powerpoint/2010/main" xmlns="" val="10481681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331992"/>
            <a:ext cx="8229600" cy="583574"/>
          </a:xfrm>
        </p:spPr>
        <p:txBody>
          <a:bodyPr>
            <a:normAutofit fontScale="90000"/>
          </a:bodyPr>
          <a:lstStyle/>
          <a:p>
            <a:r>
              <a:rPr lang="it-IT" b="1" dirty="0" err="1" smtClean="0"/>
              <a:t>Outline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864" y="1434463"/>
            <a:ext cx="8229600" cy="1929088"/>
          </a:xfrm>
        </p:spPr>
        <p:txBody>
          <a:bodyPr>
            <a:normAutofit fontScale="62500" lnSpcReduction="20000"/>
          </a:bodyPr>
          <a:lstStyle/>
          <a:p>
            <a:pPr marL="514350" indent="-514350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b="1" dirty="0" err="1" smtClean="0"/>
              <a:t>What</a:t>
            </a:r>
            <a:r>
              <a:rPr lang="it-IT" b="1" dirty="0" smtClean="0"/>
              <a:t> are </a:t>
            </a:r>
            <a:r>
              <a:rPr lang="it-IT" b="1" dirty="0" err="1" smtClean="0"/>
              <a:t>we</a:t>
            </a:r>
            <a:r>
              <a:rPr lang="it-IT" b="1" dirty="0" smtClean="0"/>
              <a:t> </a:t>
            </a:r>
            <a:r>
              <a:rPr lang="it-IT" b="1" dirty="0" err="1" smtClean="0"/>
              <a:t>talking</a:t>
            </a:r>
            <a:r>
              <a:rPr lang="it-IT" b="1" dirty="0" smtClean="0"/>
              <a:t> </a:t>
            </a:r>
            <a:r>
              <a:rPr lang="it-IT" b="1" dirty="0" err="1" smtClean="0"/>
              <a:t>about</a:t>
            </a:r>
            <a:r>
              <a:rPr lang="it-IT" b="1" dirty="0" smtClean="0"/>
              <a:t> ?</a:t>
            </a:r>
          </a:p>
          <a:p>
            <a:pPr marL="514350" indent="-514350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b="1" dirty="0" err="1" smtClean="0"/>
              <a:t>Why</a:t>
            </a:r>
            <a:r>
              <a:rPr lang="it-IT" b="1" dirty="0" smtClean="0"/>
              <a:t> CV </a:t>
            </a:r>
            <a:r>
              <a:rPr lang="it-IT" b="1" dirty="0" err="1" smtClean="0"/>
              <a:t>risk</a:t>
            </a:r>
            <a:r>
              <a:rPr lang="it-IT" b="1" dirty="0" smtClean="0"/>
              <a:t> </a:t>
            </a:r>
            <a:r>
              <a:rPr lang="it-IT" b="1" dirty="0" err="1" smtClean="0"/>
              <a:t>is</a:t>
            </a:r>
            <a:r>
              <a:rPr lang="it-IT" b="1" dirty="0" smtClean="0"/>
              <a:t> a </a:t>
            </a:r>
            <a:r>
              <a:rPr lang="it-IT" b="1" dirty="0" err="1" smtClean="0"/>
              <a:t>problem</a:t>
            </a:r>
            <a:r>
              <a:rPr lang="it-IT" b="1" dirty="0" smtClean="0"/>
              <a:t> in </a:t>
            </a:r>
            <a:r>
              <a:rPr lang="it-IT" b="1" dirty="0" err="1" smtClean="0"/>
              <a:t>CIRDs</a:t>
            </a:r>
            <a:r>
              <a:rPr lang="it-IT" b="1" dirty="0" smtClean="0"/>
              <a:t> ?</a:t>
            </a:r>
          </a:p>
          <a:p>
            <a:pPr marL="514350" indent="-514350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b="1" dirty="0" err="1" smtClean="0"/>
              <a:t>What</a:t>
            </a:r>
            <a:r>
              <a:rPr lang="it-IT" b="1" dirty="0" smtClean="0"/>
              <a:t> </a:t>
            </a:r>
            <a:r>
              <a:rPr lang="it-IT" b="1" dirty="0" err="1" smtClean="0"/>
              <a:t>is</a:t>
            </a:r>
            <a:r>
              <a:rPr lang="it-IT" b="1" dirty="0" smtClean="0"/>
              <a:t> the </a:t>
            </a:r>
            <a:r>
              <a:rPr lang="it-IT" b="1" dirty="0" err="1" smtClean="0"/>
              <a:t>burden</a:t>
            </a:r>
            <a:r>
              <a:rPr lang="it-IT" b="1" dirty="0" smtClean="0"/>
              <a:t> of CV </a:t>
            </a:r>
            <a:r>
              <a:rPr lang="it-IT" b="1" dirty="0" err="1" smtClean="0"/>
              <a:t>risk</a:t>
            </a:r>
            <a:r>
              <a:rPr lang="it-IT" b="1" dirty="0" smtClean="0"/>
              <a:t> </a:t>
            </a:r>
            <a:r>
              <a:rPr lang="it-IT" b="1" dirty="0" err="1" smtClean="0"/>
              <a:t>factors</a:t>
            </a:r>
            <a:r>
              <a:rPr lang="it-IT" b="1" dirty="0" smtClean="0"/>
              <a:t> and CVD in </a:t>
            </a:r>
            <a:r>
              <a:rPr lang="it-IT" b="1" dirty="0" err="1" smtClean="0"/>
              <a:t>CIRDs</a:t>
            </a:r>
            <a:r>
              <a:rPr lang="it-IT" b="1" dirty="0" smtClean="0"/>
              <a:t> ?</a:t>
            </a:r>
          </a:p>
          <a:p>
            <a:pPr marL="514350" indent="-514350">
              <a:lnSpc>
                <a:spcPct val="170000"/>
              </a:lnSpc>
              <a:spcBef>
                <a:spcPts val="0"/>
              </a:spcBef>
              <a:buFont typeface="+mj-lt"/>
              <a:buAutoNum type="arabicPeriod"/>
            </a:pPr>
            <a:r>
              <a:rPr lang="it-IT" b="1" dirty="0" err="1" smtClean="0"/>
              <a:t>Which</a:t>
            </a:r>
            <a:r>
              <a:rPr lang="it-IT" b="1" dirty="0" smtClean="0"/>
              <a:t> </a:t>
            </a:r>
            <a:r>
              <a:rPr lang="it-IT" b="1" dirty="0" err="1" smtClean="0"/>
              <a:t>strategies</a:t>
            </a:r>
            <a:r>
              <a:rPr lang="it-IT" b="1" dirty="0" smtClean="0"/>
              <a:t> to </a:t>
            </a:r>
            <a:r>
              <a:rPr lang="it-IT" b="1" dirty="0" err="1" smtClean="0"/>
              <a:t>prevent</a:t>
            </a:r>
            <a:r>
              <a:rPr lang="it-IT" b="1" dirty="0" smtClean="0"/>
              <a:t> CV </a:t>
            </a:r>
            <a:r>
              <a:rPr lang="it-IT" b="1" dirty="0" err="1" smtClean="0"/>
              <a:t>risk</a:t>
            </a:r>
            <a:r>
              <a:rPr lang="it-IT" b="1" dirty="0" smtClean="0"/>
              <a:t> in </a:t>
            </a:r>
            <a:r>
              <a:rPr lang="it-IT" b="1" dirty="0" err="1" smtClean="0"/>
              <a:t>CIRDs</a:t>
            </a:r>
            <a:endParaRPr lang="it-IT" b="1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74904" y="4890194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4429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419"/>
          <a:stretch/>
        </p:blipFill>
        <p:spPr bwMode="auto">
          <a:xfrm>
            <a:off x="76285" y="2283718"/>
            <a:ext cx="4495715" cy="274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5056" y="42143"/>
            <a:ext cx="4603448" cy="137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20272" y="4890194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20</a:t>
            </a:fld>
            <a:endParaRPr lang="it-IT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13" r="3198"/>
          <a:stretch/>
        </p:blipFill>
        <p:spPr bwMode="auto">
          <a:xfrm>
            <a:off x="4716016" y="1635549"/>
            <a:ext cx="4102385" cy="3291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300192" y="1995686"/>
            <a:ext cx="14606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Gill Sans MT" panose="020B0502020104020203" pitchFamily="34" charset="0"/>
              </a:rPr>
              <a:t>0 = CRP &lt; </a:t>
            </a:r>
            <a:r>
              <a:rPr lang="en-US" sz="1200" dirty="0">
                <a:latin typeface="Gill Sans MT" panose="020B0502020104020203" pitchFamily="34" charset="0"/>
              </a:rPr>
              <a:t>3 </a:t>
            </a:r>
            <a:r>
              <a:rPr lang="en-US" sz="1200" dirty="0" err="1">
                <a:latin typeface="Gill Sans MT" panose="020B0502020104020203" pitchFamily="34" charset="0"/>
              </a:rPr>
              <a:t>mg⁄</a:t>
            </a:r>
            <a:r>
              <a:rPr lang="en-US" sz="1200" dirty="0" err="1" smtClean="0">
                <a:latin typeface="Gill Sans MT" panose="020B0502020104020203" pitchFamily="34" charset="0"/>
              </a:rPr>
              <a:t>l</a:t>
            </a:r>
            <a:endParaRPr lang="en-US" sz="1200" dirty="0" smtClean="0">
              <a:latin typeface="Gill Sans MT" panose="020B0502020104020203" pitchFamily="34" charset="0"/>
            </a:endParaRPr>
          </a:p>
          <a:p>
            <a:r>
              <a:rPr lang="en-US" sz="1200" dirty="0" smtClean="0">
                <a:latin typeface="Gill Sans MT" panose="020B0502020104020203" pitchFamily="34" charset="0"/>
              </a:rPr>
              <a:t>1 = CRP 3 – 10 mg/l</a:t>
            </a:r>
          </a:p>
          <a:p>
            <a:r>
              <a:rPr lang="en-US" sz="1200" dirty="0" smtClean="0">
                <a:latin typeface="Gill Sans MT" panose="020B0502020104020203" pitchFamily="34" charset="0"/>
              </a:rPr>
              <a:t>2 = CRP &gt; 10 mg/l</a:t>
            </a:r>
            <a:endParaRPr lang="it-IT" sz="1200" dirty="0">
              <a:latin typeface="Gill Sans MT" panose="020B0502020104020203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8100392" y="339502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smtClean="0"/>
              <a:t>2010</a:t>
            </a:r>
            <a:endParaRPr lang="it-IT" sz="12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470"/>
            <a:ext cx="4283493" cy="1214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1720" y="855527"/>
            <a:ext cx="22574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43" y="1746362"/>
            <a:ext cx="1220145" cy="8973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1055" y="1370577"/>
            <a:ext cx="1180785" cy="913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779662"/>
            <a:ext cx="1109223" cy="8086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Connettore 2 2"/>
          <p:cNvCxnSpPr/>
          <p:nvPr/>
        </p:nvCxnSpPr>
        <p:spPr>
          <a:xfrm>
            <a:off x="5066652" y="2254030"/>
            <a:ext cx="1206941" cy="53374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6300192" y="3723878"/>
            <a:ext cx="1368152" cy="2975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6673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974116" y="4872201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498" y="2945216"/>
            <a:ext cx="4605526" cy="1119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5351140" y="3094605"/>
            <a:ext cx="3685356" cy="917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0"/>
              </a:rPr>
              <a:t>HDL from </a:t>
            </a:r>
            <a:r>
              <a:rPr lang="en-US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RA </a:t>
            </a:r>
            <a:r>
              <a:rPr lang="en-US" dirty="0">
                <a:latin typeface="Gill Sans MT" panose="020B0502020104020203" pitchFamily="34" charset="0"/>
              </a:rPr>
              <a:t>patients with high disease activity had </a:t>
            </a:r>
            <a:r>
              <a:rPr lang="en-US" b="1" dirty="0">
                <a:latin typeface="Gill Sans MT" panose="020B0502020104020203" pitchFamily="34" charset="0"/>
              </a:rPr>
              <a:t>reduced cholesterol efflux capacity</a:t>
            </a:r>
            <a:r>
              <a:rPr lang="en-US" dirty="0">
                <a:latin typeface="Gill Sans MT" panose="020B0502020104020203" pitchFamily="34" charset="0"/>
              </a:rPr>
              <a:t> in vitro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488654" y="4155926"/>
            <a:ext cx="3631076" cy="35736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Charles-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Schoeman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C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et al. 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</a:rPr>
              <a:t>Ann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</a:rPr>
              <a:t>Rheum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</a:rPr>
              <a:t>Dis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2012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865733" y="915566"/>
            <a:ext cx="5675901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/>
              <a:t>HDL</a:t>
            </a:r>
            <a:r>
              <a:rPr lang="en-US" dirty="0"/>
              <a:t> acts as an </a:t>
            </a:r>
            <a:r>
              <a:rPr lang="en-US" dirty="0">
                <a:solidFill>
                  <a:srgbClr val="FF0000"/>
                </a:solidFill>
              </a:rPr>
              <a:t>antioxidant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regulates cholesterol efflux</a:t>
            </a:r>
            <a:r>
              <a:rPr lang="en-US" dirty="0"/>
              <a:t>. </a:t>
            </a:r>
            <a:endParaRPr lang="en-US" dirty="0" smtClean="0"/>
          </a:p>
        </p:txBody>
      </p:sp>
      <p:sp>
        <p:nvSpPr>
          <p:cNvPr id="7" name="Rettangolo 6"/>
          <p:cNvSpPr/>
          <p:nvPr/>
        </p:nvSpPr>
        <p:spPr>
          <a:xfrm>
            <a:off x="1918034" y="1563638"/>
            <a:ext cx="539027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/>
            <a:r>
              <a:rPr lang="en-US" dirty="0">
                <a:solidFill>
                  <a:prstClr val="black"/>
                </a:solidFill>
              </a:rPr>
              <a:t>Under </a:t>
            </a:r>
            <a:r>
              <a:rPr lang="en-US" b="1" dirty="0">
                <a:solidFill>
                  <a:srgbClr val="FF0000"/>
                </a:solidFill>
              </a:rPr>
              <a:t>inflammatory conditions</a:t>
            </a:r>
            <a:r>
              <a:rPr lang="en-US" dirty="0">
                <a:solidFill>
                  <a:prstClr val="black"/>
                </a:solidFill>
              </a:rPr>
              <a:t>, changes in HDL composition occur and lead to impaired function</a:t>
            </a: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207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4869293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7977"/>
            <a:ext cx="4952141" cy="1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35646"/>
            <a:ext cx="2849880" cy="18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1589" y="1960619"/>
            <a:ext cx="5362699" cy="313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 rot="19402475">
            <a:off x="205814" y="768684"/>
            <a:ext cx="2087324" cy="43088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it-IT" sz="2200" b="1" i="1" dirty="0" err="1" smtClean="0">
                <a:solidFill>
                  <a:schemeClr val="bg1"/>
                </a:solidFill>
              </a:rPr>
              <a:t>Obesity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5778618" y="469870"/>
            <a:ext cx="2709212" cy="33228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9965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82537" y="4912389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23</a:t>
            </a:fld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479" r="38085"/>
          <a:stretch/>
        </p:blipFill>
        <p:spPr bwMode="auto">
          <a:xfrm>
            <a:off x="5800673" y="1402846"/>
            <a:ext cx="427511" cy="346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391"/>
          <a:stretch/>
        </p:blipFill>
        <p:spPr bwMode="auto">
          <a:xfrm>
            <a:off x="7904896" y="1402088"/>
            <a:ext cx="1131600" cy="346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663" r="81419"/>
          <a:stretch/>
        </p:blipFill>
        <p:spPr bwMode="auto">
          <a:xfrm>
            <a:off x="2563011" y="4051473"/>
            <a:ext cx="1446861" cy="83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0297" y="1102556"/>
            <a:ext cx="4821675" cy="3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209" r="16589"/>
          <a:stretch/>
        </p:blipFill>
        <p:spPr bwMode="auto">
          <a:xfrm>
            <a:off x="6709749" y="1439570"/>
            <a:ext cx="1181754" cy="342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159" b="18620"/>
          <a:stretch/>
        </p:blipFill>
        <p:spPr bwMode="auto">
          <a:xfrm>
            <a:off x="4054202" y="26448"/>
            <a:ext cx="5002321" cy="745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97" y="1273134"/>
            <a:ext cx="2081031" cy="3844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406" r="89246" b="23797"/>
          <a:stretch/>
        </p:blipFill>
        <p:spPr bwMode="auto">
          <a:xfrm>
            <a:off x="2555776" y="3201899"/>
            <a:ext cx="845792" cy="8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321" r="76938" b="47537"/>
          <a:stretch/>
        </p:blipFill>
        <p:spPr bwMode="auto">
          <a:xfrm>
            <a:off x="2591401" y="2248068"/>
            <a:ext cx="1648896" cy="9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83911" b="76099"/>
          <a:stretch/>
        </p:blipFill>
        <p:spPr bwMode="auto">
          <a:xfrm>
            <a:off x="2586533" y="1410098"/>
            <a:ext cx="1265387" cy="827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21" r="51944"/>
          <a:stretch/>
        </p:blipFill>
        <p:spPr bwMode="auto">
          <a:xfrm>
            <a:off x="4151676" y="1410098"/>
            <a:ext cx="1194048" cy="3463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4129102" y="1072612"/>
            <a:ext cx="1200013" cy="38428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6665898" y="959722"/>
            <a:ext cx="1205054" cy="38727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7928828" y="951585"/>
            <a:ext cx="1135217" cy="388898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1" name="Connettore 1 20"/>
          <p:cNvCxnSpPr/>
          <p:nvPr/>
        </p:nvCxnSpPr>
        <p:spPr>
          <a:xfrm flipV="1">
            <a:off x="4139952" y="1402088"/>
            <a:ext cx="4892604" cy="1263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4112912" y="4948014"/>
            <a:ext cx="4275512" cy="171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sz="1200" i="1" dirty="0" smtClean="0"/>
              <a:t>adjusted </a:t>
            </a:r>
            <a:r>
              <a:rPr lang="en-US" sz="1200" i="1" dirty="0"/>
              <a:t>for </a:t>
            </a:r>
            <a:r>
              <a:rPr lang="en-US" sz="1200" i="1" dirty="0" smtClean="0"/>
              <a:t>DM, </a:t>
            </a:r>
            <a:r>
              <a:rPr lang="en-US" sz="1200" i="1" dirty="0"/>
              <a:t>hypertension, </a:t>
            </a:r>
            <a:r>
              <a:rPr lang="en-US" sz="1200" i="1" dirty="0" smtClean="0"/>
              <a:t>history of MI </a:t>
            </a:r>
            <a:r>
              <a:rPr lang="en-US" sz="1200" i="1" dirty="0"/>
              <a:t>and current smoking</a:t>
            </a:r>
            <a:endParaRPr lang="it-IT" sz="1200" i="1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2425400" y="2149755"/>
            <a:ext cx="272802" cy="189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</a:t>
            </a:r>
            <a:endParaRPr lang="it-IT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2411760" y="3938080"/>
            <a:ext cx="272802" cy="189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</a:t>
            </a:r>
            <a:endParaRPr lang="it-IT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3984213" y="4830041"/>
            <a:ext cx="272802" cy="1895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</a:t>
            </a:r>
            <a:endParaRPr lang="it-IT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35496" y="51470"/>
            <a:ext cx="3995271" cy="3995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i="1" dirty="0" smtClean="0"/>
              <a:t>The </a:t>
            </a:r>
            <a:r>
              <a:rPr lang="it-IT" sz="2000" b="1" i="1" dirty="0" err="1" smtClean="0"/>
              <a:t>obesity-mortality</a:t>
            </a:r>
            <a:r>
              <a:rPr lang="it-IT" sz="2000" b="1" i="1" dirty="0" smtClean="0"/>
              <a:t> </a:t>
            </a:r>
            <a:r>
              <a:rPr lang="it-IT" sz="2000" b="1" i="1" dirty="0" err="1" smtClean="0"/>
              <a:t>paradox</a:t>
            </a:r>
            <a:r>
              <a:rPr lang="it-IT" sz="2000" b="1" i="1" dirty="0" smtClean="0"/>
              <a:t> in RA</a:t>
            </a:r>
            <a:endParaRPr lang="it-IT" sz="2000" b="1" i="1" dirty="0"/>
          </a:p>
        </p:txBody>
      </p:sp>
      <p:pic>
        <p:nvPicPr>
          <p:cNvPr id="28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164" t="72804"/>
          <a:stretch/>
        </p:blipFill>
        <p:spPr bwMode="auto">
          <a:xfrm>
            <a:off x="7623958" y="587010"/>
            <a:ext cx="1526683" cy="256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ttangolo 28"/>
          <p:cNvSpPr/>
          <p:nvPr/>
        </p:nvSpPr>
        <p:spPr>
          <a:xfrm>
            <a:off x="35496" y="480620"/>
            <a:ext cx="397437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800"/>
              </a:lnSpc>
            </a:pPr>
            <a:r>
              <a:rPr lang="en-US" sz="1600" b="1" dirty="0"/>
              <a:t>Overweight and obesity reduce the </a:t>
            </a:r>
            <a:r>
              <a:rPr lang="en-US" sz="1600" b="1" dirty="0" smtClean="0"/>
              <a:t>RR of all-cause </a:t>
            </a:r>
            <a:r>
              <a:rPr lang="en-US" sz="1600" b="1" dirty="0"/>
              <a:t>and </a:t>
            </a:r>
            <a:r>
              <a:rPr lang="en-US" sz="1600" b="1" dirty="0" smtClean="0"/>
              <a:t>CV </a:t>
            </a:r>
            <a:r>
              <a:rPr lang="en-US" sz="1600" b="1" dirty="0"/>
              <a:t>mortality across </a:t>
            </a:r>
            <a:r>
              <a:rPr lang="en-US" sz="1600" b="1" dirty="0" smtClean="0"/>
              <a:t>different age </a:t>
            </a:r>
            <a:r>
              <a:rPr lang="en-US" sz="1600" b="1" dirty="0"/>
              <a:t>groups and durations of RA.</a:t>
            </a:r>
            <a:endParaRPr lang="it-IT" sz="1600" b="1" dirty="0"/>
          </a:p>
        </p:txBody>
      </p:sp>
      <p:sp>
        <p:nvSpPr>
          <p:cNvPr id="2" name="CasellaDiTesto 1"/>
          <p:cNvSpPr txBox="1"/>
          <p:nvPr/>
        </p:nvSpPr>
        <p:spPr>
          <a:xfrm rot="19632537">
            <a:off x="-8208" y="2053270"/>
            <a:ext cx="222560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Rheumatoid</a:t>
            </a:r>
            <a:r>
              <a:rPr lang="it-IT" b="1" dirty="0" smtClean="0"/>
              <a:t> </a:t>
            </a:r>
            <a:r>
              <a:rPr lang="it-IT" b="1" dirty="0" err="1" smtClean="0"/>
              <a:t>cachexia</a:t>
            </a:r>
            <a:endParaRPr lang="it-IT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405738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903608" y="51470"/>
            <a:ext cx="3324576" cy="364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/>
              <a:t>Mechanisms linking </a:t>
            </a:r>
            <a:r>
              <a:rPr lang="en-US" b="1" dirty="0" smtClean="0"/>
              <a:t>RA and CVD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51520" y="569040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 </a:t>
            </a:r>
            <a:r>
              <a:rPr lang="it-IT" b="1" dirty="0" err="1"/>
              <a:t>Traditional</a:t>
            </a:r>
            <a:r>
              <a:rPr lang="it-IT" b="1" dirty="0"/>
              <a:t> </a:t>
            </a:r>
            <a:r>
              <a:rPr lang="it-IT" b="1" dirty="0" smtClean="0"/>
              <a:t>CV </a:t>
            </a:r>
            <a:r>
              <a:rPr lang="it-IT" b="1" dirty="0" err="1"/>
              <a:t>risk</a:t>
            </a:r>
            <a:r>
              <a:rPr lang="it-IT" b="1" dirty="0"/>
              <a:t> </a:t>
            </a:r>
            <a:r>
              <a:rPr lang="it-IT" b="1" dirty="0" err="1"/>
              <a:t>factors</a:t>
            </a:r>
            <a:r>
              <a:rPr lang="it-IT" b="1" dirty="0"/>
              <a:t> 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23528" y="2571750"/>
            <a:ext cx="3454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Are </a:t>
            </a:r>
            <a:r>
              <a:rPr lang="it-IT" b="1" dirty="0" err="1" smtClean="0"/>
              <a:t>they</a:t>
            </a:r>
            <a:r>
              <a:rPr lang="it-IT" b="1" dirty="0" smtClean="0"/>
              <a:t> over </a:t>
            </a:r>
            <a:r>
              <a:rPr lang="it-IT" b="1" dirty="0" err="1" smtClean="0"/>
              <a:t>represented</a:t>
            </a:r>
            <a:r>
              <a:rPr lang="it-IT" b="1" dirty="0" smtClean="0"/>
              <a:t>  in RA ?</a:t>
            </a:r>
            <a:endParaRPr lang="it-IT" b="1" dirty="0"/>
          </a:p>
        </p:txBody>
      </p:sp>
      <p:sp>
        <p:nvSpPr>
          <p:cNvPr id="10" name="Rettangolo 9"/>
          <p:cNvSpPr/>
          <p:nvPr/>
        </p:nvSpPr>
        <p:spPr>
          <a:xfrm>
            <a:off x="384170" y="3003798"/>
            <a:ext cx="2286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Controversial</a:t>
            </a:r>
            <a:endParaRPr lang="it-IT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39552" y="3579862"/>
            <a:ext cx="57624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YES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03031" y="4444500"/>
            <a:ext cx="612768" cy="369332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b="1" dirty="0" smtClean="0">
                <a:solidFill>
                  <a:schemeClr val="bg1"/>
                </a:solidFill>
              </a:rPr>
              <a:t>No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241884" y="3564727"/>
            <a:ext cx="39685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Jafri</a:t>
            </a: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K et al. </a:t>
            </a:r>
            <a:r>
              <a:rPr lang="it-IT" sz="1200" i="1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Arthritis</a:t>
            </a:r>
            <a:r>
              <a:rPr lang="it-IT" sz="1200" i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Care Res (</a:t>
            </a:r>
            <a:r>
              <a:rPr lang="it-IT" sz="12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Hoboken</a:t>
            </a:r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) </a:t>
            </a: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2017</a:t>
            </a:r>
          </a:p>
          <a:p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An J 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et al. </a:t>
            </a:r>
            <a:r>
              <a:rPr lang="it-IT" sz="1200" i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J </a:t>
            </a:r>
            <a:r>
              <a:rPr lang="it-IT" sz="12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Rheumatol</a:t>
            </a:r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2016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241884" y="4371950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Gonzalez</a:t>
            </a: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A 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et al. </a:t>
            </a:r>
            <a:r>
              <a:rPr lang="it-IT" sz="1200" i="1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Ann</a:t>
            </a:r>
            <a:r>
              <a:rPr lang="it-IT" sz="1200" i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Rheum</a:t>
            </a:r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Dis</a:t>
            </a:r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2008</a:t>
            </a:r>
          </a:p>
          <a:p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Solomon DH 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et al. </a:t>
            </a:r>
            <a:r>
              <a:rPr lang="it-IT" sz="1200" i="1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Circulation</a:t>
            </a:r>
            <a:r>
              <a:rPr lang="it-IT" sz="1200" i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2003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AutoShape 2" descr="Risultati immagini per fum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" name="AutoShape 4" descr="Risultati immagini per fum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4" name="Picture 6" descr="Risultati immagini per fu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7242" y="1387517"/>
            <a:ext cx="1459335" cy="115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5912186" y="1347614"/>
            <a:ext cx="3089143" cy="1220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smoking</a:t>
            </a:r>
            <a:r>
              <a:rPr lang="en-US" dirty="0"/>
              <a:t> has consistently been identified as a robust and shared risk factor for the development of </a:t>
            </a:r>
            <a:r>
              <a:rPr lang="en-US" dirty="0" smtClean="0"/>
              <a:t>CVD </a:t>
            </a:r>
            <a:r>
              <a:rPr lang="en-US" dirty="0"/>
              <a:t>and </a:t>
            </a:r>
            <a:r>
              <a:rPr lang="en-US" dirty="0" smtClean="0"/>
              <a:t>RA</a:t>
            </a:r>
            <a:endParaRPr lang="it-IT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1" t="37796" r="69565" b="18324"/>
          <a:stretch/>
        </p:blipFill>
        <p:spPr bwMode="auto">
          <a:xfrm>
            <a:off x="384170" y="942046"/>
            <a:ext cx="2286000" cy="150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ttangolo 18"/>
          <p:cNvSpPr/>
          <p:nvPr/>
        </p:nvSpPr>
        <p:spPr>
          <a:xfrm>
            <a:off x="5980593" y="2572496"/>
            <a:ext cx="25562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Sugiyama</a:t>
            </a: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D et 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al. </a:t>
            </a:r>
            <a:r>
              <a:rPr lang="it-IT" sz="1200" i="1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Ann</a:t>
            </a:r>
            <a:r>
              <a:rPr lang="it-IT" sz="1200" i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Rheum</a:t>
            </a:r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Dis</a:t>
            </a:r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2010</a:t>
            </a:r>
          </a:p>
          <a:p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(</a:t>
            </a:r>
            <a:r>
              <a:rPr lang="it-IT" sz="1200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metanalysis</a:t>
            </a: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of OS)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4384468" y="938372"/>
            <a:ext cx="464842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What</a:t>
            </a:r>
            <a:r>
              <a:rPr lang="it-IT" b="1" dirty="0" smtClean="0"/>
              <a:t> </a:t>
            </a:r>
            <a:r>
              <a:rPr lang="it-IT" b="1" dirty="0" err="1" smtClean="0"/>
              <a:t>is</a:t>
            </a:r>
            <a:r>
              <a:rPr lang="it-IT" b="1" dirty="0" smtClean="0"/>
              <a:t> </a:t>
            </a:r>
            <a:r>
              <a:rPr lang="it-IT" b="1" dirty="0" err="1" smtClean="0"/>
              <a:t>clearly</a:t>
            </a:r>
            <a:r>
              <a:rPr lang="it-IT" b="1" dirty="0" smtClean="0"/>
              <a:t> </a:t>
            </a:r>
            <a:r>
              <a:rPr lang="it-IT" b="1" dirty="0" err="1" smtClean="0"/>
              <a:t>acknowledged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xmlns="" val="424542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/>
      <p:bldP spid="15" grpId="0"/>
      <p:bldP spid="18" grpId="0"/>
      <p:bldP spid="19" grpId="0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Key</a:t>
            </a:r>
            <a:r>
              <a:rPr lang="it-IT" dirty="0" smtClean="0"/>
              <a:t> </a:t>
            </a:r>
            <a:r>
              <a:rPr lang="it-IT" dirty="0" err="1" smtClean="0"/>
              <a:t>message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31886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890374" y="1851670"/>
            <a:ext cx="7363252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0"/>
              </a:rPr>
              <a:t>T</a:t>
            </a:r>
            <a:r>
              <a:rPr lang="en-US" sz="2800" dirty="0" smtClean="0">
                <a:latin typeface="Gill Sans MT" panose="020B0502020104020203" pitchFamily="34" charset="0"/>
              </a:rPr>
              <a:t>he </a:t>
            </a:r>
            <a:r>
              <a:rPr lang="en-US" sz="2800" dirty="0">
                <a:latin typeface="Gill Sans MT" panose="020B0502020104020203" pitchFamily="34" charset="0"/>
              </a:rPr>
              <a:t>traditional interpretation of </a:t>
            </a:r>
            <a:r>
              <a:rPr lang="en-US" sz="2800" dirty="0" smtClean="0">
                <a:latin typeface="Gill Sans MT" panose="020B0502020104020203" pitchFamily="34" charset="0"/>
              </a:rPr>
              <a:t>some traditional risk </a:t>
            </a:r>
            <a:r>
              <a:rPr lang="en-US" sz="2800" dirty="0">
                <a:latin typeface="Gill Sans MT" panose="020B0502020104020203" pitchFamily="34" charset="0"/>
              </a:rPr>
              <a:t>factor for CVD may not apply in </a:t>
            </a:r>
            <a:r>
              <a:rPr lang="en-US" sz="2800" dirty="0" smtClean="0">
                <a:latin typeface="Gill Sans MT" panose="020B0502020104020203" pitchFamily="34" charset="0"/>
              </a:rPr>
              <a:t>RA</a:t>
            </a:r>
          </a:p>
          <a:p>
            <a:pPr algn="ctr"/>
            <a:r>
              <a:rPr lang="en-US" sz="2800" dirty="0" smtClean="0">
                <a:latin typeface="Gill Sans MT" panose="020B0502020104020203" pitchFamily="34" charset="0"/>
              </a:rPr>
              <a:t>and can influence the reliability of current scoring systems</a:t>
            </a:r>
            <a:endParaRPr lang="it-IT" sz="28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97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26</a:t>
            </a:fld>
            <a:endParaRPr lang="it-IT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108" y="843558"/>
            <a:ext cx="7906322" cy="344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836723" y="965095"/>
            <a:ext cx="1542563" cy="36899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 descr="Immagine correl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142"/>
            <a:ext cx="2411760" cy="14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1 5"/>
          <p:cNvCxnSpPr/>
          <p:nvPr/>
        </p:nvCxnSpPr>
        <p:spPr>
          <a:xfrm flipV="1">
            <a:off x="195574" y="47117"/>
            <a:ext cx="1765583" cy="68522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961157" y="47117"/>
            <a:ext cx="162571" cy="14064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19996" y="900326"/>
            <a:ext cx="1879311" cy="4904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7457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9" descr="Innovating for Value in Health Care - An HBR Insight Center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43" t="4286" r="1524" b="57307"/>
          <a:stretch>
            <a:fillRect/>
          </a:stretch>
        </p:blipFill>
        <p:spPr bwMode="auto">
          <a:xfrm>
            <a:off x="684214" y="357188"/>
            <a:ext cx="3076575" cy="39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39"/>
          <a:stretch>
            <a:fillRect/>
          </a:stretch>
        </p:blipFill>
        <p:spPr bwMode="auto">
          <a:xfrm>
            <a:off x="900114" y="1383506"/>
            <a:ext cx="7373937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314" y="896541"/>
            <a:ext cx="1819275" cy="246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91885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5887"/>
            <a:ext cx="6665975" cy="412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28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0" y="4856261"/>
            <a:ext cx="2613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Ridker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 PM, et al.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Circulation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 2004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92" t="4174" r="39688" b="86011"/>
          <a:stretch/>
        </p:blipFill>
        <p:spPr bwMode="auto">
          <a:xfrm>
            <a:off x="64753" y="54449"/>
            <a:ext cx="1688874" cy="3257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xmlns="" val="278029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4901211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29</a:t>
            </a:fld>
            <a:endParaRPr lang="it-IT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5" y="1479374"/>
            <a:ext cx="5400600" cy="3291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07504" y="1637387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population-based cohort of </a:t>
            </a:r>
          </a:p>
          <a:p>
            <a:r>
              <a:rPr lang="en-US" dirty="0" smtClean="0"/>
              <a:t>patients with </a:t>
            </a:r>
            <a:r>
              <a:rPr lang="it-IT" dirty="0" smtClean="0"/>
              <a:t>RA </a:t>
            </a:r>
            <a:r>
              <a:rPr lang="it-IT" dirty="0" err="1" smtClean="0"/>
              <a:t>without</a:t>
            </a:r>
            <a:r>
              <a:rPr lang="it-IT" dirty="0" smtClean="0"/>
              <a:t> CVD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107504" y="2436188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525 patients with RA </a:t>
            </a:r>
            <a:endParaRPr lang="en-US" dirty="0" smtClean="0"/>
          </a:p>
          <a:p>
            <a:r>
              <a:rPr lang="en-US" dirty="0" smtClean="0"/>
              <a:t>524 </a:t>
            </a:r>
            <a:r>
              <a:rPr lang="it-IT" dirty="0" smtClean="0"/>
              <a:t>non-RA </a:t>
            </a:r>
            <a:r>
              <a:rPr lang="it-IT" dirty="0" err="1"/>
              <a:t>subjects</a:t>
            </a:r>
            <a:r>
              <a:rPr lang="it-IT" dirty="0"/>
              <a:t>.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724128" cy="1391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23478"/>
            <a:ext cx="2339795" cy="22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4716016" y="4815031"/>
            <a:ext cx="4248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adjusted for age, sex, calendar year </a:t>
            </a:r>
            <a:r>
              <a:rPr lang="it-IT" sz="1200" dirty="0">
                <a:solidFill>
                  <a:prstClr val="black"/>
                </a:solidFill>
              </a:rPr>
              <a:t>and </a:t>
            </a:r>
            <a:r>
              <a:rPr lang="it-IT" sz="1200" dirty="0" smtClean="0">
                <a:solidFill>
                  <a:prstClr val="black"/>
                </a:solidFill>
              </a:rPr>
              <a:t>CV </a:t>
            </a:r>
            <a:r>
              <a:rPr lang="it-IT" sz="1200" dirty="0" err="1" smtClean="0">
                <a:solidFill>
                  <a:prstClr val="black"/>
                </a:solidFill>
              </a:rPr>
              <a:t>risk</a:t>
            </a:r>
            <a:r>
              <a:rPr lang="it-IT" sz="1200" dirty="0" smtClean="0">
                <a:solidFill>
                  <a:prstClr val="black"/>
                </a:solidFill>
              </a:rPr>
              <a:t> </a:t>
            </a:r>
            <a:r>
              <a:rPr lang="it-IT" sz="1200" dirty="0" err="1">
                <a:solidFill>
                  <a:prstClr val="black"/>
                </a:solidFill>
              </a:rPr>
              <a:t>factors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xmlns="" val="24063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962063"/>
            <a:ext cx="8229600" cy="857250"/>
          </a:xfrm>
        </p:spPr>
        <p:txBody>
          <a:bodyPr>
            <a:noAutofit/>
          </a:bodyPr>
          <a:lstStyle/>
          <a:p>
            <a:r>
              <a:rPr lang="it-IT" sz="3600" b="1" dirty="0" err="1" smtClean="0">
                <a:solidFill>
                  <a:srgbClr val="FF0000"/>
                </a:solidFill>
              </a:rPr>
              <a:t>C</a:t>
            </a:r>
            <a:r>
              <a:rPr lang="it-IT" sz="3600" dirty="0" err="1" smtClean="0"/>
              <a:t>hronic</a:t>
            </a:r>
            <a:r>
              <a:rPr lang="it-IT" sz="3600" dirty="0" smtClean="0"/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I</a:t>
            </a:r>
            <a:r>
              <a:rPr lang="it-IT" sz="3600" dirty="0" err="1" smtClean="0"/>
              <a:t>nflammatory</a:t>
            </a:r>
            <a:r>
              <a:rPr lang="it-IT" sz="3600" dirty="0" smtClean="0"/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R</a:t>
            </a:r>
            <a:r>
              <a:rPr lang="it-IT" sz="3600" dirty="0" err="1" smtClean="0"/>
              <a:t>heumatic</a:t>
            </a:r>
            <a:r>
              <a:rPr lang="it-IT" sz="3600" dirty="0" smtClean="0"/>
              <a:t> </a:t>
            </a:r>
            <a:r>
              <a:rPr lang="it-IT" sz="3600" b="1" dirty="0" err="1" smtClean="0">
                <a:solidFill>
                  <a:srgbClr val="FF0000"/>
                </a:solidFill>
              </a:rPr>
              <a:t>D</a:t>
            </a:r>
            <a:r>
              <a:rPr lang="it-IT" sz="3600" dirty="0" err="1" smtClean="0"/>
              <a:t>iseases</a:t>
            </a:r>
            <a:r>
              <a:rPr lang="it-IT" sz="3600" dirty="0" smtClean="0"/>
              <a:t> (</a:t>
            </a:r>
            <a:r>
              <a:rPr lang="it-IT" sz="3600" b="1" dirty="0" err="1" smtClean="0">
                <a:solidFill>
                  <a:srgbClr val="FF0000"/>
                </a:solidFill>
              </a:rPr>
              <a:t>CIRD</a:t>
            </a:r>
            <a:r>
              <a:rPr lang="it-IT" sz="3600" b="1" dirty="0" err="1" smtClean="0"/>
              <a:t>s</a:t>
            </a:r>
            <a:r>
              <a:rPr lang="it-IT" sz="3600" dirty="0" smtClean="0"/>
              <a:t>)</a:t>
            </a:r>
            <a:endParaRPr lang="it-IT" sz="3600" dirty="0"/>
          </a:p>
        </p:txBody>
      </p:sp>
      <p:sp>
        <p:nvSpPr>
          <p:cNvPr id="4" name="Rettangolo 3"/>
          <p:cNvSpPr/>
          <p:nvPr/>
        </p:nvSpPr>
        <p:spPr>
          <a:xfrm>
            <a:off x="971600" y="2039023"/>
            <a:ext cx="7406744" cy="2692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it-IT" sz="2800" b="1" dirty="0" err="1" smtClean="0"/>
              <a:t>Rheumatoid</a:t>
            </a:r>
            <a:r>
              <a:rPr lang="it-IT" sz="2800" b="1" dirty="0" smtClean="0"/>
              <a:t> </a:t>
            </a:r>
            <a:r>
              <a:rPr lang="en-US" sz="2800" b="1" dirty="0" smtClean="0"/>
              <a:t>arthritis </a:t>
            </a:r>
            <a:r>
              <a:rPr lang="en-US" sz="2800" b="1" dirty="0"/>
              <a:t>(</a:t>
            </a:r>
            <a:r>
              <a:rPr lang="en-US" sz="2800" b="1" dirty="0" smtClean="0"/>
              <a:t>RA)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err="1" smtClean="0"/>
              <a:t>Spondyloarthritis</a:t>
            </a:r>
            <a:r>
              <a:rPr lang="en-US" sz="2800" b="1" dirty="0" smtClean="0"/>
              <a:t> (AS, </a:t>
            </a:r>
            <a:r>
              <a:rPr lang="en-US" sz="2800" b="1" dirty="0" err="1" smtClean="0"/>
              <a:t>PsA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uSpA</a:t>
            </a:r>
            <a:r>
              <a:rPr lang="en-US" sz="2800" b="1" dirty="0" smtClean="0"/>
              <a:t>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/>
              <a:t>Connective tissue </a:t>
            </a:r>
            <a:r>
              <a:rPr lang="en-US" sz="2800" b="1" dirty="0"/>
              <a:t>disorders </a:t>
            </a:r>
            <a:r>
              <a:rPr lang="en-US" sz="2800" b="1" dirty="0" smtClean="0"/>
              <a:t>(focus on SLE)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800" b="1" dirty="0" smtClean="0"/>
              <a:t>Gout</a:t>
            </a:r>
            <a:endParaRPr lang="it-IT" sz="2800" i="1" dirty="0"/>
          </a:p>
        </p:txBody>
      </p:sp>
      <p:sp>
        <p:nvSpPr>
          <p:cNvPr id="3" name="Rettangolo 2"/>
          <p:cNvSpPr/>
          <p:nvPr/>
        </p:nvSpPr>
        <p:spPr>
          <a:xfrm>
            <a:off x="1" y="0"/>
            <a:ext cx="4963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b="1" i="1" dirty="0" err="1">
                <a:solidFill>
                  <a:srgbClr val="FF0000"/>
                </a:solidFill>
              </a:rPr>
              <a:t>What</a:t>
            </a:r>
            <a:r>
              <a:rPr lang="it-IT" sz="2800" b="1" i="1" dirty="0">
                <a:solidFill>
                  <a:srgbClr val="FF0000"/>
                </a:solidFill>
              </a:rPr>
              <a:t> are </a:t>
            </a:r>
            <a:r>
              <a:rPr lang="it-IT" sz="2800" b="1" i="1" dirty="0" err="1">
                <a:solidFill>
                  <a:srgbClr val="FF0000"/>
                </a:solidFill>
              </a:rPr>
              <a:t>we</a:t>
            </a:r>
            <a:r>
              <a:rPr lang="it-IT" sz="2800" b="1" i="1" dirty="0">
                <a:solidFill>
                  <a:srgbClr val="FF0000"/>
                </a:solidFill>
              </a:rPr>
              <a:t> </a:t>
            </a:r>
            <a:r>
              <a:rPr lang="it-IT" sz="2800" b="1" i="1" dirty="0" err="1">
                <a:solidFill>
                  <a:srgbClr val="FF0000"/>
                </a:solidFill>
              </a:rPr>
              <a:t>talking</a:t>
            </a:r>
            <a:r>
              <a:rPr lang="it-IT" sz="2800" b="1" i="1" dirty="0">
                <a:solidFill>
                  <a:srgbClr val="FF0000"/>
                </a:solidFill>
              </a:rPr>
              <a:t> </a:t>
            </a:r>
            <a:r>
              <a:rPr lang="it-IT" sz="2800" b="1" i="1" dirty="0" err="1">
                <a:solidFill>
                  <a:srgbClr val="FF0000"/>
                </a:solidFill>
              </a:rPr>
              <a:t>about</a:t>
            </a:r>
            <a:r>
              <a:rPr lang="it-IT" sz="2800" b="1" i="1" dirty="0">
                <a:solidFill>
                  <a:srgbClr val="FF0000"/>
                </a:solidFill>
              </a:rPr>
              <a:t> ?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0" y="483518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948264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1698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53942" y="4878925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57187" y="51110"/>
            <a:ext cx="41551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/>
              <a:t>In RA : </a:t>
            </a:r>
            <a:r>
              <a:rPr lang="it-IT" b="1" dirty="0" err="1" smtClean="0"/>
              <a:t>disease</a:t>
            </a:r>
            <a:r>
              <a:rPr lang="it-IT" b="1" dirty="0" smtClean="0"/>
              <a:t> </a:t>
            </a:r>
            <a:r>
              <a:rPr lang="it-IT" b="1" dirty="0" err="1"/>
              <a:t>activity</a:t>
            </a:r>
            <a:r>
              <a:rPr lang="it-IT" b="1" dirty="0"/>
              <a:t> and </a:t>
            </a:r>
            <a:r>
              <a:rPr lang="it-IT" b="1" dirty="0" err="1"/>
              <a:t>inflammation</a:t>
            </a:r>
            <a:r>
              <a:rPr lang="it-IT" b="1" dirty="0"/>
              <a:t> 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79512" y="581605"/>
            <a:ext cx="4934474" cy="13481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Gill Sans MT" panose="020B0502020104020203" pitchFamily="34" charset="0"/>
              </a:rPr>
              <a:t>S</a:t>
            </a:r>
            <a:r>
              <a:rPr lang="en-US" sz="2000" dirty="0" smtClean="0">
                <a:latin typeface="Gill Sans MT" panose="020B0502020104020203" pitchFamily="34" charset="0"/>
              </a:rPr>
              <a:t>everal </a:t>
            </a:r>
            <a:r>
              <a:rPr lang="en-US" sz="2000" i="1" dirty="0">
                <a:latin typeface="Gill Sans MT" panose="020B0502020104020203" pitchFamily="34" charset="0"/>
              </a:rPr>
              <a:t>observational studies</a:t>
            </a:r>
            <a:r>
              <a:rPr lang="en-US" sz="2000" dirty="0">
                <a:latin typeface="Gill Sans MT" panose="020B0502020104020203" pitchFamily="34" charset="0"/>
              </a:rPr>
              <a:t> have identified associations between higher disease activity in rheumatoid arthritis and cardiovascular outcomes </a:t>
            </a:r>
            <a:endParaRPr lang="it-IT" sz="2000" dirty="0">
              <a:latin typeface="Gill Sans MT" panose="020B05020201040202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7504" y="3075806"/>
            <a:ext cx="257375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OR = </a:t>
            </a:r>
            <a:r>
              <a:rPr lang="en-US" sz="1600" b="1" dirty="0">
                <a:solidFill>
                  <a:srgbClr val="FF0000"/>
                </a:solidFill>
              </a:rPr>
              <a:t>1.32</a:t>
            </a:r>
            <a:r>
              <a:rPr lang="en-US" sz="1600" dirty="0"/>
              <a:t> per </a:t>
            </a:r>
            <a:r>
              <a:rPr lang="en-US" sz="1600" dirty="0" smtClean="0"/>
              <a:t>1 unit &gt; DAS28</a:t>
            </a:r>
            <a:endParaRPr lang="it-IT" sz="1600" dirty="0"/>
          </a:p>
        </p:txBody>
      </p:sp>
      <p:sp>
        <p:nvSpPr>
          <p:cNvPr id="7" name="Rettangolo 6"/>
          <p:cNvSpPr/>
          <p:nvPr/>
        </p:nvSpPr>
        <p:spPr>
          <a:xfrm>
            <a:off x="717597" y="2510375"/>
            <a:ext cx="2630267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 smtClean="0"/>
              <a:t>Acute Coronary Syndrome</a:t>
            </a:r>
            <a:endParaRPr lang="it-IT" sz="1700" b="1" dirty="0"/>
          </a:p>
        </p:txBody>
      </p:sp>
      <p:sp>
        <p:nvSpPr>
          <p:cNvPr id="8" name="Rettangolo 7"/>
          <p:cNvSpPr/>
          <p:nvPr/>
        </p:nvSpPr>
        <p:spPr>
          <a:xfrm>
            <a:off x="107504" y="3435846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OR = </a:t>
            </a:r>
            <a:r>
              <a:rPr lang="en-US" sz="1600" b="1" dirty="0">
                <a:solidFill>
                  <a:srgbClr val="FF0000"/>
                </a:solidFill>
              </a:rPr>
              <a:t>1.61</a:t>
            </a:r>
            <a:r>
              <a:rPr lang="en-US" sz="1600" dirty="0"/>
              <a:t> for </a:t>
            </a:r>
            <a:r>
              <a:rPr lang="en-US" sz="1600" b="1" dirty="0"/>
              <a:t>moderate</a:t>
            </a:r>
            <a:r>
              <a:rPr lang="en-US" sz="1600" dirty="0"/>
              <a:t> </a:t>
            </a:r>
            <a:r>
              <a:rPr lang="en-US" sz="1600" dirty="0" smtClean="0"/>
              <a:t>EULAR-DA</a:t>
            </a:r>
          </a:p>
          <a:p>
            <a:r>
              <a:rPr lang="en-US" sz="1600" dirty="0" smtClean="0"/>
              <a:t>         </a:t>
            </a:r>
            <a:r>
              <a:rPr lang="en-US" sz="1600" b="1" dirty="0" smtClean="0">
                <a:solidFill>
                  <a:srgbClr val="FF0000"/>
                </a:solidFill>
              </a:rPr>
              <a:t>2.59</a:t>
            </a:r>
            <a:r>
              <a:rPr lang="en-US" sz="1600" dirty="0" smtClean="0"/>
              <a:t> </a:t>
            </a:r>
            <a:r>
              <a:rPr lang="en-US" sz="1600" dirty="0"/>
              <a:t>for </a:t>
            </a:r>
            <a:r>
              <a:rPr lang="en-US" sz="1600" b="1" dirty="0"/>
              <a:t>high </a:t>
            </a:r>
            <a:r>
              <a:rPr lang="en-US" sz="1600" dirty="0" smtClean="0"/>
              <a:t>EULAR-DA</a:t>
            </a:r>
          </a:p>
          <a:p>
            <a:r>
              <a:rPr lang="en-US" sz="1600" i="1" dirty="0" smtClean="0"/>
              <a:t>         vs </a:t>
            </a:r>
            <a:r>
              <a:rPr lang="en-US" sz="1600" b="1" dirty="0" smtClean="0"/>
              <a:t>low</a:t>
            </a:r>
            <a:r>
              <a:rPr lang="en-US" sz="1600" dirty="0" smtClean="0"/>
              <a:t> disease activity</a:t>
            </a:r>
            <a:endParaRPr lang="it-IT" sz="1600" dirty="0"/>
          </a:p>
        </p:txBody>
      </p:sp>
      <p:pic>
        <p:nvPicPr>
          <p:cNvPr id="9" name="Picture 12" descr="Risultati immagini per bandie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639" t="63636" r="14226" b="27580"/>
          <a:stretch/>
        </p:blipFill>
        <p:spPr bwMode="auto">
          <a:xfrm>
            <a:off x="64753" y="2473818"/>
            <a:ext cx="608182" cy="38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108744" y="4636455"/>
            <a:ext cx="39604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Mantel Ä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et al.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Arthritis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Rheumatol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2015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07504" y="4815031"/>
            <a:ext cx="17804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nested case-control study</a:t>
            </a:r>
            <a:endParaRPr lang="it-IT" sz="1200" dirty="0"/>
          </a:p>
        </p:txBody>
      </p:sp>
      <p:sp>
        <p:nvSpPr>
          <p:cNvPr id="12" name="Rettangolo 11"/>
          <p:cNvSpPr/>
          <p:nvPr/>
        </p:nvSpPr>
        <p:spPr>
          <a:xfrm>
            <a:off x="5995106" y="2934692"/>
            <a:ext cx="3041390" cy="915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1600"/>
              </a:lnSpc>
            </a:pPr>
            <a:r>
              <a:rPr lang="en-US" sz="1600" b="1" dirty="0" smtClean="0"/>
              <a:t>Time average in remission  </a:t>
            </a:r>
            <a:r>
              <a:rPr lang="en-US" sz="1600" dirty="0" smtClean="0"/>
              <a:t>associated with a </a:t>
            </a:r>
            <a:r>
              <a:rPr lang="en-US" sz="1600" b="1" dirty="0" smtClean="0">
                <a:solidFill>
                  <a:srgbClr val="FF0000"/>
                </a:solidFill>
              </a:rPr>
              <a:t>53 % reduction </a:t>
            </a:r>
            <a:r>
              <a:rPr lang="en-US" sz="1600" dirty="0" smtClean="0"/>
              <a:t>of risk of CV </a:t>
            </a:r>
            <a:r>
              <a:rPr lang="en-US" sz="1600" dirty="0"/>
              <a:t>events </a:t>
            </a:r>
            <a:r>
              <a:rPr lang="en-US" sz="1600" dirty="0" smtClean="0"/>
              <a:t>vs pts. in HD activity</a:t>
            </a:r>
            <a:endParaRPr lang="it-IT" sz="1600" dirty="0"/>
          </a:p>
        </p:txBody>
      </p:sp>
      <p:sp>
        <p:nvSpPr>
          <p:cNvPr id="13" name="Rettangolo 12"/>
          <p:cNvSpPr/>
          <p:nvPr/>
        </p:nvSpPr>
        <p:spPr>
          <a:xfrm>
            <a:off x="5952036" y="3867894"/>
            <a:ext cx="315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Independently from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traditional CV </a:t>
            </a:r>
            <a:r>
              <a:rPr lang="en-US" sz="1400" dirty="0">
                <a:solidFill>
                  <a:prstClr val="black"/>
                </a:solidFill>
                <a:latin typeface="Gill Sans MT" panose="020B0502020104020203" pitchFamily="34" charset="0"/>
              </a:rPr>
              <a:t>risk </a:t>
            </a:r>
            <a:r>
              <a:rPr lang="en-US" sz="14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factors (model B)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RA treatment (model C)</a:t>
            </a:r>
            <a:endParaRPr lang="it-IT" sz="1400" dirty="0">
              <a:latin typeface="Gill Sans MT" panose="020B0502020104020203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879680" y="2496753"/>
            <a:ext cx="1724768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00" b="1" dirty="0" smtClean="0"/>
              <a:t>Risk </a:t>
            </a:r>
            <a:r>
              <a:rPr lang="en-US" sz="1700" b="1" dirty="0"/>
              <a:t>of </a:t>
            </a:r>
            <a:r>
              <a:rPr lang="en-US" sz="1700" b="1" dirty="0" smtClean="0"/>
              <a:t>CV </a:t>
            </a:r>
            <a:r>
              <a:rPr lang="en-US" sz="1700" b="1" dirty="0"/>
              <a:t>events</a:t>
            </a:r>
            <a:endParaRPr lang="it-IT" sz="1700" b="1" dirty="0"/>
          </a:p>
        </p:txBody>
      </p:sp>
      <p:pic>
        <p:nvPicPr>
          <p:cNvPr id="15" name="Picture 8" descr="Risultati immagini per bandier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6" t="56566" r="80270" b="35019"/>
          <a:stretch/>
        </p:blipFill>
        <p:spPr bwMode="auto">
          <a:xfrm>
            <a:off x="6156176" y="2442248"/>
            <a:ext cx="564971" cy="3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5995106" y="4659982"/>
            <a:ext cx="288885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Solomon DH et 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al. </a:t>
            </a:r>
            <a:r>
              <a:rPr lang="it-IT" sz="1200" i="1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Arthritis</a:t>
            </a:r>
            <a:r>
              <a:rPr lang="it-IT" sz="1200" i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Rheumatol</a:t>
            </a:r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2015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3" y="84790"/>
            <a:ext cx="3600401" cy="198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asellaDiTesto 16"/>
          <p:cNvSpPr txBox="1"/>
          <p:nvPr/>
        </p:nvSpPr>
        <p:spPr>
          <a:xfrm>
            <a:off x="5982377" y="4867796"/>
            <a:ext cx="20460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CORRONA : 24,989 </a:t>
            </a:r>
            <a:r>
              <a:rPr lang="it-IT" sz="1200" dirty="0" err="1" smtClean="0"/>
              <a:t>subjects</a:t>
            </a:r>
            <a:endParaRPr lang="it-IT" sz="1200" dirty="0"/>
          </a:p>
        </p:txBody>
      </p:sp>
      <p:pic>
        <p:nvPicPr>
          <p:cNvPr id="19" name="Picture 12" descr="Risultati immagini per bandier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057" t="24975" r="26807" b="66241"/>
          <a:stretch/>
        </p:blipFill>
        <p:spPr bwMode="auto">
          <a:xfrm>
            <a:off x="3553148" y="2454044"/>
            <a:ext cx="658812" cy="41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ttangolo 19"/>
          <p:cNvSpPr/>
          <p:nvPr/>
        </p:nvSpPr>
        <p:spPr>
          <a:xfrm>
            <a:off x="3510136" y="3003798"/>
            <a:ext cx="2286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 smtClean="0">
                <a:solidFill>
                  <a:srgbClr val="FF0000"/>
                </a:solidFill>
              </a:rPr>
              <a:t>33 % </a:t>
            </a:r>
            <a:r>
              <a:rPr lang="en-US" sz="1700" dirty="0" smtClean="0"/>
              <a:t>increased CV risk </a:t>
            </a:r>
          </a:p>
          <a:p>
            <a:r>
              <a:rPr lang="en-US" sz="1700" dirty="0" smtClean="0"/>
              <a:t>for 1 unit &gt; DAS28 </a:t>
            </a:r>
          </a:p>
          <a:p>
            <a:r>
              <a:rPr lang="en-US" sz="1700" dirty="0" smtClean="0"/>
              <a:t>(time averaged)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240571" y="2493736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CV </a:t>
            </a:r>
            <a:r>
              <a:rPr lang="it-IT" b="1" dirty="0" err="1" smtClean="0"/>
              <a:t>risk</a:t>
            </a:r>
            <a:endParaRPr lang="it-IT" b="1" dirty="0"/>
          </a:p>
        </p:txBody>
      </p:sp>
      <p:sp>
        <p:nvSpPr>
          <p:cNvPr id="22" name="Rettangolo 21"/>
          <p:cNvSpPr/>
          <p:nvPr/>
        </p:nvSpPr>
        <p:spPr>
          <a:xfrm>
            <a:off x="3150096" y="4599007"/>
            <a:ext cx="228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Arts</a:t>
            </a: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EE et al. </a:t>
            </a:r>
            <a:r>
              <a:rPr lang="it-IT" sz="12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Ann</a:t>
            </a:r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Rheum</a:t>
            </a:r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Dis</a:t>
            </a:r>
            <a:r>
              <a:rPr lang="it-IT" sz="12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2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2015</a:t>
            </a:r>
            <a:endParaRPr lang="it-IT" sz="1200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3099500" y="4855124"/>
            <a:ext cx="2862251" cy="23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Nijmegen early rheumatoid arthritis cohort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xmlns="" val="189303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65" t="5229" r="27214" b="54327"/>
          <a:stretch/>
        </p:blipFill>
        <p:spPr bwMode="auto">
          <a:xfrm>
            <a:off x="6510358" y="1698625"/>
            <a:ext cx="1287144" cy="131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565" t="45575" r="27214" b="4507"/>
          <a:stretch/>
        </p:blipFill>
        <p:spPr bwMode="auto">
          <a:xfrm>
            <a:off x="6511901" y="3022848"/>
            <a:ext cx="1287144" cy="162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933" r="9655" b="50559"/>
          <a:stretch/>
        </p:blipFill>
        <p:spPr bwMode="auto">
          <a:xfrm>
            <a:off x="2891508" y="1059582"/>
            <a:ext cx="2192932" cy="172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31</a:t>
            </a:fld>
            <a:endParaRPr lang="it-IT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933" t="53886" r="9655"/>
          <a:stretch/>
        </p:blipFill>
        <p:spPr bwMode="auto">
          <a:xfrm>
            <a:off x="2883124" y="2903513"/>
            <a:ext cx="2192932" cy="161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558" r="56052"/>
          <a:stretch/>
        </p:blipFill>
        <p:spPr bwMode="auto">
          <a:xfrm>
            <a:off x="35496" y="2900432"/>
            <a:ext cx="2721508" cy="1624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98" t="17222" b="66475"/>
          <a:stretch/>
        </p:blipFill>
        <p:spPr bwMode="auto">
          <a:xfrm>
            <a:off x="4850428" y="555526"/>
            <a:ext cx="1008112" cy="90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084168" y="54832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National  </a:t>
            </a:r>
            <a:r>
              <a:rPr lang="it-IT" b="1" dirty="0" err="1" smtClean="0"/>
              <a:t>Veterans</a:t>
            </a:r>
            <a:r>
              <a:rPr lang="it-IT" b="1" dirty="0" smtClean="0"/>
              <a:t>  </a:t>
            </a:r>
            <a:r>
              <a:rPr lang="it-IT" b="1" dirty="0" err="1" smtClean="0"/>
              <a:t>Health</a:t>
            </a:r>
            <a:r>
              <a:rPr lang="it-IT" b="1" dirty="0" smtClean="0"/>
              <a:t>  Administration</a:t>
            </a:r>
            <a:endParaRPr lang="it-IT" b="1" dirty="0"/>
          </a:p>
        </p:txBody>
      </p:sp>
      <p:sp>
        <p:nvSpPr>
          <p:cNvPr id="3" name="Rettangolo 2"/>
          <p:cNvSpPr/>
          <p:nvPr/>
        </p:nvSpPr>
        <p:spPr>
          <a:xfrm>
            <a:off x="444" y="5115"/>
            <a:ext cx="5858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Prominent </a:t>
            </a:r>
            <a:r>
              <a:rPr lang="en-US" b="1" dirty="0"/>
              <a:t>role </a:t>
            </a:r>
            <a:r>
              <a:rPr lang="en-US" b="1" dirty="0" smtClean="0"/>
              <a:t>of </a:t>
            </a:r>
            <a:r>
              <a:rPr lang="it-IT" b="1" dirty="0" err="1" smtClean="0"/>
              <a:t>inflammation</a:t>
            </a:r>
            <a:r>
              <a:rPr lang="it-IT" b="1" dirty="0" smtClean="0"/>
              <a:t> </a:t>
            </a:r>
            <a:r>
              <a:rPr lang="it-IT" b="1" dirty="0"/>
              <a:t>in CHD </a:t>
            </a:r>
            <a:r>
              <a:rPr lang="it-IT" b="1" dirty="0" err="1"/>
              <a:t>risk</a:t>
            </a:r>
            <a:r>
              <a:rPr lang="it-IT" b="1" dirty="0"/>
              <a:t> in RA</a:t>
            </a:r>
          </a:p>
        </p:txBody>
      </p:sp>
      <p:sp>
        <p:nvSpPr>
          <p:cNvPr id="9" name="Rettangolo 8"/>
          <p:cNvSpPr/>
          <p:nvPr/>
        </p:nvSpPr>
        <p:spPr>
          <a:xfrm>
            <a:off x="6084168" y="699542"/>
            <a:ext cx="2664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37568 </a:t>
            </a:r>
            <a:r>
              <a:rPr lang="en-US" b="1" dirty="0"/>
              <a:t>patients with RA</a:t>
            </a:r>
            <a:r>
              <a:rPr lang="en-US" dirty="0"/>
              <a:t> in </a:t>
            </a:r>
            <a:r>
              <a:rPr lang="en-US" dirty="0" smtClean="0"/>
              <a:t>the cohort </a:t>
            </a:r>
            <a:r>
              <a:rPr lang="en-US" dirty="0"/>
              <a:t>with mean age of 63 years (SD 12.1);</a:t>
            </a:r>
            <a:endParaRPr lang="it-IT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30" t="46131" b="3272"/>
          <a:stretch/>
        </p:blipFill>
        <p:spPr bwMode="auto">
          <a:xfrm>
            <a:off x="7668344" y="3013323"/>
            <a:ext cx="1296144" cy="1634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4838" r="78161" b="17523"/>
          <a:stretch/>
        </p:blipFill>
        <p:spPr bwMode="auto">
          <a:xfrm>
            <a:off x="5351534" y="2975223"/>
            <a:ext cx="1092674" cy="141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6500706" y="1725475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MI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6052" b="52162"/>
          <a:stretch/>
        </p:blipFill>
        <p:spPr bwMode="auto">
          <a:xfrm>
            <a:off x="35496" y="1042283"/>
            <a:ext cx="2721508" cy="1673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asellaDiTesto 10"/>
          <p:cNvSpPr txBox="1"/>
          <p:nvPr/>
        </p:nvSpPr>
        <p:spPr>
          <a:xfrm>
            <a:off x="2051720" y="1028159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LDL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211960" y="103124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H</a:t>
            </a:r>
            <a:r>
              <a:rPr lang="it-IT" b="1" dirty="0" smtClean="0">
                <a:solidFill>
                  <a:srgbClr val="FF0000"/>
                </a:solidFill>
              </a:rPr>
              <a:t>DL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2051720" y="2715766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CRP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4211960" y="2718847"/>
            <a:ext cx="533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ESR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5496" y="316994"/>
            <a:ext cx="28647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Navarro-</a:t>
            </a:r>
            <a:r>
              <a:rPr lang="it-IT" sz="1200" dirty="0" err="1">
                <a:solidFill>
                  <a:schemeClr val="bg1">
                    <a:lumMod val="50000"/>
                  </a:schemeClr>
                </a:solidFill>
              </a:rPr>
              <a:t>Millán</a:t>
            </a:r>
            <a:r>
              <a:rPr lang="it-IT" sz="1200" dirty="0">
                <a:solidFill>
                  <a:schemeClr val="bg1">
                    <a:lumMod val="50000"/>
                  </a:schemeClr>
                </a:solidFill>
              </a:rPr>
              <a:t> I et al.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Ann Rheum Dis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2016</a:t>
            </a:r>
          </a:p>
        </p:txBody>
      </p:sp>
      <p:cxnSp>
        <p:nvCxnSpPr>
          <p:cNvPr id="14" name="Connettore 2 13"/>
          <p:cNvCxnSpPr/>
          <p:nvPr/>
        </p:nvCxnSpPr>
        <p:spPr>
          <a:xfrm>
            <a:off x="7380312" y="3085098"/>
            <a:ext cx="360040" cy="4947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/>
          <p:nvPr/>
        </p:nvCxnSpPr>
        <p:spPr>
          <a:xfrm>
            <a:off x="8460432" y="3075806"/>
            <a:ext cx="360040" cy="4947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/>
          <p:cNvCxnSpPr/>
          <p:nvPr/>
        </p:nvCxnSpPr>
        <p:spPr>
          <a:xfrm>
            <a:off x="8532440" y="3733170"/>
            <a:ext cx="360040" cy="4947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7380312" y="3723878"/>
            <a:ext cx="360040" cy="494764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arrotondato 24"/>
          <p:cNvSpPr/>
          <p:nvPr/>
        </p:nvSpPr>
        <p:spPr>
          <a:xfrm>
            <a:off x="5307265" y="3020089"/>
            <a:ext cx="1180376" cy="13952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830" t="5723" b="53491"/>
          <a:stretch/>
        </p:blipFill>
        <p:spPr bwMode="auto">
          <a:xfrm>
            <a:off x="7668344" y="1685925"/>
            <a:ext cx="1296144" cy="131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asellaDiTesto 30"/>
          <p:cNvSpPr txBox="1"/>
          <p:nvPr/>
        </p:nvSpPr>
        <p:spPr>
          <a:xfrm>
            <a:off x="7308304" y="1698362"/>
            <a:ext cx="79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Stroke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19" r="78161" b="57002"/>
          <a:stretch/>
        </p:blipFill>
        <p:spPr bwMode="auto">
          <a:xfrm>
            <a:off x="5330489" y="1522984"/>
            <a:ext cx="1060539" cy="144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ttangolo arrotondato 32"/>
          <p:cNvSpPr/>
          <p:nvPr/>
        </p:nvSpPr>
        <p:spPr>
          <a:xfrm>
            <a:off x="5302305" y="1617727"/>
            <a:ext cx="1185336" cy="13677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6739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6" grpId="0"/>
      <p:bldP spid="17" grpId="0"/>
      <p:bldP spid="18" grpId="0"/>
      <p:bldP spid="25" grpId="0" animBg="1"/>
      <p:bldP spid="31" grpId="0"/>
      <p:bldP spid="3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32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07504" y="51470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Gill Sans MT" panose="020B0502020104020203" pitchFamily="34" charset="0"/>
              </a:rPr>
              <a:t>Rheumatoid arthritis disease activity is not only predictive of cardiovascular events but also strongly correlates with cardiac function </a:t>
            </a:r>
            <a:endParaRPr lang="it-IT" b="1" dirty="0">
              <a:latin typeface="Gill Sans MT" panose="020B0502020104020203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7734"/>
            <a:ext cx="2664296" cy="212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0000"/>
          <a:stretch/>
        </p:blipFill>
        <p:spPr bwMode="auto">
          <a:xfrm>
            <a:off x="2843808" y="2427734"/>
            <a:ext cx="2995505" cy="1993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193"/>
          <a:stretch/>
        </p:blipFill>
        <p:spPr bwMode="auto">
          <a:xfrm>
            <a:off x="5968983" y="2283718"/>
            <a:ext cx="2995505" cy="198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riangolo isoscele 14"/>
          <p:cNvSpPr/>
          <p:nvPr/>
        </p:nvSpPr>
        <p:spPr>
          <a:xfrm>
            <a:off x="5451902" y="2594795"/>
            <a:ext cx="53735" cy="375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riangolo isoscele 17"/>
          <p:cNvSpPr/>
          <p:nvPr/>
        </p:nvSpPr>
        <p:spPr>
          <a:xfrm>
            <a:off x="4580818" y="2716529"/>
            <a:ext cx="53735" cy="375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riangolo isoscele 18"/>
          <p:cNvSpPr/>
          <p:nvPr/>
        </p:nvSpPr>
        <p:spPr>
          <a:xfrm>
            <a:off x="3713547" y="2892295"/>
            <a:ext cx="53735" cy="375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Triangolo isoscele 19"/>
          <p:cNvSpPr/>
          <p:nvPr/>
        </p:nvSpPr>
        <p:spPr>
          <a:xfrm>
            <a:off x="8576113" y="2662808"/>
            <a:ext cx="53735" cy="375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Triangolo isoscele 20"/>
          <p:cNvSpPr/>
          <p:nvPr/>
        </p:nvSpPr>
        <p:spPr>
          <a:xfrm>
            <a:off x="7705029" y="2872482"/>
            <a:ext cx="53735" cy="375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riangolo isoscele 21"/>
          <p:cNvSpPr/>
          <p:nvPr/>
        </p:nvSpPr>
        <p:spPr>
          <a:xfrm>
            <a:off x="6837758" y="3288226"/>
            <a:ext cx="53735" cy="375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Triangolo isoscele 22"/>
          <p:cNvSpPr/>
          <p:nvPr/>
        </p:nvSpPr>
        <p:spPr>
          <a:xfrm>
            <a:off x="4211960" y="1995686"/>
            <a:ext cx="86541" cy="6645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7529399" y="2013323"/>
            <a:ext cx="66937" cy="72008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107504" y="697801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Fine NM et al. 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</a:rPr>
              <a:t>Ann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</a:rPr>
              <a:t>Rheum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</a:rPr>
              <a:t>Dis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2014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3219635" y="1565379"/>
            <a:ext cx="57448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Global longitudinal LV and RV strain </a:t>
            </a:r>
            <a:r>
              <a:rPr lang="en-US" dirty="0" smtClean="0"/>
              <a:t>is reduced </a:t>
            </a:r>
            <a:r>
              <a:rPr lang="en-US" dirty="0"/>
              <a:t>in patients with RA </a:t>
            </a:r>
            <a:r>
              <a:rPr lang="en-US" dirty="0" smtClean="0"/>
              <a:t> (  ) compared </a:t>
            </a:r>
            <a:r>
              <a:rPr lang="en-US" dirty="0"/>
              <a:t>with </a:t>
            </a:r>
            <a:r>
              <a:rPr lang="en-US" dirty="0" smtClean="0"/>
              <a:t>healthy </a:t>
            </a:r>
            <a:r>
              <a:rPr lang="it-IT" dirty="0" err="1" smtClean="0"/>
              <a:t>patients</a:t>
            </a:r>
            <a:r>
              <a:rPr lang="it-IT" dirty="0" smtClean="0"/>
              <a:t> (  )</a:t>
            </a:r>
            <a:endParaRPr lang="it-IT" b="1" dirty="0"/>
          </a:p>
        </p:txBody>
      </p:sp>
      <p:sp>
        <p:nvSpPr>
          <p:cNvPr id="24" name="Rettangolo 23"/>
          <p:cNvSpPr/>
          <p:nvPr/>
        </p:nvSpPr>
        <p:spPr>
          <a:xfrm>
            <a:off x="77126" y="4568810"/>
            <a:ext cx="2694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 err="1"/>
              <a:t>M</a:t>
            </a:r>
            <a:r>
              <a:rPr lang="it-IT" sz="1400" dirty="0" err="1" smtClean="0"/>
              <a:t>easures</a:t>
            </a:r>
            <a:r>
              <a:rPr lang="it-IT" sz="1400" dirty="0" smtClean="0"/>
              <a:t> </a:t>
            </a:r>
            <a:r>
              <a:rPr lang="it-IT" sz="1400" dirty="0" err="1" smtClean="0"/>
              <a:t>myocardial</a:t>
            </a:r>
            <a:r>
              <a:rPr lang="it-IT" sz="1400" dirty="0" smtClean="0"/>
              <a:t> </a:t>
            </a:r>
            <a:r>
              <a:rPr lang="en-US" sz="1400" dirty="0" smtClean="0"/>
              <a:t>deformation </a:t>
            </a:r>
          </a:p>
          <a:p>
            <a:pPr algn="ctr"/>
            <a:r>
              <a:rPr lang="en-US" sz="1400" dirty="0" smtClean="0"/>
              <a:t>during </a:t>
            </a:r>
            <a:r>
              <a:rPr lang="en-US" sz="1400" dirty="0"/>
              <a:t>contraction and relaxation</a:t>
            </a:r>
            <a:endParaRPr lang="it-IT" sz="1400" dirty="0"/>
          </a:p>
        </p:txBody>
      </p:sp>
      <p:sp>
        <p:nvSpPr>
          <p:cNvPr id="26" name="Rettangolo 25"/>
          <p:cNvSpPr/>
          <p:nvPr/>
        </p:nvSpPr>
        <p:spPr>
          <a:xfrm>
            <a:off x="107504" y="2119957"/>
            <a:ext cx="27108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err="1"/>
              <a:t>speckle-tracking</a:t>
            </a:r>
            <a:r>
              <a:rPr lang="it-IT" sz="1400" dirty="0"/>
              <a:t> </a:t>
            </a:r>
            <a:r>
              <a:rPr lang="it-IT" sz="1400" dirty="0" err="1"/>
              <a:t>echocardiography</a:t>
            </a:r>
            <a:endParaRPr lang="it-IT" sz="1400" dirty="0"/>
          </a:p>
        </p:txBody>
      </p:sp>
      <p:sp>
        <p:nvSpPr>
          <p:cNvPr id="27" name="Rettangolo 26"/>
          <p:cNvSpPr/>
          <p:nvPr/>
        </p:nvSpPr>
        <p:spPr>
          <a:xfrm>
            <a:off x="93103" y="1059582"/>
            <a:ext cx="2909123" cy="567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/>
              <a:t>59 </a:t>
            </a:r>
            <a:r>
              <a:rPr lang="it-IT" sz="1600" dirty="0" err="1" smtClean="0"/>
              <a:t>patients</a:t>
            </a:r>
            <a:r>
              <a:rPr lang="it-IT" sz="1600" dirty="0" smtClean="0"/>
              <a:t> </a:t>
            </a:r>
            <a:r>
              <a:rPr lang="en-US" sz="1600" dirty="0" smtClean="0"/>
              <a:t>with </a:t>
            </a:r>
            <a:r>
              <a:rPr lang="en-US" sz="1600" dirty="0"/>
              <a:t>RA </a:t>
            </a:r>
            <a:endParaRPr lang="en-US" sz="1600" dirty="0" smtClean="0"/>
          </a:p>
          <a:p>
            <a:r>
              <a:rPr lang="en-US" sz="1600" dirty="0" smtClean="0"/>
              <a:t>59 age, gender, race matched HC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xmlns="" val="188754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4855341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07504" y="51470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Diastolic dysfunction </a:t>
            </a:r>
            <a:r>
              <a:rPr lang="en-US" b="1" dirty="0"/>
              <a:t>is also over-represented in rheumatoid arthritis patients and is associated with higher circulating </a:t>
            </a:r>
            <a:r>
              <a:rPr lang="en-US" b="1" dirty="0" smtClean="0"/>
              <a:t>IL-6 </a:t>
            </a:r>
            <a:r>
              <a:rPr lang="en-US" b="1" dirty="0"/>
              <a:t>concentrations</a:t>
            </a:r>
            <a:endParaRPr lang="it-IT" b="1" dirty="0"/>
          </a:p>
        </p:txBody>
      </p:sp>
      <p:sp>
        <p:nvSpPr>
          <p:cNvPr id="4" name="Rettangolo 3"/>
          <p:cNvSpPr/>
          <p:nvPr/>
        </p:nvSpPr>
        <p:spPr>
          <a:xfrm>
            <a:off x="5796136" y="446643"/>
            <a:ext cx="28083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Liang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KP et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al. </a:t>
            </a:r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</a:rPr>
              <a:t>Ann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</a:rPr>
              <a:t>Rheum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i="1" dirty="0" err="1">
                <a:solidFill>
                  <a:schemeClr val="bg1">
                    <a:lumMod val="50000"/>
                  </a:schemeClr>
                </a:solidFill>
              </a:rPr>
              <a:t>Dis</a:t>
            </a:r>
            <a:r>
              <a:rPr lang="it-IT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2010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59" y="1060850"/>
            <a:ext cx="4346033" cy="404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8236" y="1364892"/>
            <a:ext cx="4472829" cy="279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arrotondato 4"/>
          <p:cNvSpPr/>
          <p:nvPr/>
        </p:nvSpPr>
        <p:spPr>
          <a:xfrm>
            <a:off x="4629696" y="2153772"/>
            <a:ext cx="1217900" cy="24282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arrotondato 7"/>
          <p:cNvSpPr/>
          <p:nvPr/>
        </p:nvSpPr>
        <p:spPr>
          <a:xfrm>
            <a:off x="4644008" y="3123799"/>
            <a:ext cx="1217900" cy="2006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8141506" y="2141353"/>
            <a:ext cx="687473" cy="1658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8155818" y="3121744"/>
            <a:ext cx="687473" cy="2006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3975388" y="1440899"/>
            <a:ext cx="504056" cy="33245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535996" y="85383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Disease characteristics of RA patients and association with diastolic dysfunction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xmlns="" val="84636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34</a:t>
            </a:fld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561" y="1313105"/>
            <a:ext cx="8329903" cy="2554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55576" y="3973001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*p=0.005 ; †p=0.006</a:t>
            </a:r>
          </a:p>
          <a:p>
            <a:endParaRPr lang="en-US" sz="800" dirty="0" smtClean="0"/>
          </a:p>
          <a:p>
            <a:r>
              <a:rPr lang="it-IT" sz="1600" b="1" dirty="0" smtClean="0"/>
              <a:t>GLS </a:t>
            </a:r>
            <a:r>
              <a:rPr lang="it-IT" sz="1600" dirty="0" smtClean="0"/>
              <a:t>: global </a:t>
            </a:r>
            <a:r>
              <a:rPr lang="it-IT" sz="1600" dirty="0" err="1" smtClean="0"/>
              <a:t>longitudinal</a:t>
            </a:r>
            <a:r>
              <a:rPr lang="it-IT" sz="1600" dirty="0" smtClean="0"/>
              <a:t> </a:t>
            </a:r>
            <a:r>
              <a:rPr lang="it-IT" sz="1600" dirty="0" err="1" smtClean="0"/>
              <a:t>strain</a:t>
            </a:r>
            <a:endParaRPr lang="it-IT" sz="1600" dirty="0" smtClean="0"/>
          </a:p>
          <a:p>
            <a:r>
              <a:rPr lang="it-IT" sz="1600" b="1" dirty="0" err="1" smtClean="0"/>
              <a:t>scMWS</a:t>
            </a:r>
            <a:r>
              <a:rPr lang="it-IT" sz="1600" dirty="0" smtClean="0"/>
              <a:t> : stress-</a:t>
            </a:r>
            <a:r>
              <a:rPr lang="it-IT" sz="1600" dirty="0" err="1" smtClean="0"/>
              <a:t>corrected</a:t>
            </a:r>
            <a:r>
              <a:rPr lang="it-IT" sz="1600" dirty="0" smtClean="0"/>
              <a:t> </a:t>
            </a:r>
            <a:r>
              <a:rPr lang="it-IT" sz="1600" dirty="0" err="1" smtClean="0"/>
              <a:t>midwall</a:t>
            </a:r>
            <a:r>
              <a:rPr lang="it-IT" sz="1600" dirty="0" smtClean="0"/>
              <a:t> </a:t>
            </a:r>
            <a:r>
              <a:rPr lang="it-IT" sz="1600" dirty="0" err="1" smtClean="0"/>
              <a:t>shortening</a:t>
            </a:r>
            <a:endParaRPr lang="it-IT" sz="1600" dirty="0"/>
          </a:p>
        </p:txBody>
      </p:sp>
      <p:sp>
        <p:nvSpPr>
          <p:cNvPr id="4" name="Rettangolo 3"/>
          <p:cNvSpPr/>
          <p:nvPr/>
        </p:nvSpPr>
        <p:spPr>
          <a:xfrm>
            <a:off x="107504" y="54952"/>
            <a:ext cx="8928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 err="1" smtClean="0">
                <a:latin typeface="Gill Sans MT" panose="020B0502020104020203" pitchFamily="34" charset="0"/>
              </a:rPr>
              <a:t>Myocardial</a:t>
            </a:r>
            <a:r>
              <a:rPr lang="it-IT" b="1" dirty="0" smtClean="0">
                <a:latin typeface="Gill Sans MT" panose="020B0502020104020203" pitchFamily="34" charset="0"/>
              </a:rPr>
              <a:t> </a:t>
            </a:r>
            <a:r>
              <a:rPr lang="en-US" b="1" dirty="0" smtClean="0">
                <a:latin typeface="Gill Sans MT" panose="020B0502020104020203" pitchFamily="34" charset="0"/>
              </a:rPr>
              <a:t>function is </a:t>
            </a:r>
            <a:r>
              <a:rPr lang="en-US" b="1" dirty="0">
                <a:latin typeface="Gill Sans MT" panose="020B0502020104020203" pitchFamily="34" charset="0"/>
              </a:rPr>
              <a:t>reduced in patients with RA with </a:t>
            </a:r>
            <a:r>
              <a:rPr lang="en-US" b="1" dirty="0" smtClean="0">
                <a:latin typeface="Gill Sans MT" panose="020B0502020104020203" pitchFamily="34" charset="0"/>
              </a:rPr>
              <a:t>active disease </a:t>
            </a:r>
            <a:r>
              <a:rPr lang="en-US" b="1" dirty="0">
                <a:latin typeface="Gill Sans MT" panose="020B0502020104020203" pitchFamily="34" charset="0"/>
              </a:rPr>
              <a:t>compared with patients with RA in remission</a:t>
            </a:r>
            <a:endParaRPr lang="it-IT" b="1" dirty="0">
              <a:latin typeface="Gill Sans MT" panose="020B0502020104020203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076056" y="629275"/>
            <a:ext cx="3860494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dirty="0" err="1"/>
              <a:t>Patients</a:t>
            </a:r>
            <a:r>
              <a:rPr lang="it-IT" dirty="0"/>
              <a:t> with RA </a:t>
            </a:r>
            <a:r>
              <a:rPr lang="it-IT" dirty="0" smtClean="0"/>
              <a:t>in </a:t>
            </a:r>
            <a:r>
              <a:rPr lang="en-US" dirty="0" smtClean="0"/>
              <a:t>remission </a:t>
            </a:r>
            <a:r>
              <a:rPr lang="en-US" dirty="0"/>
              <a:t>had similar </a:t>
            </a:r>
            <a:r>
              <a:rPr lang="en-US" dirty="0" err="1"/>
              <a:t>scMWS</a:t>
            </a:r>
            <a:r>
              <a:rPr lang="en-US" dirty="0"/>
              <a:t> and GLS as the controls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07504" y="721028"/>
            <a:ext cx="3435012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50000"/>
                  </a:schemeClr>
                </a:solidFill>
              </a:rPr>
              <a:t>Midtbø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 H et al. </a:t>
            </a:r>
            <a:r>
              <a:rPr lang="it-IT" sz="1600" i="1" dirty="0" err="1" smtClean="0">
                <a:solidFill>
                  <a:schemeClr val="bg1">
                    <a:lumMod val="50000"/>
                  </a:schemeClr>
                </a:solidFill>
              </a:rPr>
              <a:t>Ann</a:t>
            </a:r>
            <a:r>
              <a:rPr lang="it-IT" sz="1600" i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i="1" dirty="0" err="1">
                <a:solidFill>
                  <a:schemeClr val="bg1">
                    <a:lumMod val="50000"/>
                  </a:schemeClr>
                </a:solidFill>
              </a:rPr>
              <a:t>Rheum</a:t>
            </a:r>
            <a:r>
              <a:rPr lang="it-IT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i="1" dirty="0" err="1">
                <a:solidFill>
                  <a:schemeClr val="bg1">
                    <a:lumMod val="50000"/>
                  </a:schemeClr>
                </a:solidFill>
              </a:rPr>
              <a:t>Dis</a:t>
            </a:r>
            <a:r>
              <a:rPr lang="it-IT" sz="16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2017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1416919" y="2896499"/>
            <a:ext cx="119022" cy="1190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869894" y="3623720"/>
            <a:ext cx="81294" cy="812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3631192" y="3612119"/>
            <a:ext cx="81294" cy="812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6305663" y="3623720"/>
            <a:ext cx="81294" cy="8129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1794275" y="3623720"/>
            <a:ext cx="81294" cy="8129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4555573" y="3612119"/>
            <a:ext cx="81294" cy="8129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7253490" y="3611997"/>
            <a:ext cx="81294" cy="8129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Ovale 14"/>
          <p:cNvSpPr/>
          <p:nvPr/>
        </p:nvSpPr>
        <p:spPr>
          <a:xfrm>
            <a:off x="4176669" y="3028792"/>
            <a:ext cx="119022" cy="1190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Ovale 15"/>
          <p:cNvSpPr/>
          <p:nvPr/>
        </p:nvSpPr>
        <p:spPr>
          <a:xfrm>
            <a:off x="6877111" y="2082064"/>
            <a:ext cx="119022" cy="1190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565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53" t="77415" r="22100" b="12925"/>
          <a:stretch/>
        </p:blipFill>
        <p:spPr>
          <a:xfrm rot="1365789">
            <a:off x="5088528" y="2475464"/>
            <a:ext cx="1033404" cy="313652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7" y="62995"/>
            <a:ext cx="8581159" cy="1013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2242" y="842653"/>
            <a:ext cx="3361759" cy="233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138" r="44807" b="68427"/>
          <a:stretch/>
        </p:blipFill>
        <p:spPr>
          <a:xfrm>
            <a:off x="2415099" y="1779662"/>
            <a:ext cx="2644864" cy="113428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53" t="77977" r="22224" b="11555"/>
          <a:stretch/>
        </p:blipFill>
        <p:spPr>
          <a:xfrm rot="20476139">
            <a:off x="5070869" y="2924302"/>
            <a:ext cx="1027705" cy="33992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776" t="77908" b="11086"/>
          <a:stretch/>
        </p:blipFill>
        <p:spPr>
          <a:xfrm>
            <a:off x="6101074" y="2661589"/>
            <a:ext cx="1027705" cy="357368"/>
          </a:xfrm>
          <a:prstGeom prst="rect">
            <a:avLst/>
          </a:prstGeom>
        </p:spPr>
      </p:pic>
      <p:grpSp>
        <p:nvGrpSpPr>
          <p:cNvPr id="6" name="Gruppo 5"/>
          <p:cNvGrpSpPr/>
          <p:nvPr/>
        </p:nvGrpSpPr>
        <p:grpSpPr>
          <a:xfrm>
            <a:off x="2339752" y="2979625"/>
            <a:ext cx="2776518" cy="600237"/>
            <a:chOff x="2015221" y="2835609"/>
            <a:chExt cx="2776518" cy="600237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84114" r="44911"/>
            <a:stretch/>
          </p:blipFill>
          <p:spPr>
            <a:xfrm>
              <a:off x="2082695" y="2901308"/>
              <a:ext cx="2639888" cy="534538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 rot="19251538">
              <a:off x="2015221" y="2853196"/>
              <a:ext cx="200652" cy="729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 rot="1988019">
              <a:off x="4653172" y="2835609"/>
              <a:ext cx="138567" cy="74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" name="Rettangolo 9"/>
          <p:cNvSpPr/>
          <p:nvPr/>
        </p:nvSpPr>
        <p:spPr>
          <a:xfrm>
            <a:off x="2349502" y="1832827"/>
            <a:ext cx="3623216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-2138" r="44807" b="68427"/>
          <a:stretch/>
        </p:blipFill>
        <p:spPr>
          <a:xfrm>
            <a:off x="2707665" y="2037212"/>
            <a:ext cx="2644864" cy="113428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114" r="44911"/>
          <a:stretch/>
        </p:blipFill>
        <p:spPr>
          <a:xfrm>
            <a:off x="2699792" y="2973316"/>
            <a:ext cx="2639888" cy="534538"/>
          </a:xfrm>
          <a:prstGeom prst="rect">
            <a:avLst/>
          </a:prstGeom>
        </p:spPr>
      </p:pic>
      <p:sp>
        <p:nvSpPr>
          <p:cNvPr id="15" name="Freccia a destra 14"/>
          <p:cNvSpPr/>
          <p:nvPr/>
        </p:nvSpPr>
        <p:spPr>
          <a:xfrm>
            <a:off x="5440671" y="2600391"/>
            <a:ext cx="632864" cy="492990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4698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469"/>
            <a:ext cx="5436580" cy="110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5940152" y="75277"/>
            <a:ext cx="3103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LONGITUDINAL STUDY</a:t>
            </a:r>
          </a:p>
          <a:p>
            <a:r>
              <a:rPr lang="en-US" b="1" dirty="0" smtClean="0"/>
              <a:t>631 RA </a:t>
            </a:r>
            <a:r>
              <a:rPr lang="en-US" dirty="0" smtClean="0"/>
              <a:t>pts. baseline </a:t>
            </a:r>
            <a:r>
              <a:rPr lang="en-US" dirty="0"/>
              <a:t>carotid </a:t>
            </a:r>
            <a:r>
              <a:rPr lang="en-US" dirty="0" smtClean="0"/>
              <a:t>US</a:t>
            </a:r>
            <a:endParaRPr lang="en-US" b="1" dirty="0"/>
          </a:p>
          <a:p>
            <a:r>
              <a:rPr lang="en-US" b="1" dirty="0" smtClean="0">
                <a:solidFill>
                  <a:srgbClr val="C00000"/>
                </a:solidFill>
              </a:rPr>
              <a:t>After </a:t>
            </a:r>
            <a:r>
              <a:rPr lang="en-US" b="1" dirty="0">
                <a:solidFill>
                  <a:srgbClr val="C00000"/>
                </a:solidFill>
              </a:rPr>
              <a:t>a mean </a:t>
            </a:r>
            <a:r>
              <a:rPr lang="en-US" b="1" dirty="0" smtClean="0">
                <a:solidFill>
                  <a:srgbClr val="C00000"/>
                </a:solidFill>
              </a:rPr>
              <a:t>FUP of </a:t>
            </a:r>
            <a:r>
              <a:rPr lang="en-US" b="1" dirty="0">
                <a:solidFill>
                  <a:srgbClr val="C00000"/>
                </a:solidFill>
              </a:rPr>
              <a:t>2.8 years  </a:t>
            </a:r>
            <a:endParaRPr lang="en-US" b="1" dirty="0" smtClean="0">
              <a:solidFill>
                <a:srgbClr val="C00000"/>
              </a:solidFill>
            </a:endParaRPr>
          </a:p>
          <a:p>
            <a:r>
              <a:rPr lang="en-US" b="1" dirty="0" smtClean="0"/>
              <a:t>487 RA </a:t>
            </a:r>
            <a:r>
              <a:rPr lang="en-US" dirty="0" smtClean="0"/>
              <a:t>pts. were re-scanned</a:t>
            </a:r>
            <a:endParaRPr lang="it-IT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57884"/>
            <a:ext cx="1656184" cy="208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038" y="1329612"/>
            <a:ext cx="5121821" cy="3232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2 8"/>
          <p:cNvCxnSpPr/>
          <p:nvPr/>
        </p:nvCxnSpPr>
        <p:spPr>
          <a:xfrm flipV="1">
            <a:off x="3419872" y="3489852"/>
            <a:ext cx="1116124" cy="44042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 flipH="1" flipV="1">
            <a:off x="78929" y="3570337"/>
            <a:ext cx="2448272" cy="65457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1074151" y="1463055"/>
            <a:ext cx="814503" cy="117013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/>
          <p:cNvSpPr/>
          <p:nvPr/>
        </p:nvSpPr>
        <p:spPr>
          <a:xfrm>
            <a:off x="5917911" y="3171621"/>
            <a:ext cx="2974569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 smtClean="0"/>
              <a:t>With </a:t>
            </a:r>
            <a:r>
              <a:rPr lang="en-US" b="1" dirty="0" smtClean="0">
                <a:latin typeface="Calibri"/>
                <a:cs typeface="Calibri"/>
              </a:rPr>
              <a:t>≥ 2</a:t>
            </a:r>
            <a:r>
              <a:rPr lang="en-US" b="1" dirty="0" smtClean="0"/>
              <a:t> </a:t>
            </a:r>
            <a:r>
              <a:rPr lang="en-US" b="1" dirty="0"/>
              <a:t>CV risk factors, </a:t>
            </a:r>
            <a:endParaRPr lang="en-US" b="1" dirty="0" smtClean="0"/>
          </a:p>
          <a:p>
            <a:r>
              <a:rPr lang="en-US" b="1" dirty="0" smtClean="0"/>
              <a:t>the ESR-IMT </a:t>
            </a:r>
            <a:r>
              <a:rPr lang="en-US" b="1" dirty="0"/>
              <a:t>progression</a:t>
            </a:r>
          </a:p>
          <a:p>
            <a:r>
              <a:rPr lang="en-US" b="1" dirty="0"/>
              <a:t>rate association grew progressively stronger.</a:t>
            </a:r>
            <a:endParaRPr lang="it-IT" b="1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139231" y="4731990"/>
            <a:ext cx="88655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err="1" smtClean="0"/>
              <a:t>Inflammation</a:t>
            </a:r>
            <a:r>
              <a:rPr lang="it-IT" sz="2000" b="1" dirty="0" smtClean="0"/>
              <a:t> and </a:t>
            </a:r>
            <a:r>
              <a:rPr lang="it-IT" sz="2000" b="1" dirty="0" err="1" smtClean="0"/>
              <a:t>traditional</a:t>
            </a:r>
            <a:r>
              <a:rPr lang="it-IT" sz="2000" b="1" dirty="0" smtClean="0"/>
              <a:t> CV-RF </a:t>
            </a:r>
            <a:r>
              <a:rPr lang="it-IT" sz="2000" b="1" dirty="0" err="1" smtClean="0"/>
              <a:t>have</a:t>
            </a:r>
            <a:r>
              <a:rPr lang="it-IT" sz="2000" b="1" dirty="0" smtClean="0"/>
              <a:t> a </a:t>
            </a:r>
            <a:r>
              <a:rPr lang="it-IT" sz="2000" b="1" dirty="0" err="1" smtClean="0">
                <a:solidFill>
                  <a:srgbClr val="C00000"/>
                </a:solidFill>
              </a:rPr>
              <a:t>synergistic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err="1" smtClean="0">
                <a:solidFill>
                  <a:srgbClr val="C00000"/>
                </a:solidFill>
              </a:rPr>
              <a:t>effect</a:t>
            </a:r>
            <a:r>
              <a:rPr lang="it-IT" sz="2000" b="1" dirty="0" smtClean="0">
                <a:solidFill>
                  <a:srgbClr val="C00000"/>
                </a:solidFill>
              </a:rPr>
              <a:t> </a:t>
            </a:r>
            <a:r>
              <a:rPr lang="it-IT" sz="2000" b="1" dirty="0" smtClean="0"/>
              <a:t>on </a:t>
            </a:r>
            <a:r>
              <a:rPr lang="it-IT" sz="2000" b="1" dirty="0" err="1" smtClean="0"/>
              <a:t>progression</a:t>
            </a:r>
            <a:r>
              <a:rPr lang="it-IT" sz="2000" b="1" dirty="0" smtClean="0"/>
              <a:t> of IMT</a:t>
            </a:r>
            <a:endParaRPr lang="it-IT" sz="2000" b="1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06158" y="4922867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36</a:t>
            </a:fld>
            <a:endParaRPr lang="it-IT" dirty="0"/>
          </a:p>
        </p:txBody>
      </p:sp>
      <p:cxnSp>
        <p:nvCxnSpPr>
          <p:cNvPr id="10" name="Connettore 1 9"/>
          <p:cNvCxnSpPr/>
          <p:nvPr/>
        </p:nvCxnSpPr>
        <p:spPr>
          <a:xfrm flipV="1">
            <a:off x="2607236" y="3940550"/>
            <a:ext cx="792088" cy="293889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 flipV="1">
            <a:off x="194841" y="2672333"/>
            <a:ext cx="847926" cy="230262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 flipH="1" flipV="1">
            <a:off x="60246" y="3554385"/>
            <a:ext cx="2689702" cy="726760"/>
          </a:xfrm>
          <a:prstGeom prst="straightConnector1">
            <a:avLst/>
          </a:prstGeom>
          <a:ln w="762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/>
          <p:cNvCxnSpPr/>
          <p:nvPr/>
        </p:nvCxnSpPr>
        <p:spPr>
          <a:xfrm flipH="1" flipV="1">
            <a:off x="119624" y="3586491"/>
            <a:ext cx="2424033" cy="64144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5917912" y="1491630"/>
            <a:ext cx="2968238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In the absence </a:t>
            </a:r>
            <a:r>
              <a:rPr lang="en-US" b="1" dirty="0" smtClean="0"/>
              <a:t>of, or </a:t>
            </a:r>
            <a:r>
              <a:rPr lang="en-US" b="1" dirty="0"/>
              <a:t>with </a:t>
            </a:r>
            <a:endParaRPr lang="en-US" b="1" dirty="0" smtClean="0"/>
          </a:p>
          <a:p>
            <a:r>
              <a:rPr lang="en-US" b="1" dirty="0" smtClean="0"/>
              <a:t>1 </a:t>
            </a:r>
            <a:r>
              <a:rPr lang="en-US" b="1" dirty="0"/>
              <a:t>single CV risk factor, the </a:t>
            </a:r>
            <a:endParaRPr lang="en-US" b="1" dirty="0" smtClean="0"/>
          </a:p>
          <a:p>
            <a:r>
              <a:rPr lang="en-US" b="1" dirty="0" smtClean="0"/>
              <a:t>ESR </a:t>
            </a:r>
            <a:r>
              <a:rPr lang="en-US" b="1" dirty="0"/>
              <a:t>was not significantly</a:t>
            </a:r>
          </a:p>
          <a:p>
            <a:r>
              <a:rPr lang="en-US" b="1" dirty="0"/>
              <a:t>associated with the IMT progression rate.</a:t>
            </a:r>
          </a:p>
        </p:txBody>
      </p:sp>
      <p:cxnSp>
        <p:nvCxnSpPr>
          <p:cNvPr id="18" name="Connettore 1 17"/>
          <p:cNvCxnSpPr/>
          <p:nvPr/>
        </p:nvCxnSpPr>
        <p:spPr>
          <a:xfrm flipV="1">
            <a:off x="2607236" y="3939094"/>
            <a:ext cx="788773" cy="299796"/>
          </a:xfrm>
          <a:prstGeom prst="line">
            <a:avLst/>
          </a:prstGeom>
          <a:ln w="889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8"/>
          <p:cNvCxnSpPr/>
          <p:nvPr/>
        </p:nvCxnSpPr>
        <p:spPr>
          <a:xfrm flipV="1">
            <a:off x="81464" y="2632945"/>
            <a:ext cx="1087015" cy="298935"/>
          </a:xfrm>
          <a:prstGeom prst="line">
            <a:avLst/>
          </a:prstGeom>
          <a:ln w="762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70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06770" y="4890194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37</a:t>
            </a:fld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899592" y="1347614"/>
            <a:ext cx="73198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/>
              <a:t>Disease activity (inflammation) is an important CV risk factor which has a </a:t>
            </a:r>
            <a:r>
              <a:rPr lang="en-US" sz="2400" b="1" dirty="0" err="1" smtClean="0">
                <a:solidFill>
                  <a:srgbClr val="FF0000"/>
                </a:solidFill>
              </a:rPr>
              <a:t>sinergistic</a:t>
            </a:r>
            <a:r>
              <a:rPr lang="en-US" sz="2400" b="1" dirty="0" smtClean="0">
                <a:solidFill>
                  <a:srgbClr val="FF0000"/>
                </a:solidFill>
              </a:rPr>
              <a:t> effect</a:t>
            </a:r>
            <a:r>
              <a:rPr lang="en-US" sz="2400" dirty="0" smtClean="0"/>
              <a:t> with traditional CV risk factors contributing to the development of CVD</a:t>
            </a:r>
          </a:p>
          <a:p>
            <a:pPr algn="just"/>
            <a:endParaRPr lang="en-US" sz="2400" dirty="0" smtClean="0"/>
          </a:p>
          <a:p>
            <a:pPr algn="just"/>
            <a:r>
              <a:rPr lang="en-US" sz="2400" dirty="0" smtClean="0"/>
              <a:t>The associations </a:t>
            </a:r>
            <a:r>
              <a:rPr lang="en-US" sz="2400" dirty="0"/>
              <a:t>of disease </a:t>
            </a:r>
            <a:r>
              <a:rPr lang="en-US" sz="2400" dirty="0" smtClean="0"/>
              <a:t>activity with CV risk and cardiac function impairment in RA patients, prompts attention to </a:t>
            </a:r>
            <a:r>
              <a:rPr lang="en-US" sz="2400" b="1" dirty="0" smtClean="0">
                <a:solidFill>
                  <a:srgbClr val="FF0000"/>
                </a:solidFill>
              </a:rPr>
              <a:t>target </a:t>
            </a:r>
            <a:r>
              <a:rPr lang="en-US" sz="2400" b="1" dirty="0">
                <a:solidFill>
                  <a:srgbClr val="FF0000"/>
                </a:solidFill>
              </a:rPr>
              <a:t>remission</a:t>
            </a:r>
            <a:r>
              <a:rPr lang="en-US" sz="2400" dirty="0"/>
              <a:t> </a:t>
            </a:r>
            <a:r>
              <a:rPr lang="en-US" sz="2400" dirty="0" smtClean="0"/>
              <a:t>as a necessary measure to reduce CV risk and optimally </a:t>
            </a:r>
            <a:r>
              <a:rPr lang="en-US" sz="2400" dirty="0"/>
              <a:t>preserve cardiac </a:t>
            </a:r>
            <a:r>
              <a:rPr lang="en-US" sz="2400" dirty="0" smtClean="0"/>
              <a:t>function. 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604248" y="483518"/>
            <a:ext cx="3911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err="1" smtClean="0">
                <a:latin typeface="Gill Sans MT" panose="020B0502020104020203" pitchFamily="34" charset="0"/>
              </a:rPr>
              <a:t>What</a:t>
            </a:r>
            <a:r>
              <a:rPr lang="it-IT" sz="2800" b="1" dirty="0" smtClean="0">
                <a:latin typeface="Gill Sans MT" panose="020B0502020104020203" pitchFamily="34" charset="0"/>
              </a:rPr>
              <a:t> </a:t>
            </a:r>
            <a:r>
              <a:rPr lang="it-IT" sz="2800" b="1" dirty="0" err="1" smtClean="0">
                <a:latin typeface="Gill Sans MT" panose="020B0502020104020203" pitchFamily="34" charset="0"/>
              </a:rPr>
              <a:t>is</a:t>
            </a:r>
            <a:r>
              <a:rPr lang="it-IT" sz="2800" b="1" dirty="0" smtClean="0">
                <a:latin typeface="Gill Sans MT" panose="020B0502020104020203" pitchFamily="34" charset="0"/>
              </a:rPr>
              <a:t> the </a:t>
            </a:r>
            <a:r>
              <a:rPr lang="it-IT" sz="2800" b="1" dirty="0" err="1" smtClean="0">
                <a:latin typeface="Gill Sans MT" panose="020B0502020104020203" pitchFamily="34" charset="0"/>
              </a:rPr>
              <a:t>message</a:t>
            </a:r>
            <a:r>
              <a:rPr lang="it-IT" sz="2800" b="1" dirty="0" smtClean="0">
                <a:latin typeface="Gill Sans MT" panose="020B0502020104020203" pitchFamily="34" charset="0"/>
              </a:rPr>
              <a:t> ?</a:t>
            </a:r>
            <a:endParaRPr lang="it-IT" sz="28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42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930524"/>
            <a:ext cx="8229600" cy="857250"/>
          </a:xfrm>
        </p:spPr>
        <p:txBody>
          <a:bodyPr/>
          <a:lstStyle/>
          <a:p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about</a:t>
            </a:r>
            <a:r>
              <a:rPr lang="it-IT" dirty="0" smtClean="0"/>
              <a:t>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CIRDs</a:t>
            </a:r>
            <a:r>
              <a:rPr lang="it-IT" dirty="0" smtClean="0"/>
              <a:t> 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0219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1081073" y="339502"/>
            <a:ext cx="2842855" cy="523220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chemeClr val="bg1"/>
                </a:solidFill>
              </a:rPr>
              <a:t>Psoriatic</a:t>
            </a:r>
            <a:r>
              <a:rPr lang="it-IT" sz="2800" b="1" dirty="0">
                <a:solidFill>
                  <a:schemeClr val="bg1"/>
                </a:solidFill>
              </a:rPr>
              <a:t> </a:t>
            </a:r>
            <a:r>
              <a:rPr lang="it-IT" sz="2800" b="1" dirty="0" err="1" smtClean="0">
                <a:solidFill>
                  <a:schemeClr val="bg1"/>
                </a:solidFill>
              </a:rPr>
              <a:t>arthritis</a:t>
            </a:r>
            <a:endParaRPr lang="it-IT" sz="2800" b="1" dirty="0">
              <a:solidFill>
                <a:schemeClr val="bg1"/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1206776"/>
            <a:ext cx="6840760" cy="2358957"/>
          </a:xfrm>
          <a:prstGeom prst="rect">
            <a:avLst/>
          </a:prstGeom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92280" y="4944201"/>
            <a:ext cx="2133600" cy="273844"/>
          </a:xfrm>
        </p:spPr>
        <p:txBody>
          <a:bodyPr/>
          <a:lstStyle/>
          <a:p>
            <a:fld id="{2DCCB12B-9A84-40E7-A451-7EBC8E4EF3EA}" type="slidenum">
              <a:rPr lang="it-IT" smtClean="0"/>
              <a:pPr/>
              <a:t>39</a:t>
            </a:fld>
            <a:endParaRPr lang="it-IT"/>
          </a:p>
        </p:txBody>
      </p:sp>
      <p:pic>
        <p:nvPicPr>
          <p:cNvPr id="10" name="Picture 13" descr="99CSC-07C0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461" b="14772"/>
          <a:stretch>
            <a:fillRect/>
          </a:stretch>
        </p:blipFill>
        <p:spPr bwMode="auto">
          <a:xfrm>
            <a:off x="1041168" y="3675032"/>
            <a:ext cx="1442600" cy="997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Risultati immagini per morbo crohn">
            <a:extLst>
              <a:ext uri="{FF2B5EF4-FFF2-40B4-BE49-F238E27FC236}">
                <a16:creationId xmlns:a16="http://schemas.microsoft.com/office/drawing/2014/main" xmlns="" id="{6486CC65-A8D8-43DF-BC61-2D27A54D9F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6084"/>
          <a:stretch/>
        </p:blipFill>
        <p:spPr bwMode="auto">
          <a:xfrm>
            <a:off x="3315110" y="3675032"/>
            <a:ext cx="1256890" cy="997530"/>
          </a:xfrm>
          <a:prstGeom prst="rect">
            <a:avLst/>
          </a:prstGeom>
          <a:noFill/>
          <a:ln w="28575">
            <a:solidFill>
              <a:schemeClr val="bg1">
                <a:lumMod val="9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Ormone salva arterie e ateroscleros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365" t="34386"/>
          <a:stretch/>
        </p:blipFill>
        <p:spPr bwMode="auto">
          <a:xfrm>
            <a:off x="5343394" y="3565733"/>
            <a:ext cx="1197488" cy="128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24" t="28782" r="42323" b="28901"/>
          <a:stretch/>
        </p:blipFill>
        <p:spPr bwMode="auto">
          <a:xfrm>
            <a:off x="7087557" y="3672938"/>
            <a:ext cx="652796" cy="10691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xmlns="" val="17816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9584" y="51470"/>
            <a:ext cx="9008920" cy="483536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CV </a:t>
            </a:r>
            <a:r>
              <a:rPr lang="en-US" sz="2800" b="1" dirty="0"/>
              <a:t>involvement </a:t>
            </a:r>
            <a:r>
              <a:rPr lang="en-US" sz="2800" dirty="0" smtClean="0"/>
              <a:t>in </a:t>
            </a:r>
            <a:r>
              <a:rPr lang="en-US" sz="2800" dirty="0"/>
              <a:t>inflammatory </a:t>
            </a:r>
            <a:r>
              <a:rPr lang="en-US" sz="2800" dirty="0" smtClean="0"/>
              <a:t>rheumatic diseases</a:t>
            </a:r>
            <a:endParaRPr lang="it-IT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584" y="555526"/>
            <a:ext cx="9008920" cy="2852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72312" y="4872804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7704" b="56262"/>
          <a:stretch/>
        </p:blipFill>
        <p:spPr bwMode="auto">
          <a:xfrm>
            <a:off x="3452607" y="3436479"/>
            <a:ext cx="2487546" cy="1684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56" t="61872" r="63037"/>
          <a:stretch/>
        </p:blipFill>
        <p:spPr bwMode="auto">
          <a:xfrm>
            <a:off x="7092280" y="3507854"/>
            <a:ext cx="1783409" cy="163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0" t="58480"/>
          <a:stretch/>
        </p:blipFill>
        <p:spPr bwMode="auto">
          <a:xfrm>
            <a:off x="99584" y="3460705"/>
            <a:ext cx="2709543" cy="1703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99584" y="3468560"/>
            <a:ext cx="432048" cy="314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152289" y="1175232"/>
            <a:ext cx="1846727" cy="3960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53623" y="1615098"/>
            <a:ext cx="1846727" cy="1772132"/>
          </a:xfrm>
          <a:prstGeom prst="rect">
            <a:avLst/>
          </a:prstGeom>
          <a:noFill/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63711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" y="490364"/>
            <a:ext cx="8229600" cy="857250"/>
          </a:xfrm>
        </p:spPr>
        <p:txBody>
          <a:bodyPr/>
          <a:lstStyle/>
          <a:p>
            <a:r>
              <a:rPr lang="it-IT" dirty="0" smtClean="0">
                <a:latin typeface="Gill Sans MT" panose="020B0502020104020203" pitchFamily="34" charset="0"/>
              </a:rPr>
              <a:t>CV </a:t>
            </a:r>
            <a:r>
              <a:rPr lang="it-IT" dirty="0" err="1" smtClean="0">
                <a:latin typeface="Gill Sans MT" panose="020B0502020104020203" pitchFamily="34" charset="0"/>
              </a:rPr>
              <a:t>risk</a:t>
            </a:r>
            <a:r>
              <a:rPr lang="it-IT" dirty="0" smtClean="0">
                <a:latin typeface="Gill Sans MT" panose="020B0502020104020203" pitchFamily="34" charset="0"/>
              </a:rPr>
              <a:t> in </a:t>
            </a:r>
            <a:r>
              <a:rPr lang="it-IT" dirty="0" err="1" smtClean="0">
                <a:latin typeface="Gill Sans MT" panose="020B0502020104020203" pitchFamily="34" charset="0"/>
              </a:rPr>
              <a:t>PsA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40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475656" y="1863064"/>
            <a:ext cx="2352502" cy="817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it-IT" sz="2400" dirty="0" err="1" smtClean="0">
                <a:latin typeface="Gill Sans MT" panose="020B0502020104020203" pitchFamily="34" charset="0"/>
              </a:rPr>
              <a:t>Psoriasis</a:t>
            </a:r>
            <a:r>
              <a:rPr lang="it-IT" sz="2400" dirty="0" smtClean="0">
                <a:latin typeface="Gill Sans MT" panose="020B0502020104020203" pitchFamily="34" charset="0"/>
              </a:rPr>
              <a:t>  ?</a:t>
            </a:r>
            <a:endParaRPr lang="it-IT" sz="2400" dirty="0">
              <a:latin typeface="Gill Sans MT" panose="020B0502020104020203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380624" y="1812761"/>
            <a:ext cx="223205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it-IT" sz="2400" dirty="0" err="1" smtClean="0">
                <a:latin typeface="Gill Sans MT" panose="020B0502020104020203" pitchFamily="34" charset="0"/>
              </a:rPr>
              <a:t>Psoriatic</a:t>
            </a:r>
            <a:r>
              <a:rPr lang="it-IT" sz="2400" dirty="0" smtClean="0">
                <a:latin typeface="Gill Sans MT" panose="020B0502020104020203" pitchFamily="34" charset="0"/>
              </a:rPr>
              <a:t> </a:t>
            </a:r>
          </a:p>
          <a:p>
            <a:pPr algn="ctr"/>
            <a:r>
              <a:rPr lang="it-IT" sz="2400" dirty="0" err="1" smtClean="0">
                <a:latin typeface="Gill Sans MT" panose="020B0502020104020203" pitchFamily="34" charset="0"/>
              </a:rPr>
              <a:t>Arthritis</a:t>
            </a:r>
            <a:r>
              <a:rPr lang="it-IT" sz="2400" dirty="0" smtClean="0">
                <a:latin typeface="Gill Sans MT" panose="020B0502020104020203" pitchFamily="34" charset="0"/>
              </a:rPr>
              <a:t>  ?</a:t>
            </a:r>
            <a:endParaRPr lang="it-IT" sz="2400" dirty="0">
              <a:latin typeface="Gill Sans MT" panose="020B0502020104020203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419872" y="3266048"/>
            <a:ext cx="2376264" cy="81787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it-IT" sz="2400" dirty="0" err="1" smtClean="0">
                <a:latin typeface="Gill Sans MT" panose="020B0502020104020203" pitchFamily="34" charset="0"/>
              </a:rPr>
              <a:t>Both</a:t>
            </a:r>
            <a:r>
              <a:rPr lang="it-IT" sz="2400" dirty="0" smtClean="0">
                <a:latin typeface="Gill Sans MT" panose="020B0502020104020203" pitchFamily="34" charset="0"/>
              </a:rPr>
              <a:t> ?</a:t>
            </a:r>
            <a:endParaRPr lang="it-IT" sz="24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96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000" b="1" dirty="0" smtClean="0"/>
              <a:t>In psoriasis the </a:t>
            </a:r>
            <a:r>
              <a:rPr lang="en-US" sz="2000" b="1" dirty="0"/>
              <a:t>prevalence of traditional cardiovascular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risk </a:t>
            </a:r>
            <a:r>
              <a:rPr lang="en-US" sz="2000" b="1" dirty="0"/>
              <a:t>factors </a:t>
            </a:r>
            <a:r>
              <a:rPr lang="en-US" sz="2000" b="1" dirty="0" smtClean="0"/>
              <a:t>is increased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41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288030" y="1576412"/>
            <a:ext cx="370790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1.80 </a:t>
            </a:r>
            <a:r>
              <a:rPr lang="en-US" dirty="0"/>
              <a:t>(95% CI 1.4–2.2) 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1.46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(95% CI </a:t>
            </a:r>
            <a:r>
              <a:rPr lang="en-US" dirty="0" smtClean="0">
                <a:solidFill>
                  <a:prstClr val="black"/>
                </a:solidFill>
              </a:rPr>
              <a:t>1.17–1.82) mild </a:t>
            </a:r>
            <a:r>
              <a:rPr lang="en-US" dirty="0" err="1" smtClean="0">
                <a:solidFill>
                  <a:prstClr val="black"/>
                </a:solidFill>
              </a:rPr>
              <a:t>PsO</a:t>
            </a:r>
            <a:r>
              <a:rPr lang="en-US" dirty="0" smtClean="0">
                <a:solidFill>
                  <a:prstClr val="black"/>
                </a:solidFill>
              </a:rPr>
              <a:t>   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2.23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(95% CI 1.63–3.05) </a:t>
            </a:r>
            <a:r>
              <a:rPr lang="en-US" dirty="0" smtClean="0">
                <a:solidFill>
                  <a:prstClr val="black"/>
                </a:solidFill>
              </a:rPr>
              <a:t>severe </a:t>
            </a:r>
            <a:r>
              <a:rPr lang="en-US" dirty="0" err="1" smtClean="0">
                <a:solidFill>
                  <a:prstClr val="black"/>
                </a:solidFill>
              </a:rPr>
              <a:t>PsO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93540" y="1207080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/>
              <a:t>Obesity</a:t>
            </a:r>
            <a:r>
              <a:rPr lang="it-IT" b="1" dirty="0" smtClean="0"/>
              <a:t> (OR)</a:t>
            </a:r>
            <a:endParaRPr lang="it-IT" b="1" dirty="0"/>
          </a:p>
        </p:txBody>
      </p:sp>
      <p:sp>
        <p:nvSpPr>
          <p:cNvPr id="10" name="Rettangolo 9"/>
          <p:cNvSpPr/>
          <p:nvPr/>
        </p:nvSpPr>
        <p:spPr>
          <a:xfrm>
            <a:off x="251520" y="2521945"/>
            <a:ext cx="1953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Hypertension (OR)</a:t>
            </a:r>
            <a:endParaRPr lang="it-IT" b="1" dirty="0"/>
          </a:p>
        </p:txBody>
      </p:sp>
      <p:sp>
        <p:nvSpPr>
          <p:cNvPr id="11" name="Rettangolo 10"/>
          <p:cNvSpPr/>
          <p:nvPr/>
        </p:nvSpPr>
        <p:spPr>
          <a:xfrm>
            <a:off x="288032" y="2872556"/>
            <a:ext cx="370790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/>
            <a:r>
              <a:rPr lang="en-US" b="1" dirty="0">
                <a:solidFill>
                  <a:srgbClr val="FF0000"/>
                </a:solidFill>
              </a:rPr>
              <a:t>1.58</a:t>
            </a:r>
            <a:r>
              <a:rPr lang="en-US" dirty="0">
                <a:solidFill>
                  <a:prstClr val="black"/>
                </a:solidFill>
              </a:rPr>
              <a:t> (95% CI, 1.42–1.76) 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b="1" dirty="0" smtClean="0">
                <a:solidFill>
                  <a:srgbClr val="FF0000"/>
                </a:solidFill>
              </a:rPr>
              <a:t>1.30</a:t>
            </a:r>
            <a:r>
              <a:rPr lang="en-US" dirty="0" smtClean="0">
                <a:solidFill>
                  <a:prstClr val="black"/>
                </a:solidFill>
              </a:rPr>
              <a:t> (</a:t>
            </a:r>
            <a:r>
              <a:rPr lang="en-US" dirty="0">
                <a:solidFill>
                  <a:prstClr val="black"/>
                </a:solidFill>
              </a:rPr>
              <a:t>95% CI 1.15–1.47</a:t>
            </a:r>
            <a:r>
              <a:rPr lang="en-US" dirty="0" smtClean="0">
                <a:solidFill>
                  <a:prstClr val="black"/>
                </a:solidFill>
              </a:rPr>
              <a:t>) mild </a:t>
            </a:r>
            <a:r>
              <a:rPr lang="en-US" dirty="0" err="1" smtClean="0">
                <a:solidFill>
                  <a:prstClr val="black"/>
                </a:solidFill>
              </a:rPr>
              <a:t>PsO</a:t>
            </a:r>
            <a:endParaRPr lang="en-US" dirty="0" smtClean="0">
              <a:solidFill>
                <a:prstClr val="black"/>
              </a:solidFill>
            </a:endParaRPr>
          </a:p>
          <a:p>
            <a:pPr lvl="0"/>
            <a:r>
              <a:rPr lang="en-US" b="1" dirty="0" smtClean="0">
                <a:solidFill>
                  <a:srgbClr val="FF0000"/>
                </a:solidFill>
              </a:rPr>
              <a:t>1.49</a:t>
            </a:r>
            <a:r>
              <a:rPr lang="en-US" dirty="0" smtClean="0"/>
              <a:t> </a:t>
            </a:r>
            <a:r>
              <a:rPr lang="en-US" dirty="0"/>
              <a:t>(95% CI 1.20–1.86) </a:t>
            </a:r>
            <a:r>
              <a:rPr lang="en-US" dirty="0" smtClean="0"/>
              <a:t>severe </a:t>
            </a:r>
            <a:r>
              <a:rPr lang="en-US" dirty="0" err="1" smtClean="0"/>
              <a:t>PsO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4913359" y="2983416"/>
            <a:ext cx="3707904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1.76 </a:t>
            </a:r>
            <a:r>
              <a:rPr lang="en-US" dirty="0"/>
              <a:t>(95% CI 1.59–1.96</a:t>
            </a:r>
            <a:r>
              <a:rPr lang="en-US" dirty="0" smtClean="0"/>
              <a:t>) </a:t>
            </a:r>
          </a:p>
          <a:p>
            <a:r>
              <a:rPr lang="en-US" b="1" dirty="0">
                <a:solidFill>
                  <a:srgbClr val="FF0000"/>
                </a:solidFill>
              </a:rPr>
              <a:t>2.10 </a:t>
            </a:r>
            <a:r>
              <a:rPr lang="en-US" dirty="0"/>
              <a:t>(95% CI 1.73–2.55) severe </a:t>
            </a:r>
            <a:r>
              <a:rPr lang="en-US" dirty="0" err="1"/>
              <a:t>PsO</a:t>
            </a:r>
            <a:endParaRPr lang="it-IT" dirty="0"/>
          </a:p>
          <a:p>
            <a:r>
              <a:rPr lang="en-US" b="1" dirty="0" smtClean="0">
                <a:solidFill>
                  <a:srgbClr val="FF0000"/>
                </a:solidFill>
              </a:rPr>
              <a:t>2.18 </a:t>
            </a:r>
            <a:r>
              <a:rPr lang="en-US" dirty="0" smtClean="0"/>
              <a:t>(95</a:t>
            </a:r>
            <a:r>
              <a:rPr lang="en-US" dirty="0"/>
              <a:t>% CI 1.36–3.50) </a:t>
            </a:r>
            <a:r>
              <a:rPr lang="en-US" dirty="0" smtClean="0"/>
              <a:t>with arthritis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932040" y="2571750"/>
            <a:ext cx="1504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/>
              <a:t>Diabetes</a:t>
            </a:r>
            <a:r>
              <a:rPr lang="it-IT" b="1" dirty="0" smtClean="0"/>
              <a:t> (OR)</a:t>
            </a:r>
            <a:endParaRPr lang="it-IT" b="1" dirty="0"/>
          </a:p>
        </p:txBody>
      </p:sp>
      <p:sp>
        <p:nvSpPr>
          <p:cNvPr id="14" name="Rettangolo 13"/>
          <p:cNvSpPr/>
          <p:nvPr/>
        </p:nvSpPr>
        <p:spPr>
          <a:xfrm>
            <a:off x="4860032" y="1576412"/>
            <a:ext cx="374441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2.14</a:t>
            </a:r>
            <a:r>
              <a:rPr lang="en-US" dirty="0" smtClean="0"/>
              <a:t> </a:t>
            </a:r>
            <a:r>
              <a:rPr lang="en-US" dirty="0"/>
              <a:t>(95% CI 1.84  2.48)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1.22</a:t>
            </a:r>
            <a:r>
              <a:rPr lang="en-US" dirty="0" smtClean="0"/>
              <a:t> (95</a:t>
            </a:r>
            <a:r>
              <a:rPr lang="en-US" dirty="0"/>
              <a:t>% CI 1.11–1.35) </a:t>
            </a:r>
            <a:r>
              <a:rPr lang="en-US" dirty="0" smtClean="0"/>
              <a:t>mild </a:t>
            </a:r>
            <a:r>
              <a:rPr lang="en-US" dirty="0" err="1" smtClean="0"/>
              <a:t>PsO</a:t>
            </a:r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1.98</a:t>
            </a:r>
            <a:r>
              <a:rPr lang="en-US" dirty="0" smtClean="0"/>
              <a:t> (95</a:t>
            </a:r>
            <a:r>
              <a:rPr lang="en-US" dirty="0"/>
              <a:t>% CI 1.62–2.43) </a:t>
            </a:r>
            <a:r>
              <a:rPr lang="en-US" dirty="0" smtClean="0"/>
              <a:t>severe </a:t>
            </a:r>
            <a:r>
              <a:rPr lang="en-US" dirty="0" err="1" smtClean="0"/>
              <a:t>PsO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4932040" y="1194306"/>
            <a:ext cx="1900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Dyslipidemia (OR)</a:t>
            </a:r>
            <a:endParaRPr lang="it-IT" b="1" dirty="0"/>
          </a:p>
        </p:txBody>
      </p:sp>
      <p:sp>
        <p:nvSpPr>
          <p:cNvPr id="16" name="Rettangolo 15"/>
          <p:cNvSpPr/>
          <p:nvPr/>
        </p:nvSpPr>
        <p:spPr>
          <a:xfrm>
            <a:off x="4932040" y="4362658"/>
            <a:ext cx="37444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1.88</a:t>
            </a:r>
            <a:r>
              <a:rPr lang="en-US" dirty="0" smtClean="0"/>
              <a:t> </a:t>
            </a:r>
            <a:r>
              <a:rPr lang="en-US" dirty="0"/>
              <a:t>(95% </a:t>
            </a:r>
            <a:r>
              <a:rPr lang="en-US" dirty="0" smtClean="0"/>
              <a:t>CI 1.66–2.13</a:t>
            </a:r>
            <a:endParaRPr lang="it-IT" dirty="0"/>
          </a:p>
        </p:txBody>
      </p:sp>
      <p:sp>
        <p:nvSpPr>
          <p:cNvPr id="17" name="Rettangolo 16"/>
          <p:cNvSpPr/>
          <p:nvPr/>
        </p:nvSpPr>
        <p:spPr>
          <a:xfrm>
            <a:off x="4944450" y="3993326"/>
            <a:ext cx="1460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Smoking (RR)</a:t>
            </a:r>
            <a:endParaRPr lang="it-IT" b="1" dirty="0"/>
          </a:p>
        </p:txBody>
      </p:sp>
      <p:sp>
        <p:nvSpPr>
          <p:cNvPr id="18" name="Rettangolo 17"/>
          <p:cNvSpPr/>
          <p:nvPr/>
        </p:nvSpPr>
        <p:spPr>
          <a:xfrm>
            <a:off x="323528" y="4712245"/>
            <a:ext cx="25095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solidFill>
                  <a:schemeClr val="bg1">
                    <a:lumMod val="50000"/>
                  </a:schemeClr>
                </a:solidFill>
              </a:rPr>
              <a:t>Puig</a:t>
            </a:r>
            <a:r>
              <a:rPr lang="en-US" sz="1400" i="1" dirty="0" smtClean="0">
                <a:solidFill>
                  <a:schemeClr val="bg1">
                    <a:lumMod val="50000"/>
                  </a:schemeClr>
                </a:solidFill>
              </a:rPr>
              <a:t> L et al. Int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. J. Mol. Sci. </a:t>
            </a:r>
            <a:r>
              <a:rPr lang="en-US" sz="1400" b="1" i="1" dirty="0" smtClean="0">
                <a:solidFill>
                  <a:schemeClr val="bg1">
                    <a:lumMod val="50000"/>
                  </a:schemeClr>
                </a:solidFill>
              </a:rPr>
              <a:t>2018</a:t>
            </a:r>
            <a:endParaRPr lang="it-IT" sz="14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22010" y="93633"/>
            <a:ext cx="1297150" cy="40011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ea typeface="+mj-ea"/>
                <a:cs typeface="+mj-cs"/>
              </a:rPr>
              <a:t>PSORIASIS</a:t>
            </a:r>
            <a:endParaRPr lang="it-IT" sz="20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747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42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/>
          <a:srcRect t="44008" r="16779"/>
          <a:stretch/>
        </p:blipFill>
        <p:spPr bwMode="auto">
          <a:xfrm>
            <a:off x="-1" y="0"/>
            <a:ext cx="6773210" cy="1203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2255168" y="2139702"/>
            <a:ext cx="5029200" cy="16024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/>
              <a:t>33 observational studies </a:t>
            </a:r>
            <a:r>
              <a:rPr lang="en-US" sz="2400" dirty="0"/>
              <a:t>evaluating the rates of cardiovascular events (CVE) in </a:t>
            </a:r>
            <a:r>
              <a:rPr lang="en-US" sz="2400" dirty="0" smtClean="0"/>
              <a:t>patients with </a:t>
            </a:r>
            <a:r>
              <a:rPr lang="en-US" sz="2400" dirty="0"/>
              <a:t>psoriasis and </a:t>
            </a:r>
            <a:r>
              <a:rPr lang="en-US" sz="2400" dirty="0" err="1"/>
              <a:t>PsA</a:t>
            </a:r>
            <a:r>
              <a:rPr lang="en-US" sz="2400" dirty="0"/>
              <a:t> compared with </a:t>
            </a:r>
            <a:r>
              <a:rPr lang="en-US" sz="2400" dirty="0" smtClean="0"/>
              <a:t>controls</a:t>
            </a:r>
            <a:endParaRPr lang="it-IT" sz="2400" dirty="0"/>
          </a:p>
        </p:txBody>
      </p:sp>
      <p:sp>
        <p:nvSpPr>
          <p:cNvPr id="6" name="Rettangolo 5"/>
          <p:cNvSpPr/>
          <p:nvPr/>
        </p:nvSpPr>
        <p:spPr>
          <a:xfrm>
            <a:off x="5148064" y="1233264"/>
            <a:ext cx="35446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Eur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Acad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Dermatol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dirty="0" err="1">
                <a:solidFill>
                  <a:schemeClr val="bg1">
                    <a:lumMod val="50000"/>
                  </a:schemeClr>
                </a:solidFill>
              </a:rPr>
              <a:t>Venereol</a:t>
            </a:r>
            <a:r>
              <a:rPr lang="it-IT" dirty="0">
                <a:solidFill>
                  <a:schemeClr val="bg1">
                    <a:lumMod val="50000"/>
                  </a:schemeClr>
                </a:solidFill>
              </a:rPr>
              <a:t>. 2013</a:t>
            </a:r>
          </a:p>
        </p:txBody>
      </p:sp>
      <p:sp>
        <p:nvSpPr>
          <p:cNvPr id="7" name="Rettangolo 6"/>
          <p:cNvSpPr/>
          <p:nvPr/>
        </p:nvSpPr>
        <p:spPr>
          <a:xfrm>
            <a:off x="4031745" y="3758200"/>
            <a:ext cx="1476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1980 to </a:t>
            </a:r>
            <a:r>
              <a:rPr lang="it-IT" dirty="0" smtClean="0"/>
              <a:t>2011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81765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61584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43</a:t>
            </a:fld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4724" y="580943"/>
            <a:ext cx="6307676" cy="201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3165" y="2811471"/>
            <a:ext cx="6237307" cy="170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67414" y="771550"/>
            <a:ext cx="24213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latin typeface="Gill Sans MT" panose="020B0502020104020203" pitchFamily="34" charset="0"/>
              </a:rPr>
              <a:t>cohort</a:t>
            </a:r>
            <a:r>
              <a:rPr lang="it-IT" dirty="0" smtClean="0">
                <a:latin typeface="Gill Sans MT" panose="020B0502020104020203" pitchFamily="34" charset="0"/>
              </a:rPr>
              <a:t> </a:t>
            </a:r>
            <a:r>
              <a:rPr lang="it-IT" dirty="0" err="1" smtClean="0">
                <a:latin typeface="Gill Sans MT" panose="020B0502020104020203" pitchFamily="34" charset="0"/>
              </a:rPr>
              <a:t>studies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91466" y="2940295"/>
            <a:ext cx="179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Gill Sans MT" panose="020B0502020104020203" pitchFamily="34" charset="0"/>
              </a:rPr>
              <a:t>cross-</a:t>
            </a:r>
            <a:r>
              <a:rPr lang="it-IT" dirty="0" err="1" smtClean="0">
                <a:latin typeface="Gill Sans MT" panose="020B0502020104020203" pitchFamily="34" charset="0"/>
              </a:rPr>
              <a:t>sectional</a:t>
            </a:r>
            <a:r>
              <a:rPr lang="it-IT" dirty="0" smtClean="0">
                <a:latin typeface="Gill Sans MT" panose="020B0502020104020203" pitchFamily="34" charset="0"/>
              </a:rPr>
              <a:t> </a:t>
            </a:r>
            <a:r>
              <a:rPr lang="en-US" dirty="0" smtClean="0">
                <a:latin typeface="Gill Sans MT" panose="020B0502020104020203" pitchFamily="34" charset="0"/>
              </a:rPr>
              <a:t>studies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17996" y="89983"/>
            <a:ext cx="4030527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it-IT" sz="2400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Increased</a:t>
            </a:r>
            <a:r>
              <a:rPr lang="it-IT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sz="2400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risk</a:t>
            </a:r>
            <a:r>
              <a:rPr lang="it-IT" sz="2400" b="1" dirty="0">
                <a:solidFill>
                  <a:schemeClr val="bg1"/>
                </a:solidFill>
                <a:latin typeface="Gill Sans MT" panose="020B0502020104020203" pitchFamily="34" charset="0"/>
              </a:rPr>
              <a:t> of </a:t>
            </a:r>
            <a:r>
              <a:rPr lang="it-IT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MI in </a:t>
            </a:r>
            <a:r>
              <a:rPr lang="it-IT" sz="2400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PsO</a:t>
            </a:r>
            <a:endParaRPr lang="it-IT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3614" y="1177754"/>
            <a:ext cx="2020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</a:rPr>
              <a:t>OR</a:t>
            </a:r>
            <a:r>
              <a:rPr lang="en-US" sz="1600" dirty="0" smtClean="0">
                <a:latin typeface="Gill Sans MT" panose="020B0502020104020203" pitchFamily="34" charset="0"/>
              </a:rPr>
              <a:t> = </a:t>
            </a:r>
            <a:r>
              <a:rPr lang="en-US" sz="16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1.25 </a:t>
            </a:r>
          </a:p>
          <a:p>
            <a:r>
              <a:rPr lang="en-US" sz="1600" dirty="0" smtClean="0">
                <a:latin typeface="Gill Sans MT" panose="020B0502020104020203" pitchFamily="34" charset="0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</a:rPr>
              <a:t>95% CI </a:t>
            </a:r>
            <a:r>
              <a:rPr lang="en-US" sz="1600" dirty="0" smtClean="0">
                <a:latin typeface="Gill Sans MT" panose="020B0502020104020203" pitchFamily="34" charset="0"/>
              </a:rPr>
              <a:t>1.03-1.52) </a:t>
            </a:r>
            <a:endParaRPr lang="it-IT" sz="1600" dirty="0">
              <a:latin typeface="Gill Sans MT" panose="020B0502020104020203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683568" y="3581603"/>
            <a:ext cx="20485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OR</a:t>
            </a: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= </a:t>
            </a:r>
            <a:r>
              <a:rPr lang="en-US" sz="16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1.57</a:t>
            </a: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</a:p>
          <a:p>
            <a:pPr lvl="0"/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(95% CI 1.08-2.27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</a:rPr>
              <a:t>) </a:t>
            </a:r>
            <a:endParaRPr lang="it-IT" sz="160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355976" y="103733"/>
            <a:ext cx="393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Horreau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C et al. J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Eur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Acad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Dermatol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Venereol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2013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75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956"/>
            <a:ext cx="5463099" cy="69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55052"/>
            <a:ext cx="2316356" cy="26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325803" y="383044"/>
            <a:ext cx="1886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Gelfand</a:t>
            </a:r>
            <a:r>
              <a:rPr lang="it-IT" dirty="0" smtClean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 GM et al. </a:t>
            </a:r>
            <a:endParaRPr lang="it-IT" dirty="0">
              <a:solidFill>
                <a:schemeClr val="bg1">
                  <a:lumMod val="65000"/>
                </a:schemeClr>
              </a:solidFill>
              <a:latin typeface="Gill Sans MT" panose="020B0502020104020203" pitchFamily="34" charset="0"/>
            </a:endParaRP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004" y="2217212"/>
            <a:ext cx="3151909" cy="2874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07504" y="855752"/>
            <a:ext cx="6408712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000" dirty="0"/>
              <a:t>P</a:t>
            </a:r>
            <a:r>
              <a:rPr lang="en-US" sz="2000" dirty="0" smtClean="0"/>
              <a:t>soriasis </a:t>
            </a:r>
            <a:r>
              <a:rPr lang="en-US" sz="2000" dirty="0"/>
              <a:t>(especially </a:t>
            </a:r>
            <a:r>
              <a:rPr lang="en-US" sz="2000" b="1" dirty="0"/>
              <a:t>severe psoriasis</a:t>
            </a:r>
            <a:r>
              <a:rPr lang="en-US" sz="2000" dirty="0"/>
              <a:t>) is </a:t>
            </a:r>
            <a:r>
              <a:rPr lang="en-US" sz="2000" dirty="0" smtClean="0"/>
              <a:t>an independent </a:t>
            </a:r>
            <a:r>
              <a:rPr lang="en-US" sz="2000" dirty="0"/>
              <a:t>risk factor for myocardial infarction, especially in </a:t>
            </a:r>
            <a:r>
              <a:rPr lang="en-US" sz="2000" b="1" dirty="0"/>
              <a:t>young patients</a:t>
            </a:r>
            <a:endParaRPr lang="it-IT" sz="2000" b="1" dirty="0"/>
          </a:p>
        </p:txBody>
      </p:sp>
      <p:sp>
        <p:nvSpPr>
          <p:cNvPr id="6" name="Rettangolo 5"/>
          <p:cNvSpPr/>
          <p:nvPr/>
        </p:nvSpPr>
        <p:spPr>
          <a:xfrm>
            <a:off x="6768752" y="1144364"/>
            <a:ext cx="228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 127,000 mild </a:t>
            </a:r>
            <a:r>
              <a:rPr lang="en-US" dirty="0" err="1" smtClean="0">
                <a:latin typeface="Gill Sans MT" panose="020B0502020104020203" pitchFamily="34" charset="0"/>
              </a:rPr>
              <a:t>PsO</a:t>
            </a:r>
            <a:endParaRPr lang="en-US" dirty="0" smtClean="0">
              <a:latin typeface="Gill Sans MT" panose="020B0502020104020203" pitchFamily="34" charset="0"/>
            </a:endParaRPr>
          </a:p>
          <a:p>
            <a:r>
              <a:rPr lang="en-US" dirty="0" smtClean="0">
                <a:latin typeface="Gill Sans MT" panose="020B0502020104020203" pitchFamily="34" charset="0"/>
              </a:rPr>
              <a:t>     3800 severe </a:t>
            </a:r>
            <a:r>
              <a:rPr lang="en-US" dirty="0" err="1" smtClean="0">
                <a:latin typeface="Gill Sans MT" panose="020B0502020104020203" pitchFamily="34" charset="0"/>
              </a:rPr>
              <a:t>PsO</a:t>
            </a:r>
            <a:endParaRPr lang="en-US" dirty="0" smtClean="0">
              <a:latin typeface="Gill Sans MT" panose="020B0502020104020203" pitchFamily="34" charset="0"/>
            </a:endParaRPr>
          </a:p>
          <a:p>
            <a:r>
              <a:rPr lang="en-US" dirty="0" smtClean="0">
                <a:latin typeface="Gill Sans MT" panose="020B0502020104020203" pitchFamily="34" charset="0"/>
              </a:rPr>
              <a:t>500,000  control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86047" y="1846873"/>
            <a:ext cx="3233825" cy="364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Adj</a:t>
            </a:r>
            <a:r>
              <a:rPr lang="en-US" dirty="0" smtClean="0"/>
              <a:t> RR </a:t>
            </a:r>
            <a:r>
              <a:rPr lang="en-US" dirty="0"/>
              <a:t>of </a:t>
            </a:r>
            <a:r>
              <a:rPr lang="en-US" dirty="0" smtClean="0"/>
              <a:t>MI </a:t>
            </a:r>
            <a:r>
              <a:rPr lang="en-US" dirty="0"/>
              <a:t>in Patients </a:t>
            </a:r>
            <a:r>
              <a:rPr lang="en-US" dirty="0" smtClean="0"/>
              <a:t>with </a:t>
            </a:r>
            <a:r>
              <a:rPr lang="en-US" dirty="0" err="1" smtClean="0"/>
              <a:t>PsO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6660232" y="121240"/>
            <a:ext cx="2041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dirty="0">
                <a:solidFill>
                  <a:prstClr val="black"/>
                </a:solidFill>
              </a:rPr>
              <a:t>UK General Practice </a:t>
            </a:r>
            <a:r>
              <a:rPr lang="en-US" dirty="0" smtClean="0">
                <a:solidFill>
                  <a:prstClr val="black"/>
                </a:solidFill>
              </a:rPr>
              <a:t>Research Database</a:t>
            </a:r>
          </a:p>
          <a:p>
            <a:pPr lvl="0" algn="ctr"/>
            <a:r>
              <a:rPr lang="en-US" dirty="0" smtClean="0">
                <a:solidFill>
                  <a:prstClr val="black"/>
                </a:solidFill>
              </a:rPr>
              <a:t>1987 - 2002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46912" y="4890194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44</a:t>
            </a:fld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171887" y="2741895"/>
            <a:ext cx="4792601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it-IT" sz="2000" b="1" dirty="0" smtClean="0">
                <a:latin typeface="Gill Sans MT" panose="020B0502020104020203" pitchFamily="34" charset="0"/>
              </a:rPr>
              <a:t>30 </a:t>
            </a:r>
            <a:r>
              <a:rPr lang="it-IT" sz="2000" b="1" dirty="0" err="1" smtClean="0">
                <a:latin typeface="Gill Sans MT" panose="020B0502020104020203" pitchFamily="34" charset="0"/>
              </a:rPr>
              <a:t>year-old</a:t>
            </a:r>
            <a:endParaRPr lang="it-IT" sz="2000" b="1" dirty="0" smtClean="0">
              <a:latin typeface="Gill Sans MT" panose="020B0502020104020203" pitchFamily="34" charset="0"/>
            </a:endParaRPr>
          </a:p>
          <a:p>
            <a:r>
              <a:rPr lang="it-IT" sz="2000" i="1" dirty="0" err="1" smtClean="0">
                <a:latin typeface="Gill Sans MT" panose="020B0502020104020203" pitchFamily="34" charset="0"/>
              </a:rPr>
              <a:t>Mild</a:t>
            </a:r>
            <a:r>
              <a:rPr lang="it-IT" sz="2000" i="1" dirty="0" smtClean="0">
                <a:latin typeface="Gill Sans MT" panose="020B0502020104020203" pitchFamily="34" charset="0"/>
              </a:rPr>
              <a:t> </a:t>
            </a:r>
            <a:r>
              <a:rPr lang="it-IT" sz="2000" i="1" dirty="0" err="1" smtClean="0">
                <a:latin typeface="Gill Sans MT" panose="020B0502020104020203" pitchFamily="34" charset="0"/>
              </a:rPr>
              <a:t>PsO</a:t>
            </a:r>
            <a:r>
              <a:rPr lang="it-IT" sz="2000" i="1" dirty="0" smtClean="0">
                <a:latin typeface="Gill Sans MT" panose="020B0502020104020203" pitchFamily="34" charset="0"/>
              </a:rPr>
              <a:t> </a:t>
            </a:r>
            <a:r>
              <a:rPr lang="it-IT" sz="2000" dirty="0" smtClean="0">
                <a:latin typeface="Gill Sans MT" panose="020B0502020104020203" pitchFamily="34" charset="0"/>
              </a:rPr>
              <a:t>      RR = </a:t>
            </a:r>
            <a:r>
              <a:rPr lang="it-IT" sz="20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1.29 </a:t>
            </a:r>
            <a:r>
              <a:rPr lang="it-IT" sz="2000" dirty="0">
                <a:latin typeface="Gill Sans MT" panose="020B0502020104020203" pitchFamily="34" charset="0"/>
              </a:rPr>
              <a:t>(95% </a:t>
            </a:r>
            <a:r>
              <a:rPr lang="it-IT" sz="2000" dirty="0" smtClean="0">
                <a:latin typeface="Gill Sans MT" panose="020B0502020104020203" pitchFamily="34" charset="0"/>
              </a:rPr>
              <a:t>CI</a:t>
            </a:r>
            <a:r>
              <a:rPr lang="en-US" sz="2000" dirty="0" smtClean="0">
                <a:latin typeface="Gill Sans MT" panose="020B0502020104020203" pitchFamily="34" charset="0"/>
              </a:rPr>
              <a:t>, </a:t>
            </a:r>
            <a:r>
              <a:rPr lang="en-US" sz="2000" dirty="0">
                <a:latin typeface="Gill Sans MT" panose="020B0502020104020203" pitchFamily="34" charset="0"/>
              </a:rPr>
              <a:t>1.14–1.46) </a:t>
            </a:r>
            <a:endParaRPr lang="en-US" sz="2000" dirty="0" smtClean="0">
              <a:latin typeface="Gill Sans MT" panose="020B0502020104020203" pitchFamily="34" charset="0"/>
            </a:endParaRPr>
          </a:p>
          <a:p>
            <a:r>
              <a:rPr lang="en-US" sz="2000" i="1" dirty="0" smtClean="0">
                <a:latin typeface="Gill Sans MT" panose="020B0502020104020203" pitchFamily="34" charset="0"/>
              </a:rPr>
              <a:t>Severe </a:t>
            </a:r>
            <a:r>
              <a:rPr lang="en-US" sz="2000" i="1" dirty="0" err="1" smtClean="0">
                <a:latin typeface="Gill Sans MT" panose="020B0502020104020203" pitchFamily="34" charset="0"/>
              </a:rPr>
              <a:t>PsO</a:t>
            </a:r>
            <a:r>
              <a:rPr lang="en-US" sz="2000" dirty="0" smtClean="0">
                <a:latin typeface="Gill Sans MT" panose="020B0502020104020203" pitchFamily="34" charset="0"/>
              </a:rPr>
              <a:t>    RR = </a:t>
            </a:r>
            <a:r>
              <a:rPr lang="en-US" sz="20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3.10</a:t>
            </a:r>
            <a:r>
              <a:rPr lang="en-US" sz="2000" dirty="0" smtClean="0">
                <a:latin typeface="Gill Sans MT" panose="020B0502020104020203" pitchFamily="34" charset="0"/>
              </a:rPr>
              <a:t> </a:t>
            </a:r>
            <a:r>
              <a:rPr lang="en-US" sz="2000" dirty="0">
                <a:latin typeface="Gill Sans MT" panose="020B0502020104020203" pitchFamily="34" charset="0"/>
              </a:rPr>
              <a:t>(95% CI, 1.98–4.86) </a:t>
            </a:r>
            <a:endParaRPr lang="en-US" sz="2000" dirty="0" smtClean="0">
              <a:latin typeface="Gill Sans MT" panose="020B0502020104020203" pitchFamily="34" charset="0"/>
            </a:endParaRPr>
          </a:p>
          <a:p>
            <a:endParaRPr lang="en-US" sz="800" dirty="0">
              <a:latin typeface="Gill Sans MT" panose="020B0502020104020203" pitchFamily="34" charset="0"/>
            </a:endParaRPr>
          </a:p>
          <a:p>
            <a:r>
              <a:rPr lang="en-US" sz="2000" b="1" dirty="0" smtClean="0">
                <a:latin typeface="Gill Sans MT" panose="020B0502020104020203" pitchFamily="34" charset="0"/>
              </a:rPr>
              <a:t>60-year-old </a:t>
            </a:r>
          </a:p>
          <a:p>
            <a:r>
              <a:rPr lang="en-US" sz="2000" i="1" dirty="0" smtClean="0">
                <a:latin typeface="Gill Sans MT" panose="020B0502020104020203" pitchFamily="34" charset="0"/>
              </a:rPr>
              <a:t>Mild </a:t>
            </a:r>
            <a:r>
              <a:rPr lang="en-US" sz="2000" i="1" dirty="0" err="1" smtClean="0">
                <a:latin typeface="Gill Sans MT" panose="020B0502020104020203" pitchFamily="34" charset="0"/>
              </a:rPr>
              <a:t>PsO</a:t>
            </a:r>
            <a:r>
              <a:rPr lang="en-US" sz="2000" i="1" dirty="0" smtClean="0">
                <a:latin typeface="Gill Sans MT" panose="020B0502020104020203" pitchFamily="34" charset="0"/>
              </a:rPr>
              <a:t>	  </a:t>
            </a:r>
            <a:r>
              <a:rPr lang="en-US" sz="2000" dirty="0" smtClean="0">
                <a:latin typeface="Gill Sans MT" panose="020B0502020104020203" pitchFamily="34" charset="0"/>
              </a:rPr>
              <a:t>    RR = 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1.08</a:t>
            </a:r>
            <a:r>
              <a:rPr lang="en-US" sz="2000" dirty="0">
                <a:latin typeface="Gill Sans MT" panose="020B0502020104020203" pitchFamily="34" charset="0"/>
              </a:rPr>
              <a:t> (95% CI, 1.03–1.13) </a:t>
            </a:r>
          </a:p>
          <a:p>
            <a:r>
              <a:rPr lang="en-US" sz="2000" i="1" dirty="0">
                <a:latin typeface="Gill Sans MT" panose="020B0502020104020203" pitchFamily="34" charset="0"/>
              </a:rPr>
              <a:t>S</a:t>
            </a:r>
            <a:r>
              <a:rPr lang="en-US" sz="2000" i="1" dirty="0" smtClean="0">
                <a:latin typeface="Gill Sans MT" panose="020B0502020104020203" pitchFamily="34" charset="0"/>
              </a:rPr>
              <a:t>evere </a:t>
            </a:r>
            <a:r>
              <a:rPr lang="en-US" sz="2000" i="1" dirty="0" err="1" smtClean="0">
                <a:latin typeface="Gill Sans MT" panose="020B0502020104020203" pitchFamily="34" charset="0"/>
              </a:rPr>
              <a:t>PsO</a:t>
            </a:r>
            <a:r>
              <a:rPr lang="en-US" sz="2000" i="1" dirty="0" smtClean="0">
                <a:latin typeface="Gill Sans MT" panose="020B0502020104020203" pitchFamily="34" charset="0"/>
              </a:rPr>
              <a:t>  </a:t>
            </a:r>
            <a:r>
              <a:rPr lang="en-US" sz="2000" dirty="0" smtClean="0">
                <a:latin typeface="Gill Sans MT" panose="020B0502020104020203" pitchFamily="34" charset="0"/>
              </a:rPr>
              <a:t>  RR = </a:t>
            </a:r>
            <a:r>
              <a:rPr lang="it-IT" sz="20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1.36</a:t>
            </a:r>
            <a:r>
              <a:rPr lang="it-IT" sz="2000" dirty="0" smtClean="0">
                <a:latin typeface="Gill Sans MT" panose="020B0502020104020203" pitchFamily="34" charset="0"/>
              </a:rPr>
              <a:t> </a:t>
            </a:r>
            <a:r>
              <a:rPr lang="it-IT" sz="2000" dirty="0">
                <a:latin typeface="Gill Sans MT" panose="020B0502020104020203" pitchFamily="34" charset="0"/>
              </a:rPr>
              <a:t>(95% CI, 1.13–1.64</a:t>
            </a:r>
            <a:r>
              <a:rPr lang="it-IT" sz="2000" dirty="0" smtClean="0">
                <a:latin typeface="Gill Sans MT" panose="020B0502020104020203" pitchFamily="34" charset="0"/>
              </a:rPr>
              <a:t>)</a:t>
            </a:r>
            <a:endParaRPr lang="en-US" sz="2000" dirty="0" smtClean="0">
              <a:latin typeface="Gill Sans MT" panose="020B0502020104020203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168418" y="2283718"/>
            <a:ext cx="2730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RR of </a:t>
            </a:r>
            <a:r>
              <a:rPr lang="en-US" dirty="0" smtClean="0"/>
              <a:t>Myocardial Infarction</a:t>
            </a:r>
            <a:endParaRPr lang="it-IT" dirty="0"/>
          </a:p>
        </p:txBody>
      </p:sp>
      <p:sp>
        <p:nvSpPr>
          <p:cNvPr id="2" name="Rettangolo arrotondato 1"/>
          <p:cNvSpPr/>
          <p:nvPr/>
        </p:nvSpPr>
        <p:spPr>
          <a:xfrm>
            <a:off x="864595" y="395042"/>
            <a:ext cx="1245569" cy="3463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1129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553200" y="4962202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45</a:t>
            </a:fld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7620" y="411235"/>
            <a:ext cx="6277841" cy="162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974"/>
          <a:stretch/>
        </p:blipFill>
        <p:spPr bwMode="auto">
          <a:xfrm>
            <a:off x="2398654" y="2163186"/>
            <a:ext cx="6355773" cy="1401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78"/>
          <a:stretch/>
        </p:blipFill>
        <p:spPr bwMode="auto">
          <a:xfrm>
            <a:off x="2361334" y="3651870"/>
            <a:ext cx="6459682" cy="145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3401" y="42321"/>
            <a:ext cx="3912536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Increased risk </a:t>
            </a:r>
            <a:r>
              <a:rPr lang="en-US" sz="2400" b="1" dirty="0">
                <a:solidFill>
                  <a:schemeClr val="bg1"/>
                </a:solidFill>
              </a:rPr>
              <a:t>of </a:t>
            </a:r>
            <a:r>
              <a:rPr lang="en-US" sz="2400" b="1" dirty="0" smtClean="0">
                <a:solidFill>
                  <a:schemeClr val="bg1"/>
                </a:solidFill>
              </a:rPr>
              <a:t>CAD in </a:t>
            </a:r>
            <a:r>
              <a:rPr lang="en-US" sz="2400" b="1" dirty="0" err="1" smtClean="0">
                <a:solidFill>
                  <a:schemeClr val="bg1"/>
                </a:solidFill>
              </a:rPr>
              <a:t>PsO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7504" y="2202418"/>
            <a:ext cx="16561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latin typeface="Gill Sans MT" panose="020B0502020104020203" pitchFamily="34" charset="0"/>
              </a:rPr>
              <a:t>cohort</a:t>
            </a:r>
            <a:r>
              <a:rPr lang="it-IT" dirty="0" smtClean="0">
                <a:latin typeface="Gill Sans MT" panose="020B0502020104020203" pitchFamily="34" charset="0"/>
              </a:rPr>
              <a:t> </a:t>
            </a:r>
            <a:r>
              <a:rPr lang="it-IT" dirty="0" err="1" smtClean="0">
                <a:latin typeface="Gill Sans MT" panose="020B0502020104020203" pitchFamily="34" charset="0"/>
              </a:rPr>
              <a:t>studies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47181" y="3796530"/>
            <a:ext cx="16165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Gill Sans MT" panose="020B0502020104020203" pitchFamily="34" charset="0"/>
              </a:rPr>
              <a:t>case–control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114119" y="503986"/>
            <a:ext cx="1649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prstClr val="black"/>
                </a:solidFill>
                <a:latin typeface="Gill Sans MT" panose="020B0502020104020203" pitchFamily="34" charset="0"/>
              </a:rPr>
              <a:t>cross-</a:t>
            </a:r>
            <a:r>
              <a:rPr lang="it-IT" dirty="0" err="1">
                <a:solidFill>
                  <a:prstClr val="black"/>
                </a:solidFill>
                <a:latin typeface="Gill Sans MT" panose="020B0502020104020203" pitchFamily="34" charset="0"/>
              </a:rPr>
              <a:t>sectional</a:t>
            </a:r>
            <a:r>
              <a:rPr lang="it-IT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studies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75298" y="1177754"/>
            <a:ext cx="2020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Gill Sans MT" panose="020B0502020104020203" pitchFamily="34" charset="0"/>
              </a:rPr>
              <a:t>OR</a:t>
            </a:r>
            <a:r>
              <a:rPr lang="en-US" dirty="0" smtClean="0">
                <a:latin typeface="Gill Sans MT" panose="020B0502020104020203" pitchFamily="34" charset="0"/>
              </a:rPr>
              <a:t> = </a:t>
            </a:r>
            <a:r>
              <a:rPr lang="en-US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1.19 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(</a:t>
            </a: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95% CI </a:t>
            </a:r>
            <a:r>
              <a:rPr lang="en-US" dirty="0" smtClean="0">
                <a:latin typeface="Gill Sans MT" panose="020B0502020104020203" pitchFamily="34" charset="0"/>
              </a:rPr>
              <a:t>1.14-1.24</a:t>
            </a:r>
            <a:r>
              <a:rPr lang="en-US" dirty="0">
                <a:latin typeface="Gill Sans MT" panose="020B0502020104020203" pitchFamily="34" charset="0"/>
              </a:rPr>
              <a:t>) 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47180" y="2573491"/>
            <a:ext cx="2048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= </a:t>
            </a:r>
            <a:r>
              <a:rPr lang="en-US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1.20</a:t>
            </a:r>
            <a:r>
              <a:rPr lang="en-US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(95% CI 1.13-1.27</a:t>
            </a: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) </a:t>
            </a:r>
            <a:endParaRPr lang="it-IT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136464" y="4195369"/>
            <a:ext cx="2059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OR</a:t>
            </a:r>
            <a:r>
              <a:rPr lang="en-US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= </a:t>
            </a:r>
            <a:r>
              <a:rPr lang="en-US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1.84 </a:t>
            </a:r>
          </a:p>
          <a:p>
            <a:pPr lvl="0"/>
            <a:r>
              <a:rPr lang="en-US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(</a:t>
            </a: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95% CI </a:t>
            </a:r>
            <a:r>
              <a:rPr lang="en-US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1.09 - </a:t>
            </a:r>
            <a:r>
              <a:rPr lang="en-US" dirty="0">
                <a:solidFill>
                  <a:prstClr val="black"/>
                </a:solidFill>
                <a:latin typeface="Gill Sans MT" panose="020B0502020104020203" pitchFamily="34" charset="0"/>
              </a:rPr>
              <a:t>3.09</a:t>
            </a:r>
            <a:r>
              <a:rPr lang="en-US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)</a:t>
            </a:r>
            <a:endParaRPr lang="it-IT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211960" y="51470"/>
            <a:ext cx="393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Horreau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C et al. J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Eur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Acad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Dermatol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Venereol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2013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454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20272" y="4890194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46</a:t>
            </a:fld>
            <a:endParaRPr lang="it-I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0439" y="962372"/>
            <a:ext cx="7058025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5297" y="3053680"/>
            <a:ext cx="71151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07504" y="1172180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cohort</a:t>
            </a:r>
            <a:r>
              <a:rPr lang="it-IT" dirty="0" smtClean="0"/>
              <a:t> </a:t>
            </a:r>
            <a:r>
              <a:rPr lang="it-IT" dirty="0" err="1" smtClean="0"/>
              <a:t>studies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126661" y="3271445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cross-</a:t>
            </a:r>
            <a:r>
              <a:rPr lang="it-IT" dirty="0" err="1" smtClean="0"/>
              <a:t>sectional</a:t>
            </a:r>
            <a:endParaRPr lang="it-IT" dirty="0"/>
          </a:p>
          <a:p>
            <a:r>
              <a:rPr lang="en-US" dirty="0" smtClean="0"/>
              <a:t>studies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52444" y="562262"/>
            <a:ext cx="21909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Gill Sans MT" panose="020B0502020104020203" pitchFamily="34" charset="0"/>
              </a:rPr>
              <a:t>inconclusive results</a:t>
            </a:r>
            <a:endParaRPr lang="it-IT" sz="2000" dirty="0">
              <a:latin typeface="Gill Sans MT" panose="020B0502020104020203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52444" y="111110"/>
            <a:ext cx="2767361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Risk </a:t>
            </a:r>
            <a:r>
              <a:rPr lang="en-US" sz="2400" b="1" dirty="0">
                <a:solidFill>
                  <a:schemeClr val="bg1"/>
                </a:solidFill>
              </a:rPr>
              <a:t>of stroke in </a:t>
            </a:r>
            <a:r>
              <a:rPr lang="en-US" sz="2400" b="1" dirty="0" err="1" smtClean="0">
                <a:solidFill>
                  <a:schemeClr val="bg1"/>
                </a:solidFill>
              </a:rPr>
              <a:t>PsO</a:t>
            </a:r>
            <a:endParaRPr lang="it-IT" sz="2400" b="1" dirty="0">
              <a:solidFill>
                <a:schemeClr val="bg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3614" y="1465786"/>
            <a:ext cx="2020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</a:rPr>
              <a:t>OR</a:t>
            </a:r>
            <a:r>
              <a:rPr lang="en-US" sz="1600" dirty="0" smtClean="0">
                <a:latin typeface="Gill Sans MT" panose="020B0502020104020203" pitchFamily="34" charset="0"/>
              </a:rPr>
              <a:t> = </a:t>
            </a:r>
            <a:r>
              <a:rPr lang="en-US" sz="16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1.02 </a:t>
            </a:r>
          </a:p>
          <a:p>
            <a:r>
              <a:rPr lang="en-US" sz="1600" dirty="0" smtClean="0">
                <a:latin typeface="Gill Sans MT" panose="020B0502020104020203" pitchFamily="34" charset="0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</a:rPr>
              <a:t>95% CI </a:t>
            </a:r>
            <a:r>
              <a:rPr lang="en-US" sz="1600" dirty="0" smtClean="0">
                <a:latin typeface="Gill Sans MT" panose="020B0502020104020203" pitchFamily="34" charset="0"/>
              </a:rPr>
              <a:t>0.92-1.14) </a:t>
            </a:r>
            <a:endParaRPr lang="it-IT" sz="1600" dirty="0">
              <a:latin typeface="Gill Sans MT" panose="020B0502020104020203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58942" y="3931191"/>
            <a:ext cx="2020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</a:rPr>
              <a:t>OR</a:t>
            </a:r>
            <a:r>
              <a:rPr lang="en-US" sz="1600" dirty="0" smtClean="0">
                <a:latin typeface="Gill Sans MT" panose="020B0502020104020203" pitchFamily="34" charset="0"/>
              </a:rPr>
              <a:t> = </a:t>
            </a:r>
            <a:r>
              <a:rPr lang="en-US" sz="16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1.14 </a:t>
            </a:r>
          </a:p>
          <a:p>
            <a:r>
              <a:rPr lang="en-US" sz="1600" dirty="0" smtClean="0">
                <a:latin typeface="Gill Sans MT" panose="020B0502020104020203" pitchFamily="34" charset="0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</a:rPr>
              <a:t>95% CI </a:t>
            </a:r>
            <a:r>
              <a:rPr lang="en-US" sz="1600" dirty="0" smtClean="0">
                <a:latin typeface="Gill Sans MT" panose="020B0502020104020203" pitchFamily="34" charset="0"/>
              </a:rPr>
              <a:t>1.08-1.19) </a:t>
            </a:r>
            <a:endParaRPr lang="it-IT" sz="1600" dirty="0">
              <a:latin typeface="Gill Sans MT" panose="020B0502020104020203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520090" y="123478"/>
            <a:ext cx="3932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Horreau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C et al. J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Eur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Acad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Dermatol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Venereol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2013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601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9574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47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07504" y="4137923"/>
            <a:ext cx="4392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Armstrong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EJ et al. 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J Am Heart Assoc.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2013 (SLR and MA)</a:t>
            </a:r>
          </a:p>
          <a:p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Miller IM et al.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Am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Acad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Dermatol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2013 (MA)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Mehta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NN et al.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Am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J </a:t>
            </a:r>
            <a:r>
              <a:rPr lang="it-IT" sz="1400" dirty="0" err="1">
                <a:solidFill>
                  <a:schemeClr val="bg1">
                    <a:lumMod val="50000"/>
                  </a:schemeClr>
                </a:solidFill>
              </a:rPr>
              <a:t>Med</a:t>
            </a:r>
            <a:r>
              <a:rPr lang="it-IT" sz="14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2011</a:t>
            </a:r>
          </a:p>
          <a:p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Mehta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NN et al.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Eur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Heart J. 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2010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648414" y="2427734"/>
            <a:ext cx="3795794" cy="11387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Severe </a:t>
            </a:r>
            <a:r>
              <a:rPr lang="en-US" sz="2000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PsO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smtClean="0">
                <a:latin typeface="Gill Sans MT" panose="020B0502020104020203" pitchFamily="34" charset="0"/>
              </a:rPr>
              <a:t>is associated </a:t>
            </a:r>
            <a:r>
              <a:rPr lang="en-US" sz="2000" dirty="0">
                <a:latin typeface="Gill Sans MT" panose="020B0502020104020203" pitchFamily="34" charset="0"/>
              </a:rPr>
              <a:t>with </a:t>
            </a:r>
            <a:r>
              <a:rPr lang="en-US" sz="2000" dirty="0" smtClean="0">
                <a:latin typeface="Gill Sans MT" panose="020B0502020104020203" pitchFamily="34" charset="0"/>
              </a:rPr>
              <a:t>a :</a:t>
            </a:r>
          </a:p>
          <a:p>
            <a:endParaRPr lang="en-US" sz="800" dirty="0">
              <a:latin typeface="Gill Sans MT" panose="020B0502020104020203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58%</a:t>
            </a:r>
            <a:r>
              <a:rPr lang="en-US" sz="2000" dirty="0">
                <a:latin typeface="Gill Sans MT" panose="020B0502020104020203" pitchFamily="34" charset="0"/>
              </a:rPr>
              <a:t> increased risk of </a:t>
            </a:r>
            <a:r>
              <a:rPr lang="en-US" sz="2000" dirty="0" smtClean="0">
                <a:latin typeface="Gill Sans MT" panose="020B0502020104020203" pitchFamily="34" charset="0"/>
              </a:rPr>
              <a:t>MACE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0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57% </a:t>
            </a:r>
            <a:r>
              <a:rPr lang="en-US" sz="2000" dirty="0" smtClean="0">
                <a:latin typeface="Gill Sans MT" panose="020B0502020104020203" pitchFamily="34" charset="0"/>
              </a:rPr>
              <a:t>increased </a:t>
            </a:r>
            <a:r>
              <a:rPr lang="en-US" sz="2000" dirty="0">
                <a:latin typeface="Gill Sans MT" panose="020B0502020104020203" pitchFamily="34" charset="0"/>
              </a:rPr>
              <a:t>risk in </a:t>
            </a:r>
            <a:r>
              <a:rPr lang="en-US" sz="2000" dirty="0" smtClean="0">
                <a:latin typeface="Gill Sans MT" panose="020B0502020104020203" pitchFamily="34" charset="0"/>
              </a:rPr>
              <a:t>CV death </a:t>
            </a:r>
          </a:p>
        </p:txBody>
      </p:sp>
      <p:sp>
        <p:nvSpPr>
          <p:cNvPr id="7" name="Rettangolo 6"/>
          <p:cNvSpPr/>
          <p:nvPr/>
        </p:nvSpPr>
        <p:spPr>
          <a:xfrm>
            <a:off x="1979712" y="888271"/>
            <a:ext cx="515109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it-IT" sz="2000" dirty="0">
                <a:solidFill>
                  <a:prstClr val="black"/>
                </a:solidFill>
                <a:latin typeface="Gill Sans MT" panose="020B0502020104020203" pitchFamily="34" charset="0"/>
              </a:rPr>
              <a:t>The </a:t>
            </a:r>
            <a:r>
              <a:rPr lang="it-IT" sz="2000" dirty="0" err="1">
                <a:solidFill>
                  <a:prstClr val="black"/>
                </a:solidFill>
                <a:latin typeface="Gill Sans MT" panose="020B0502020104020203" pitchFamily="34" charset="0"/>
              </a:rPr>
              <a:t>risk</a:t>
            </a:r>
            <a:r>
              <a:rPr lang="it-IT" sz="2000" dirty="0">
                <a:solidFill>
                  <a:prstClr val="black"/>
                </a:solidFill>
                <a:latin typeface="Gill Sans MT" panose="020B0502020104020203" pitchFamily="34" charset="0"/>
              </a:rPr>
              <a:t> of </a:t>
            </a:r>
            <a:r>
              <a:rPr lang="it-IT" sz="2000" dirty="0" err="1" smtClean="0">
                <a:solidFill>
                  <a:prstClr val="black"/>
                </a:solidFill>
                <a:latin typeface="Gill Sans MT" panose="020B0502020104020203" pitchFamily="34" charset="0"/>
              </a:rPr>
              <a:t>developing</a:t>
            </a:r>
            <a:r>
              <a:rPr lang="it-IT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CVD </a:t>
            </a: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0"/>
              </a:rPr>
              <a:t>is approximately 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40% greater in </a:t>
            </a:r>
            <a:r>
              <a:rPr lang="en-US" sz="2000" b="1" dirty="0" err="1">
                <a:solidFill>
                  <a:srgbClr val="FF0000"/>
                </a:solidFill>
                <a:latin typeface="Gill Sans MT" panose="020B0502020104020203" pitchFamily="34" charset="0"/>
              </a:rPr>
              <a:t>PsO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0"/>
              </a:rPr>
              <a:t>patients </a:t>
            </a:r>
            <a:endParaRPr lang="en-US" sz="2000" dirty="0" smtClean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 algn="ctr"/>
            <a:r>
              <a:rPr lang="en-US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than </a:t>
            </a:r>
          </a:p>
          <a:p>
            <a:pPr lvl="0" algn="ctr"/>
            <a:r>
              <a:rPr lang="en-US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in the 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general population </a:t>
            </a:r>
          </a:p>
        </p:txBody>
      </p:sp>
      <p:sp>
        <p:nvSpPr>
          <p:cNvPr id="8" name="Rettangolo 7"/>
          <p:cNvSpPr/>
          <p:nvPr/>
        </p:nvSpPr>
        <p:spPr>
          <a:xfrm>
            <a:off x="3951002" y="3702851"/>
            <a:ext cx="43654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i="1" dirty="0">
                <a:solidFill>
                  <a:prstClr val="black"/>
                </a:solidFill>
              </a:rPr>
              <a:t>after controlling for </a:t>
            </a:r>
            <a:r>
              <a:rPr lang="en-US" sz="1600" i="1" dirty="0" smtClean="0">
                <a:solidFill>
                  <a:prstClr val="black"/>
                </a:solidFill>
              </a:rPr>
              <a:t>traditional </a:t>
            </a:r>
            <a:r>
              <a:rPr lang="it-IT" sz="1600" i="1" dirty="0" err="1" smtClean="0">
                <a:solidFill>
                  <a:prstClr val="black"/>
                </a:solidFill>
              </a:rPr>
              <a:t>cardiovascular</a:t>
            </a:r>
            <a:r>
              <a:rPr lang="it-IT" sz="1600" i="1" dirty="0" smtClean="0">
                <a:solidFill>
                  <a:prstClr val="black"/>
                </a:solidFill>
              </a:rPr>
              <a:t> </a:t>
            </a:r>
            <a:r>
              <a:rPr lang="it-IT" sz="1600" i="1" dirty="0" err="1">
                <a:solidFill>
                  <a:prstClr val="black"/>
                </a:solidFill>
              </a:rPr>
              <a:t>risk</a:t>
            </a:r>
            <a:endParaRPr lang="it-IT" sz="1600" i="1" dirty="0">
              <a:solidFill>
                <a:prstClr val="black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 flipH="1">
            <a:off x="3419872" y="165869"/>
            <a:ext cx="2258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/>
              <a:t>Summary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xmlns="" val="18244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8837" y="215647"/>
            <a:ext cx="8786326" cy="483895"/>
          </a:xfrm>
        </p:spPr>
        <p:txBody>
          <a:bodyPr>
            <a:normAutofit fontScale="90000"/>
          </a:bodyPr>
          <a:lstStyle/>
          <a:p>
            <a:r>
              <a:rPr lang="it-IT" sz="3200" dirty="0" err="1" smtClean="0"/>
              <a:t>What</a:t>
            </a:r>
            <a:r>
              <a:rPr lang="it-IT" sz="3200" dirty="0" smtClean="0"/>
              <a:t> </a:t>
            </a:r>
            <a:r>
              <a:rPr lang="it-IT" sz="3200" dirty="0" err="1" smtClean="0"/>
              <a:t>is</a:t>
            </a:r>
            <a:r>
              <a:rPr lang="it-IT" sz="3200" dirty="0" smtClean="0"/>
              <a:t> the </a:t>
            </a:r>
            <a:r>
              <a:rPr lang="it-IT" sz="3200" dirty="0" err="1" smtClean="0"/>
              <a:t>effect</a:t>
            </a:r>
            <a:r>
              <a:rPr lang="it-IT" sz="3200" dirty="0" smtClean="0"/>
              <a:t> of </a:t>
            </a:r>
            <a:r>
              <a:rPr lang="it-IT" sz="3200" b="1" dirty="0" err="1" smtClean="0"/>
              <a:t>arthritis</a:t>
            </a:r>
            <a:r>
              <a:rPr lang="it-IT" sz="3200" dirty="0" smtClean="0"/>
              <a:t> on CV </a:t>
            </a:r>
            <a:r>
              <a:rPr lang="it-IT" sz="3200" dirty="0" err="1" smtClean="0"/>
              <a:t>risk</a:t>
            </a:r>
            <a:r>
              <a:rPr lang="it-IT" sz="3200" dirty="0" smtClean="0"/>
              <a:t> in </a:t>
            </a:r>
            <a:r>
              <a:rPr lang="it-IT" sz="3200" b="1" dirty="0" err="1" smtClean="0"/>
              <a:t>PsO</a:t>
            </a:r>
            <a:r>
              <a:rPr lang="it-IT" sz="3200" b="1" dirty="0" smtClean="0"/>
              <a:t> </a:t>
            </a:r>
            <a:r>
              <a:rPr lang="it-IT" sz="3200" dirty="0" err="1" smtClean="0"/>
              <a:t>patients</a:t>
            </a:r>
            <a:r>
              <a:rPr lang="it-IT" sz="3200" dirty="0" smtClean="0"/>
              <a:t> ?</a:t>
            </a:r>
            <a:endParaRPr lang="it-IT" sz="3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18494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48</a:t>
            </a:fld>
            <a:endParaRPr lang="it-IT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5603" y="843558"/>
            <a:ext cx="7472795" cy="159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027983" y="3363838"/>
            <a:ext cx="5136305" cy="86177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b="1" dirty="0" smtClean="0"/>
              <a:t>HR for </a:t>
            </a:r>
            <a:r>
              <a:rPr lang="en-US" b="1" dirty="0"/>
              <a:t>incident </a:t>
            </a:r>
            <a:r>
              <a:rPr lang="en-US" b="1" dirty="0" smtClean="0"/>
              <a:t>CVD </a:t>
            </a:r>
            <a:r>
              <a:rPr lang="en-US" dirty="0" smtClean="0"/>
              <a:t>= </a:t>
            </a:r>
            <a:r>
              <a:rPr lang="en-US" b="1" dirty="0" smtClean="0">
                <a:solidFill>
                  <a:srgbClr val="FF0000"/>
                </a:solidFill>
              </a:rPr>
              <a:t>1.82</a:t>
            </a:r>
            <a:r>
              <a:rPr lang="en-US" dirty="0" smtClean="0"/>
              <a:t> </a:t>
            </a:r>
            <a:r>
              <a:rPr lang="en-US" dirty="0"/>
              <a:t>(95% CI </a:t>
            </a:r>
            <a:r>
              <a:rPr lang="en-US" dirty="0" smtClean="0"/>
              <a:t>1.17 - 2.82</a:t>
            </a:r>
            <a:r>
              <a:rPr lang="en-US" dirty="0"/>
              <a:t>) </a:t>
            </a:r>
            <a:endParaRPr lang="en-US" dirty="0" smtClean="0"/>
          </a:p>
          <a:p>
            <a:pPr algn="ctr">
              <a:lnSpc>
                <a:spcPts val="2000"/>
              </a:lnSpc>
            </a:pPr>
            <a:r>
              <a:rPr lang="en-US" dirty="0" smtClean="0"/>
              <a:t>for </a:t>
            </a:r>
            <a:r>
              <a:rPr lang="en-US" dirty="0"/>
              <a:t>psoriatic patient </a:t>
            </a:r>
            <a:r>
              <a:rPr lang="en-US" b="1" dirty="0">
                <a:solidFill>
                  <a:srgbClr val="FF0000"/>
                </a:solidFill>
              </a:rPr>
              <a:t>with </a:t>
            </a:r>
            <a:r>
              <a:rPr lang="en-US" b="1" dirty="0" smtClean="0">
                <a:solidFill>
                  <a:srgbClr val="FF0000"/>
                </a:solidFill>
              </a:rPr>
              <a:t>arthritis </a:t>
            </a:r>
            <a:r>
              <a:rPr lang="en-US" dirty="0" smtClean="0"/>
              <a:t>vs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PsO</a:t>
            </a:r>
            <a:r>
              <a:rPr lang="en-US" b="1" dirty="0" smtClean="0">
                <a:solidFill>
                  <a:srgbClr val="FF0000"/>
                </a:solidFill>
              </a:rPr>
              <a:t> without arthritis </a:t>
            </a:r>
            <a:r>
              <a:rPr lang="en-US" dirty="0" smtClean="0"/>
              <a:t>(as reference)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6660232" y="1587340"/>
            <a:ext cx="1293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JEADV 2012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848923" y="24896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Gill Sans MT" panose="020B0502020104020203" pitchFamily="34" charset="0"/>
              </a:rPr>
              <a:t>7648 with </a:t>
            </a:r>
            <a:r>
              <a:rPr lang="en-US" dirty="0" err="1" smtClean="0">
                <a:latin typeface="Gill Sans MT" panose="020B0502020104020203" pitchFamily="34" charset="0"/>
              </a:rPr>
              <a:t>PsO</a:t>
            </a:r>
            <a:r>
              <a:rPr lang="en-US" dirty="0" smtClean="0">
                <a:latin typeface="Gill Sans MT" panose="020B0502020104020203" pitchFamily="34" charset="0"/>
              </a:rPr>
              <a:t> (without arthritis)</a:t>
            </a:r>
          </a:p>
          <a:p>
            <a:r>
              <a:rPr lang="en-US" dirty="0" smtClean="0">
                <a:latin typeface="Gill Sans MT" panose="020B0502020104020203" pitchFamily="34" charset="0"/>
              </a:rPr>
              <a:t>  284 with </a:t>
            </a:r>
            <a:r>
              <a:rPr lang="en-US" dirty="0" err="1" smtClean="0">
                <a:latin typeface="Gill Sans MT" panose="020B0502020104020203" pitchFamily="34" charset="0"/>
              </a:rPr>
              <a:t>PsA</a:t>
            </a:r>
            <a:endParaRPr lang="en-US" dirty="0">
              <a:latin typeface="Gill Sans MT" panose="020B0502020104020203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076056" y="2453759"/>
            <a:ext cx="32813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latin typeface="Gill Sans MT" panose="020B0502020104020203" pitchFamily="34" charset="0"/>
              </a:rPr>
              <a:t>Population</a:t>
            </a:r>
            <a:r>
              <a:rPr lang="it-IT" sz="1600" dirty="0" smtClean="0">
                <a:latin typeface="Gill Sans MT" panose="020B0502020104020203" pitchFamily="34" charset="0"/>
              </a:rPr>
              <a:t> </a:t>
            </a:r>
            <a:r>
              <a:rPr lang="it-IT" sz="1600" dirty="0" err="1" smtClean="0">
                <a:latin typeface="Gill Sans MT" panose="020B0502020104020203" pitchFamily="34" charset="0"/>
              </a:rPr>
              <a:t>based</a:t>
            </a:r>
            <a:r>
              <a:rPr lang="it-IT" sz="1600" dirty="0" smtClean="0">
                <a:latin typeface="Gill Sans MT" panose="020B0502020104020203" pitchFamily="34" charset="0"/>
              </a:rPr>
              <a:t> </a:t>
            </a:r>
            <a:r>
              <a:rPr lang="it-IT" sz="1600" dirty="0" err="1" smtClean="0">
                <a:latin typeface="Gill Sans MT" panose="020B0502020104020203" pitchFamily="34" charset="0"/>
              </a:rPr>
              <a:t>study</a:t>
            </a:r>
            <a:r>
              <a:rPr lang="it-IT" sz="1600" dirty="0" smtClean="0">
                <a:latin typeface="Gill Sans MT" panose="020B0502020104020203" pitchFamily="34" charset="0"/>
              </a:rPr>
              <a:t> (ICD9 </a:t>
            </a:r>
            <a:r>
              <a:rPr lang="it-IT" sz="1600" dirty="0" err="1" smtClean="0">
                <a:latin typeface="Gill Sans MT" panose="020B0502020104020203" pitchFamily="34" charset="0"/>
              </a:rPr>
              <a:t>codes</a:t>
            </a:r>
            <a:r>
              <a:rPr lang="it-IT" sz="1600" dirty="0" smtClean="0">
                <a:latin typeface="Gill Sans MT" panose="020B0502020104020203" pitchFamily="34" charset="0"/>
              </a:rPr>
              <a:t>)</a:t>
            </a:r>
          </a:p>
          <a:p>
            <a:r>
              <a:rPr lang="it-IT" sz="1600" dirty="0" err="1">
                <a:latin typeface="Gill Sans MT" panose="020B0502020104020203" pitchFamily="34" charset="0"/>
              </a:rPr>
              <a:t>cerebrovascular</a:t>
            </a:r>
            <a:r>
              <a:rPr lang="it-IT" sz="1600" dirty="0">
                <a:latin typeface="Gill Sans MT" panose="020B0502020104020203" pitchFamily="34" charset="0"/>
              </a:rPr>
              <a:t> </a:t>
            </a:r>
            <a:r>
              <a:rPr lang="it-IT" sz="1600" dirty="0" err="1" smtClean="0">
                <a:latin typeface="Gill Sans MT" panose="020B0502020104020203" pitchFamily="34" charset="0"/>
              </a:rPr>
              <a:t>diseases</a:t>
            </a:r>
            <a:endParaRPr lang="it-IT" sz="1600" dirty="0" smtClean="0">
              <a:latin typeface="Gill Sans MT" panose="020B0502020104020203" pitchFamily="34" charset="0"/>
            </a:endParaRPr>
          </a:p>
          <a:p>
            <a:r>
              <a:rPr lang="it-IT" sz="1600" dirty="0" err="1" smtClean="0">
                <a:latin typeface="Gill Sans MT" panose="020B0502020104020203" pitchFamily="34" charset="0"/>
              </a:rPr>
              <a:t>cardiovascular</a:t>
            </a:r>
            <a:r>
              <a:rPr lang="it-IT" sz="1600" dirty="0" smtClean="0">
                <a:latin typeface="Gill Sans MT" panose="020B0502020104020203" pitchFamily="34" charset="0"/>
              </a:rPr>
              <a:t> </a:t>
            </a:r>
            <a:r>
              <a:rPr lang="it-IT" sz="1600" dirty="0" err="1" smtClean="0">
                <a:latin typeface="Gill Sans MT" panose="020B0502020104020203" pitchFamily="34" charset="0"/>
              </a:rPr>
              <a:t>diseases</a:t>
            </a:r>
            <a:endParaRPr lang="it-IT" sz="1600" dirty="0">
              <a:latin typeface="Gill Sans MT" panose="020B0502020104020203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7452320" y="2792033"/>
            <a:ext cx="12971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1996 - 2006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2027982" y="4245198"/>
            <a:ext cx="51363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 err="1">
                <a:latin typeface="Gill Sans MT" panose="020B0502020104020203" pitchFamily="34" charset="0"/>
              </a:rPr>
              <a:t>M</a:t>
            </a:r>
            <a:r>
              <a:rPr lang="it-IT" sz="1600" dirty="0" err="1" smtClean="0">
                <a:latin typeface="Gill Sans MT" panose="020B0502020104020203" pitchFamily="34" charset="0"/>
              </a:rPr>
              <a:t>ethotrexate</a:t>
            </a:r>
            <a:r>
              <a:rPr lang="it-IT" sz="1600" dirty="0" smtClean="0">
                <a:latin typeface="Gill Sans MT" panose="020B0502020104020203" pitchFamily="34" charset="0"/>
              </a:rPr>
              <a:t> </a:t>
            </a:r>
            <a:r>
              <a:rPr lang="it-IT" sz="1600" dirty="0" err="1">
                <a:latin typeface="Gill Sans MT" panose="020B0502020104020203" pitchFamily="34" charset="0"/>
              </a:rPr>
              <a:t>prescription</a:t>
            </a:r>
            <a:r>
              <a:rPr lang="it-IT" sz="1600" dirty="0">
                <a:latin typeface="Gill Sans MT" panose="020B0502020104020203" pitchFamily="34" charset="0"/>
              </a:rPr>
              <a:t> </a:t>
            </a:r>
            <a:r>
              <a:rPr lang="it-IT" sz="1600" dirty="0" err="1">
                <a:latin typeface="Gill Sans MT" panose="020B0502020104020203" pitchFamily="34" charset="0"/>
              </a:rPr>
              <a:t>was</a:t>
            </a:r>
            <a:r>
              <a:rPr lang="it-IT" sz="1600" dirty="0">
                <a:latin typeface="Gill Sans MT" panose="020B0502020104020203" pitchFamily="34" charset="0"/>
              </a:rPr>
              <a:t> </a:t>
            </a:r>
            <a:r>
              <a:rPr lang="it-IT" sz="1600" dirty="0" err="1" smtClean="0">
                <a:latin typeface="Gill Sans MT" panose="020B0502020104020203" pitchFamily="34" charset="0"/>
              </a:rPr>
              <a:t>associated</a:t>
            </a:r>
            <a:r>
              <a:rPr lang="it-IT" sz="1600" dirty="0" smtClean="0">
                <a:latin typeface="Gill Sans MT" panose="020B0502020104020203" pitchFamily="34" charset="0"/>
              </a:rPr>
              <a:t> </a:t>
            </a:r>
            <a:r>
              <a:rPr lang="en-US" sz="1600" dirty="0" smtClean="0">
                <a:latin typeface="Gill Sans MT" panose="020B0502020104020203" pitchFamily="34" charset="0"/>
              </a:rPr>
              <a:t>with </a:t>
            </a:r>
            <a:r>
              <a:rPr lang="en-US" sz="1600" dirty="0">
                <a:latin typeface="Gill Sans MT" panose="020B0502020104020203" pitchFamily="34" charset="0"/>
              </a:rPr>
              <a:t>reduced risk for developing cerebrovascular </a:t>
            </a:r>
            <a:r>
              <a:rPr lang="en-US" sz="1600" dirty="0" smtClean="0">
                <a:latin typeface="Gill Sans MT" panose="020B0502020104020203" pitchFamily="34" charset="0"/>
              </a:rPr>
              <a:t>disease </a:t>
            </a:r>
          </a:p>
          <a:p>
            <a:pPr algn="ctr"/>
            <a:r>
              <a:rPr lang="en-US" sz="1600" dirty="0" smtClean="0">
                <a:latin typeface="Gill Sans MT" panose="020B0502020104020203" pitchFamily="34" charset="0"/>
              </a:rPr>
              <a:t>(HR = </a:t>
            </a:r>
            <a:r>
              <a:rPr lang="it-IT" sz="1600" b="1" dirty="0" smtClean="0">
                <a:solidFill>
                  <a:srgbClr val="FF0000"/>
                </a:solidFill>
              </a:rPr>
              <a:t>0.45</a:t>
            </a:r>
            <a:r>
              <a:rPr lang="it-IT" sz="1600" dirty="0" smtClean="0"/>
              <a:t> (95% CI  </a:t>
            </a:r>
            <a:r>
              <a:rPr lang="it-IT" sz="1600" dirty="0"/>
              <a:t>0.23 </a:t>
            </a:r>
            <a:r>
              <a:rPr lang="it-IT" sz="1600" dirty="0" smtClean="0"/>
              <a:t>- 0.85)</a:t>
            </a:r>
            <a:endParaRPr lang="it-IT" sz="1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3134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1336" y="546007"/>
            <a:ext cx="6130636" cy="454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10400" y="491978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49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78804" y="763621"/>
            <a:ext cx="20449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Higher Incidence </a:t>
            </a:r>
            <a:r>
              <a:rPr lang="en-US" b="1" dirty="0" smtClean="0"/>
              <a:t>rates </a:t>
            </a:r>
            <a:r>
              <a:rPr lang="en-US" b="1" dirty="0"/>
              <a:t>of </a:t>
            </a:r>
            <a:r>
              <a:rPr lang="en-US" b="1" dirty="0" smtClean="0"/>
              <a:t>CV-related comorbidities and CV risk factors in patients with </a:t>
            </a:r>
            <a:r>
              <a:rPr lang="en-US" b="1" dirty="0" err="1" smtClean="0"/>
              <a:t>PsA</a:t>
            </a:r>
            <a:r>
              <a:rPr lang="en-US" b="1" dirty="0" smtClean="0"/>
              <a:t> </a:t>
            </a:r>
            <a:r>
              <a:rPr lang="en-US" dirty="0" smtClean="0"/>
              <a:t>compared </a:t>
            </a:r>
            <a:r>
              <a:rPr lang="en-US" dirty="0"/>
              <a:t>with the </a:t>
            </a:r>
            <a:r>
              <a:rPr lang="en-US" b="1" dirty="0" smtClean="0"/>
              <a:t>GP</a:t>
            </a:r>
            <a:r>
              <a:rPr lang="en-US" dirty="0" smtClean="0"/>
              <a:t> </a:t>
            </a:r>
            <a:r>
              <a:rPr lang="en-US" dirty="0"/>
              <a:t>Using U.S. Administrative Claims Data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26635" y="3344093"/>
            <a:ext cx="19334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 err="1" smtClean="0">
                <a:solidFill>
                  <a:schemeClr val="bg1">
                    <a:lumMod val="50000"/>
                  </a:schemeClr>
                </a:solidFill>
              </a:rPr>
              <a:t>Kaine</a:t>
            </a:r>
            <a:r>
              <a:rPr lang="it-IT" sz="1400" i="1" dirty="0" smtClean="0">
                <a:solidFill>
                  <a:schemeClr val="bg1">
                    <a:lumMod val="50000"/>
                  </a:schemeClr>
                </a:solidFill>
              </a:rPr>
              <a:t> J et al. JMCP 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2019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553422" y="-10815"/>
            <a:ext cx="6483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Multivariate Cox-Proportional Hazards Model of Developing New Comorbidity After Index Date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26635" y="83408"/>
            <a:ext cx="2283317" cy="40011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it-IT" sz="2000" b="1" smtClean="0">
                <a:solidFill>
                  <a:schemeClr val="bg1"/>
                </a:solidFill>
                <a:latin typeface="Gill Sans MT" panose="020B0502020104020203" pitchFamily="34" charset="0"/>
              </a:rPr>
              <a:t>Psoriatic arthritis</a:t>
            </a:r>
            <a:endParaRPr lang="it-IT" sz="20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10" name="Connettore 2 9"/>
          <p:cNvCxnSpPr/>
          <p:nvPr/>
        </p:nvCxnSpPr>
        <p:spPr>
          <a:xfrm>
            <a:off x="2374783" y="1598807"/>
            <a:ext cx="26138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2378123" y="1762930"/>
            <a:ext cx="26138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2374921" y="1927053"/>
            <a:ext cx="26138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2374921" y="2102899"/>
            <a:ext cx="26138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2376591" y="2255299"/>
            <a:ext cx="26138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>
            <a:off x="2378123" y="3052360"/>
            <a:ext cx="26138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/>
          <p:nvPr/>
        </p:nvCxnSpPr>
        <p:spPr>
          <a:xfrm>
            <a:off x="2376591" y="3700432"/>
            <a:ext cx="26138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>
            <a:off x="2378123" y="4179372"/>
            <a:ext cx="261384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41891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4" y="719703"/>
            <a:ext cx="6801323" cy="48389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Autoimmune diseases and mortality rates</a:t>
            </a:r>
            <a:endParaRPr lang="it-IT" sz="32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728" y="1117961"/>
            <a:ext cx="5472545" cy="3758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47" y="4742264"/>
            <a:ext cx="3822773" cy="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2569" y="4376"/>
            <a:ext cx="5845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 smtClean="0">
                <a:solidFill>
                  <a:srgbClr val="FF0000"/>
                </a:solidFill>
              </a:rPr>
              <a:t>2.  </a:t>
            </a:r>
            <a:r>
              <a:rPr lang="it-IT" sz="2800" b="1" i="1" dirty="0" err="1" smtClean="0">
                <a:solidFill>
                  <a:srgbClr val="FF0000"/>
                </a:solidFill>
              </a:rPr>
              <a:t>Why</a:t>
            </a:r>
            <a:r>
              <a:rPr lang="it-IT" sz="2800" b="1" i="1" dirty="0" smtClean="0">
                <a:solidFill>
                  <a:srgbClr val="FF0000"/>
                </a:solidFill>
              </a:rPr>
              <a:t> </a:t>
            </a:r>
            <a:r>
              <a:rPr lang="it-IT" sz="2800" b="1" i="1" dirty="0">
                <a:solidFill>
                  <a:srgbClr val="FF0000"/>
                </a:solidFill>
              </a:rPr>
              <a:t>CV </a:t>
            </a:r>
            <a:r>
              <a:rPr lang="it-IT" sz="2800" b="1" i="1" dirty="0" err="1">
                <a:solidFill>
                  <a:srgbClr val="FF0000"/>
                </a:solidFill>
              </a:rPr>
              <a:t>risk</a:t>
            </a:r>
            <a:r>
              <a:rPr lang="it-IT" sz="2800" b="1" i="1" dirty="0">
                <a:solidFill>
                  <a:srgbClr val="FF0000"/>
                </a:solidFill>
              </a:rPr>
              <a:t> </a:t>
            </a:r>
            <a:r>
              <a:rPr lang="it-IT" sz="2800" b="1" i="1" dirty="0" err="1">
                <a:solidFill>
                  <a:srgbClr val="FF0000"/>
                </a:solidFill>
              </a:rPr>
              <a:t>is</a:t>
            </a:r>
            <a:r>
              <a:rPr lang="it-IT" sz="2800" b="1" i="1" dirty="0">
                <a:solidFill>
                  <a:srgbClr val="FF0000"/>
                </a:solidFill>
              </a:rPr>
              <a:t> a </a:t>
            </a:r>
            <a:r>
              <a:rPr lang="it-IT" sz="2800" b="1" i="1" dirty="0" err="1">
                <a:solidFill>
                  <a:srgbClr val="FF0000"/>
                </a:solidFill>
              </a:rPr>
              <a:t>problem</a:t>
            </a:r>
            <a:r>
              <a:rPr lang="it-IT" sz="2800" b="1" i="1" dirty="0">
                <a:solidFill>
                  <a:srgbClr val="FF0000"/>
                </a:solidFill>
              </a:rPr>
              <a:t> in </a:t>
            </a:r>
            <a:r>
              <a:rPr lang="it-IT" sz="2800" b="1" i="1" dirty="0" err="1">
                <a:solidFill>
                  <a:srgbClr val="FF0000"/>
                </a:solidFill>
              </a:rPr>
              <a:t>CIRDs</a:t>
            </a:r>
            <a:r>
              <a:rPr lang="it-IT" sz="2800" b="1" i="1" dirty="0">
                <a:solidFill>
                  <a:srgbClr val="FF0000"/>
                </a:solidFill>
              </a:rPr>
              <a:t> ?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0" y="555526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7477402" y="772075"/>
            <a:ext cx="83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(vs GP)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62931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23741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50</a:t>
            </a:fld>
            <a:endParaRPr lang="it-IT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123478"/>
            <a:ext cx="5616623" cy="129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93454"/>
            <a:ext cx="31718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431"/>
          <a:stretch/>
        </p:blipFill>
        <p:spPr bwMode="auto">
          <a:xfrm>
            <a:off x="383475" y="2301535"/>
            <a:ext cx="8186210" cy="1998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" b="38636"/>
          <a:stretch/>
        </p:blipFill>
        <p:spPr bwMode="auto">
          <a:xfrm>
            <a:off x="119376" y="4417884"/>
            <a:ext cx="8905249" cy="28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arrotondato 4"/>
          <p:cNvSpPr/>
          <p:nvPr/>
        </p:nvSpPr>
        <p:spPr>
          <a:xfrm>
            <a:off x="4746979" y="3228511"/>
            <a:ext cx="1481205" cy="111999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19376" y="1491630"/>
            <a:ext cx="3804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611 </a:t>
            </a:r>
            <a:r>
              <a:rPr lang="en-US" sz="1600" b="1" dirty="0"/>
              <a:t>patients with </a:t>
            </a:r>
            <a:r>
              <a:rPr lang="en-US" sz="1600" b="1" dirty="0" err="1" smtClean="0"/>
              <a:t>PsA</a:t>
            </a:r>
            <a:r>
              <a:rPr lang="en-US" sz="1600" b="1" dirty="0" smtClean="0"/>
              <a:t> (psoriatic arthritis) </a:t>
            </a:r>
          </a:p>
          <a:p>
            <a:r>
              <a:rPr lang="en-US" sz="1600" b="1" dirty="0" smtClean="0"/>
              <a:t>449 </a:t>
            </a:r>
            <a:r>
              <a:rPr lang="en-US" sz="1600" b="1" dirty="0"/>
              <a:t>psoriasis without </a:t>
            </a:r>
            <a:r>
              <a:rPr lang="en-US" sz="1600" b="1" dirty="0" smtClean="0"/>
              <a:t>arthritis</a:t>
            </a:r>
            <a:endParaRPr lang="it-IT" sz="1600" dirty="0"/>
          </a:p>
        </p:txBody>
      </p:sp>
      <p:sp>
        <p:nvSpPr>
          <p:cNvPr id="9" name="Rettangolo 8"/>
          <p:cNvSpPr/>
          <p:nvPr/>
        </p:nvSpPr>
        <p:spPr>
          <a:xfrm>
            <a:off x="6532242" y="1491630"/>
            <a:ext cx="225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University of Toronto </a:t>
            </a: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532242" y="247182"/>
            <a:ext cx="214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Cross </a:t>
            </a:r>
            <a:r>
              <a:rPr lang="it-IT" dirty="0" err="1" smtClean="0"/>
              <a:t>sectional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29211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10400" y="4860478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51</a:t>
            </a:fld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872" cy="95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939"/>
            <a:ext cx="34766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9582"/>
            <a:ext cx="54673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5940152" y="1233175"/>
            <a:ext cx="2232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Mean</a:t>
            </a:r>
            <a:r>
              <a:rPr lang="it-IT" dirty="0" smtClean="0"/>
              <a:t> FUP 2.5-3 </a:t>
            </a:r>
            <a:r>
              <a:rPr lang="it-IT" dirty="0" err="1" smtClean="0"/>
              <a:t>years</a:t>
            </a:r>
            <a:endParaRPr lang="it-IT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904206"/>
            <a:ext cx="62579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5984779" y="578460"/>
            <a:ext cx="214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Cross </a:t>
            </a:r>
            <a:r>
              <a:rPr lang="it-IT" dirty="0" err="1" smtClean="0"/>
              <a:t>sectional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endParaRPr lang="it-IT" dirty="0"/>
          </a:p>
        </p:txBody>
      </p:sp>
      <p:cxnSp>
        <p:nvCxnSpPr>
          <p:cNvPr id="5" name="Connettore 2 4"/>
          <p:cNvCxnSpPr/>
          <p:nvPr/>
        </p:nvCxnSpPr>
        <p:spPr>
          <a:xfrm>
            <a:off x="3376330" y="2643758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>
          <a:xfrm>
            <a:off x="4701502" y="3119348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6012160" y="3003798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7308304" y="3271748"/>
            <a:ext cx="0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5724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10400" y="4851970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52</a:t>
            </a:fld>
            <a:endParaRPr lang="it-IT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730"/>
          <a:stretch/>
        </p:blipFill>
        <p:spPr bwMode="auto">
          <a:xfrm>
            <a:off x="2149967" y="3939902"/>
            <a:ext cx="5374361" cy="676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263" y="58971"/>
            <a:ext cx="5989905" cy="136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01475"/>
            <a:ext cx="2708434" cy="25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3464487" y="877837"/>
            <a:ext cx="5533343" cy="9018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Gill Sans MT" panose="020B0502020104020203" pitchFamily="34" charset="0"/>
              </a:rPr>
              <a:t>CV and metabolic comorbidities are </a:t>
            </a:r>
            <a:r>
              <a:rPr lang="en-US" dirty="0">
                <a:latin typeface="Gill Sans MT" panose="020B0502020104020203" pitchFamily="34" charset="0"/>
              </a:rPr>
              <a:t>increased in patients with </a:t>
            </a:r>
            <a:r>
              <a:rPr lang="en-US" dirty="0" err="1">
                <a:latin typeface="Gill Sans MT" panose="020B0502020104020203" pitchFamily="34" charset="0"/>
              </a:rPr>
              <a:t>PsA</a:t>
            </a:r>
            <a:r>
              <a:rPr lang="en-US" dirty="0">
                <a:latin typeface="Gill Sans MT" panose="020B0502020104020203" pitchFamily="34" charset="0"/>
              </a:rPr>
              <a:t> compared with </a:t>
            </a:r>
            <a:r>
              <a:rPr lang="en-US" dirty="0" smtClean="0">
                <a:latin typeface="Gill Sans MT" panose="020B0502020104020203" pitchFamily="34" charset="0"/>
              </a:rPr>
              <a:t>non-</a:t>
            </a:r>
            <a:r>
              <a:rPr lang="en-US" dirty="0" err="1" smtClean="0">
                <a:latin typeface="Gill Sans MT" panose="020B0502020104020203" pitchFamily="34" charset="0"/>
              </a:rPr>
              <a:t>PsA</a:t>
            </a:r>
            <a:r>
              <a:rPr lang="en-US" dirty="0" smtClean="0">
                <a:latin typeface="Gill Sans MT" panose="020B0502020104020203" pitchFamily="34" charset="0"/>
              </a:rPr>
              <a:t> </a:t>
            </a:r>
            <a:r>
              <a:rPr lang="en-US" dirty="0" err="1">
                <a:latin typeface="Gill Sans MT" panose="020B0502020104020203" pitchFamily="34" charset="0"/>
              </a:rPr>
              <a:t>SpA</a:t>
            </a:r>
            <a:r>
              <a:rPr lang="en-US" dirty="0">
                <a:latin typeface="Gill Sans MT" panose="020B0502020104020203" pitchFamily="34" charset="0"/>
              </a:rPr>
              <a:t>, irrespective of demographic factors and type of treatment</a:t>
            </a:r>
            <a:endParaRPr lang="it-IT" dirty="0">
              <a:latin typeface="Gill Sans MT" panose="020B0502020104020203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191"/>
          <a:stretch/>
        </p:blipFill>
        <p:spPr bwMode="auto">
          <a:xfrm>
            <a:off x="2158351" y="2220095"/>
            <a:ext cx="5374361" cy="169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6820824" y="402218"/>
            <a:ext cx="214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Cross </a:t>
            </a:r>
            <a:r>
              <a:rPr lang="it-IT" dirty="0" err="1" smtClean="0"/>
              <a:t>sectional</a:t>
            </a:r>
            <a:r>
              <a:rPr lang="it-IT" dirty="0" smtClean="0"/>
              <a:t> </a:t>
            </a:r>
            <a:r>
              <a:rPr lang="it-IT" dirty="0" err="1" smtClean="0"/>
              <a:t>study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22200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53</a:t>
            </a:fld>
            <a:endParaRPr lang="it-I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85" y="0"/>
            <a:ext cx="5839569" cy="105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1627"/>
          <a:stretch/>
        </p:blipFill>
        <p:spPr bwMode="auto">
          <a:xfrm>
            <a:off x="6067425" y="48581"/>
            <a:ext cx="2990850" cy="34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909"/>
          <a:stretch/>
        </p:blipFill>
        <p:spPr bwMode="auto">
          <a:xfrm>
            <a:off x="611560" y="1225187"/>
            <a:ext cx="8123516" cy="329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5561032" y="868310"/>
            <a:ext cx="31740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</a:rPr>
              <a:t>OR</a:t>
            </a:r>
            <a:r>
              <a:rPr lang="en-US" sz="1600" dirty="0" smtClean="0">
                <a:latin typeface="Gill Sans MT" panose="020B0502020104020203" pitchFamily="34" charset="0"/>
              </a:rPr>
              <a:t> = </a:t>
            </a:r>
            <a:r>
              <a:rPr lang="en-US" sz="16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1.43 </a:t>
            </a:r>
            <a:r>
              <a:rPr lang="en-US" sz="1600" dirty="0" smtClean="0">
                <a:latin typeface="Gill Sans MT" panose="020B0502020104020203" pitchFamily="34" charset="0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</a:rPr>
              <a:t>95% CI </a:t>
            </a: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1.24 - 1.66</a:t>
            </a:r>
            <a:r>
              <a:rPr lang="en-US" sz="1600" dirty="0" smtClean="0">
                <a:latin typeface="Gill Sans MT" panose="020B0502020104020203" pitchFamily="34" charset="0"/>
              </a:rPr>
              <a:t>) </a:t>
            </a:r>
            <a:endParaRPr lang="it-IT" sz="1600" dirty="0">
              <a:latin typeface="Gill Sans MT" panose="020B0502020104020203" pitchFamily="34" charset="0"/>
            </a:endParaRPr>
          </a:p>
        </p:txBody>
      </p:sp>
      <p:sp>
        <p:nvSpPr>
          <p:cNvPr id="7" name="Rettangolo arrotondato 6"/>
          <p:cNvSpPr/>
          <p:nvPr/>
        </p:nvSpPr>
        <p:spPr>
          <a:xfrm>
            <a:off x="779022" y="1295143"/>
            <a:ext cx="2016224" cy="28149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7520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83040" y="4873178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54</a:t>
            </a:fld>
            <a:endParaRPr lang="it-IT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320" b="47096"/>
          <a:stretch/>
        </p:blipFill>
        <p:spPr bwMode="auto">
          <a:xfrm>
            <a:off x="35496" y="102618"/>
            <a:ext cx="6041246" cy="173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4384" b="21668"/>
          <a:stretch/>
        </p:blipFill>
        <p:spPr bwMode="auto">
          <a:xfrm>
            <a:off x="35496" y="1879143"/>
            <a:ext cx="5976664" cy="181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1157"/>
          <a:stretch/>
        </p:blipFill>
        <p:spPr bwMode="auto">
          <a:xfrm>
            <a:off x="88070" y="3679433"/>
            <a:ext cx="5988672" cy="1441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5897525" y="29305"/>
            <a:ext cx="3270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Polachek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A et al.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Arthritis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Rheumatol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2017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179512" y="55832"/>
            <a:ext cx="1526360" cy="2312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arrotondato 8"/>
          <p:cNvSpPr/>
          <p:nvPr/>
        </p:nvSpPr>
        <p:spPr>
          <a:xfrm>
            <a:off x="112286" y="1839409"/>
            <a:ext cx="1677658" cy="23123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arrotondato 9"/>
          <p:cNvSpPr/>
          <p:nvPr/>
        </p:nvSpPr>
        <p:spPr>
          <a:xfrm>
            <a:off x="174963" y="3660567"/>
            <a:ext cx="1042525" cy="21021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078993" y="1153076"/>
            <a:ext cx="28854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</a:rPr>
              <a:t>OR</a:t>
            </a:r>
            <a:r>
              <a:rPr lang="en-US" sz="1600" dirty="0" smtClean="0">
                <a:latin typeface="Gill Sans MT" panose="020B0502020104020203" pitchFamily="34" charset="0"/>
              </a:rPr>
              <a:t> = </a:t>
            </a:r>
            <a:r>
              <a:rPr lang="en-US" sz="16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1.68 </a:t>
            </a:r>
            <a:r>
              <a:rPr lang="en-US" sz="1600" dirty="0" smtClean="0">
                <a:latin typeface="Gill Sans MT" panose="020B0502020104020203" pitchFamily="34" charset="0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</a:rPr>
              <a:t>95% CI </a:t>
            </a: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1.31 - 2.15</a:t>
            </a:r>
            <a:r>
              <a:rPr lang="en-US" sz="1600" dirty="0" smtClean="0">
                <a:latin typeface="Gill Sans MT" panose="020B0502020104020203" pitchFamily="34" charset="0"/>
              </a:rPr>
              <a:t>) </a:t>
            </a:r>
            <a:endParaRPr lang="it-IT" sz="1600" dirty="0">
              <a:latin typeface="Gill Sans MT" panose="020B05020201040202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940152" y="2881268"/>
            <a:ext cx="28854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</a:rPr>
              <a:t>OR</a:t>
            </a:r>
            <a:r>
              <a:rPr lang="en-US" sz="1600" dirty="0" smtClean="0">
                <a:latin typeface="Gill Sans MT" panose="020B0502020104020203" pitchFamily="34" charset="0"/>
              </a:rPr>
              <a:t> = </a:t>
            </a:r>
            <a:r>
              <a:rPr lang="en-US" sz="16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1.22 </a:t>
            </a:r>
            <a:r>
              <a:rPr lang="en-US" sz="1600" dirty="0" smtClean="0">
                <a:latin typeface="Gill Sans MT" panose="020B0502020104020203" pitchFamily="34" charset="0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</a:rPr>
              <a:t>95% CI </a:t>
            </a: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1.05 - 1.41</a:t>
            </a:r>
            <a:r>
              <a:rPr lang="en-US" sz="1600" dirty="0" smtClean="0">
                <a:latin typeface="Gill Sans MT" panose="020B0502020104020203" pitchFamily="34" charset="0"/>
              </a:rPr>
              <a:t>) </a:t>
            </a:r>
            <a:endParaRPr lang="it-IT" sz="1600" dirty="0">
              <a:latin typeface="Gill Sans MT" panose="020B0502020104020203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940152" y="4371950"/>
            <a:ext cx="28854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Gill Sans MT" panose="020B0502020104020203" pitchFamily="34" charset="0"/>
              </a:rPr>
              <a:t>OR</a:t>
            </a:r>
            <a:r>
              <a:rPr lang="en-US" sz="1600" dirty="0" smtClean="0">
                <a:latin typeface="Gill Sans MT" panose="020B0502020104020203" pitchFamily="34" charset="0"/>
              </a:rPr>
              <a:t> = </a:t>
            </a:r>
            <a:r>
              <a:rPr lang="en-US" sz="16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1.32 </a:t>
            </a:r>
            <a:r>
              <a:rPr lang="en-US" sz="1600" dirty="0" smtClean="0">
                <a:latin typeface="Gill Sans MT" panose="020B0502020104020203" pitchFamily="34" charset="0"/>
              </a:rPr>
              <a:t>(</a:t>
            </a:r>
            <a:r>
              <a:rPr lang="en-US" sz="1600" dirty="0">
                <a:solidFill>
                  <a:prstClr val="black"/>
                </a:solidFill>
                <a:latin typeface="Gill Sans MT" panose="020B0502020104020203" pitchFamily="34" charset="0"/>
              </a:rPr>
              <a:t>95% CI </a:t>
            </a: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1.11 - 1.57</a:t>
            </a:r>
            <a:r>
              <a:rPr lang="en-US" sz="1600" dirty="0" smtClean="0">
                <a:latin typeface="Gill Sans MT" panose="020B0502020104020203" pitchFamily="34" charset="0"/>
              </a:rPr>
              <a:t>) </a:t>
            </a:r>
            <a:endParaRPr lang="it-IT" sz="1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405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55</a:t>
            </a:fld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2843808" y="3736652"/>
            <a:ext cx="3438128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yocardial infarction 	</a:t>
            </a:r>
            <a:r>
              <a:rPr lang="en-US" b="1" dirty="0" smtClean="0">
                <a:solidFill>
                  <a:srgbClr val="FF0000"/>
                </a:solidFill>
              </a:rPr>
              <a:t>68 %</a:t>
            </a:r>
          </a:p>
          <a:p>
            <a:r>
              <a:rPr lang="en-US" dirty="0" smtClean="0"/>
              <a:t>Stroke 			</a:t>
            </a:r>
            <a:r>
              <a:rPr lang="en-US" b="1" dirty="0" smtClean="0">
                <a:solidFill>
                  <a:srgbClr val="FF0000"/>
                </a:solidFill>
              </a:rPr>
              <a:t>22 %</a:t>
            </a:r>
          </a:p>
          <a:p>
            <a:r>
              <a:rPr lang="en-US" dirty="0" smtClean="0"/>
              <a:t>Heart failure 		</a:t>
            </a:r>
            <a:r>
              <a:rPr lang="en-US" b="1" dirty="0" smtClean="0">
                <a:solidFill>
                  <a:srgbClr val="FF0000"/>
                </a:solidFill>
              </a:rPr>
              <a:t>31%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851920" y="122436"/>
            <a:ext cx="1373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Summary</a:t>
            </a:r>
            <a:endParaRPr lang="it-IT" sz="2400" dirty="0"/>
          </a:p>
        </p:txBody>
      </p:sp>
      <p:sp>
        <p:nvSpPr>
          <p:cNvPr id="6" name="Rettangolo 5"/>
          <p:cNvSpPr/>
          <p:nvPr/>
        </p:nvSpPr>
        <p:spPr>
          <a:xfrm>
            <a:off x="1979712" y="1621125"/>
            <a:ext cx="5151098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/>
            <a:r>
              <a:rPr lang="it-IT" sz="2000" dirty="0">
                <a:solidFill>
                  <a:prstClr val="black"/>
                </a:solidFill>
                <a:latin typeface="Gill Sans MT" panose="020B0502020104020203" pitchFamily="34" charset="0"/>
              </a:rPr>
              <a:t>The </a:t>
            </a:r>
            <a:r>
              <a:rPr lang="it-IT" sz="2000" dirty="0" err="1">
                <a:solidFill>
                  <a:prstClr val="black"/>
                </a:solidFill>
                <a:latin typeface="Gill Sans MT" panose="020B0502020104020203" pitchFamily="34" charset="0"/>
              </a:rPr>
              <a:t>risk</a:t>
            </a:r>
            <a:r>
              <a:rPr lang="it-IT" sz="2000" dirty="0">
                <a:solidFill>
                  <a:prstClr val="black"/>
                </a:solidFill>
                <a:latin typeface="Gill Sans MT" panose="020B0502020104020203" pitchFamily="34" charset="0"/>
              </a:rPr>
              <a:t> of </a:t>
            </a:r>
            <a:r>
              <a:rPr lang="it-IT" sz="2000" dirty="0" err="1" smtClean="0">
                <a:solidFill>
                  <a:prstClr val="black"/>
                </a:solidFill>
                <a:latin typeface="Gill Sans MT" panose="020B0502020104020203" pitchFamily="34" charset="0"/>
              </a:rPr>
              <a:t>developing</a:t>
            </a:r>
            <a:r>
              <a:rPr lang="it-IT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CVD </a:t>
            </a: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0"/>
              </a:rPr>
              <a:t>is approximately </a:t>
            </a:r>
            <a:r>
              <a:rPr lang="en-US" sz="20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43% 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greater in </a:t>
            </a:r>
            <a:r>
              <a:rPr lang="en-US" sz="2000" b="1" dirty="0" err="1" smtClean="0">
                <a:solidFill>
                  <a:srgbClr val="FF0000"/>
                </a:solidFill>
                <a:latin typeface="Gill Sans MT" panose="020B0502020104020203" pitchFamily="34" charset="0"/>
              </a:rPr>
              <a:t>PsA</a:t>
            </a:r>
            <a:r>
              <a:rPr lang="en-US" sz="20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Gill Sans MT" panose="020B0502020104020203" pitchFamily="34" charset="0"/>
              </a:rPr>
              <a:t>patients </a:t>
            </a:r>
            <a:endParaRPr lang="en-US" sz="2000" dirty="0" smtClean="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lvl="0" algn="ctr"/>
            <a:r>
              <a:rPr lang="en-US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than </a:t>
            </a:r>
          </a:p>
          <a:p>
            <a:pPr lvl="0" algn="ctr"/>
            <a:r>
              <a:rPr lang="en-US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in the 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general population </a:t>
            </a:r>
          </a:p>
        </p:txBody>
      </p:sp>
      <p:sp>
        <p:nvSpPr>
          <p:cNvPr id="7" name="Rettangolo 6"/>
          <p:cNvSpPr/>
          <p:nvPr/>
        </p:nvSpPr>
        <p:spPr>
          <a:xfrm>
            <a:off x="3347864" y="3232596"/>
            <a:ext cx="238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PsA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increased </a:t>
            </a:r>
            <a:r>
              <a:rPr lang="en-US" dirty="0">
                <a:solidFill>
                  <a:prstClr val="black"/>
                </a:solidFill>
              </a:rPr>
              <a:t>risk of 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971600" y="906274"/>
            <a:ext cx="7328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latin typeface="Gill Sans MT" panose="020B0502020104020203" pitchFamily="34" charset="0"/>
              </a:rPr>
              <a:t>Higher</a:t>
            </a:r>
            <a:r>
              <a:rPr lang="it-IT" sz="2000" dirty="0" smtClean="0">
                <a:latin typeface="Gill Sans MT" panose="020B0502020104020203" pitchFamily="34" charset="0"/>
              </a:rPr>
              <a:t> </a:t>
            </a:r>
            <a:r>
              <a:rPr lang="it-IT" sz="2000" dirty="0" err="1" smtClean="0">
                <a:latin typeface="Gill Sans MT" panose="020B0502020104020203" pitchFamily="34" charset="0"/>
              </a:rPr>
              <a:t>prevalence</a:t>
            </a:r>
            <a:r>
              <a:rPr lang="it-IT" sz="2000" dirty="0" smtClean="0">
                <a:latin typeface="Gill Sans MT" panose="020B0502020104020203" pitchFamily="34" charset="0"/>
              </a:rPr>
              <a:t> of </a:t>
            </a:r>
            <a:r>
              <a:rPr lang="it-IT" sz="2000" dirty="0" err="1" smtClean="0">
                <a:latin typeface="Gill Sans MT" panose="020B0502020104020203" pitchFamily="34" charset="0"/>
              </a:rPr>
              <a:t>metabolic</a:t>
            </a:r>
            <a:r>
              <a:rPr lang="it-IT" sz="2000" dirty="0" smtClean="0">
                <a:latin typeface="Gill Sans MT" panose="020B0502020104020203" pitchFamily="34" charset="0"/>
              </a:rPr>
              <a:t> </a:t>
            </a:r>
            <a:r>
              <a:rPr lang="it-IT" sz="2000" dirty="0" err="1" smtClean="0">
                <a:latin typeface="Gill Sans MT" panose="020B0502020104020203" pitchFamily="34" charset="0"/>
              </a:rPr>
              <a:t>syndrome</a:t>
            </a:r>
            <a:r>
              <a:rPr lang="it-IT" sz="2000" dirty="0" smtClean="0">
                <a:latin typeface="Gill Sans MT" panose="020B0502020104020203" pitchFamily="34" charset="0"/>
              </a:rPr>
              <a:t> and CV </a:t>
            </a:r>
            <a:r>
              <a:rPr lang="it-IT" sz="2000" dirty="0" err="1" smtClean="0">
                <a:latin typeface="Gill Sans MT" panose="020B0502020104020203" pitchFamily="34" charset="0"/>
              </a:rPr>
              <a:t>risk</a:t>
            </a:r>
            <a:r>
              <a:rPr lang="it-IT" sz="2000" dirty="0" smtClean="0">
                <a:latin typeface="Gill Sans MT" panose="020B0502020104020203" pitchFamily="34" charset="0"/>
              </a:rPr>
              <a:t> </a:t>
            </a:r>
            <a:r>
              <a:rPr lang="it-IT" sz="2000" dirty="0" err="1" smtClean="0">
                <a:latin typeface="Gill Sans MT" panose="020B0502020104020203" pitchFamily="34" charset="0"/>
              </a:rPr>
              <a:t>factors</a:t>
            </a:r>
            <a:r>
              <a:rPr lang="it-IT" sz="2000" dirty="0" smtClean="0">
                <a:latin typeface="Gill Sans MT" panose="020B0502020104020203" pitchFamily="34" charset="0"/>
              </a:rPr>
              <a:t> in </a:t>
            </a:r>
            <a:r>
              <a:rPr lang="it-IT" sz="2000" dirty="0" err="1" smtClean="0">
                <a:latin typeface="Gill Sans MT" panose="020B0502020104020203" pitchFamily="34" charset="0"/>
              </a:rPr>
              <a:t>PsA</a:t>
            </a:r>
            <a:endParaRPr lang="it-IT" sz="20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097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255040" y="3443882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56</a:t>
            </a:fld>
            <a:endParaRPr lang="it-IT"/>
          </a:p>
        </p:txBody>
      </p:sp>
      <p:grpSp>
        <p:nvGrpSpPr>
          <p:cNvPr id="5" name="Gruppo 4"/>
          <p:cNvGrpSpPr/>
          <p:nvPr/>
        </p:nvGrpSpPr>
        <p:grpSpPr>
          <a:xfrm>
            <a:off x="119227" y="26880"/>
            <a:ext cx="4727252" cy="1563785"/>
            <a:chOff x="35496" y="-76082"/>
            <a:chExt cx="5904656" cy="2127645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-75802"/>
              <a:ext cx="5685986" cy="2127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ttangolo 3"/>
            <p:cNvSpPr/>
            <p:nvPr/>
          </p:nvSpPr>
          <p:spPr>
            <a:xfrm>
              <a:off x="5436096" y="-76082"/>
              <a:ext cx="504056" cy="3395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87624" y="1504360"/>
            <a:ext cx="2619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6969260" y="-19117"/>
            <a:ext cx="21392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Gill Sans MT" panose="020B0502020104020203" pitchFamily="34" charset="0"/>
              </a:rPr>
              <a:t>AS 	n </a:t>
            </a:r>
            <a:r>
              <a:rPr lang="en-US" sz="1600" dirty="0">
                <a:latin typeface="Gill Sans MT" panose="020B0502020104020203" pitchFamily="34" charset="0"/>
              </a:rPr>
              <a:t>= </a:t>
            </a:r>
            <a:r>
              <a:rPr lang="en-US" sz="1600" dirty="0" smtClean="0">
                <a:latin typeface="Gill Sans MT" panose="020B0502020104020203" pitchFamily="34" charset="0"/>
              </a:rPr>
              <a:t>6448</a:t>
            </a:r>
          </a:p>
          <a:p>
            <a:r>
              <a:rPr lang="en-US" sz="1600" dirty="0" err="1" smtClean="0">
                <a:latin typeface="Gill Sans MT" panose="020B0502020104020203" pitchFamily="34" charset="0"/>
              </a:rPr>
              <a:t>PsA</a:t>
            </a:r>
            <a:r>
              <a:rPr lang="en-US" sz="1600" dirty="0" smtClean="0">
                <a:latin typeface="Gill Sans MT" panose="020B0502020104020203" pitchFamily="34" charset="0"/>
              </a:rPr>
              <a:t> 	n </a:t>
            </a:r>
            <a:r>
              <a:rPr lang="en-US" sz="1600" dirty="0">
                <a:latin typeface="Gill Sans MT" panose="020B0502020104020203" pitchFamily="34" charset="0"/>
              </a:rPr>
              <a:t>= </a:t>
            </a:r>
            <a:r>
              <a:rPr lang="en-US" sz="1600" dirty="0" smtClean="0">
                <a:latin typeface="Gill Sans MT" panose="020B0502020104020203" pitchFamily="34" charset="0"/>
              </a:rPr>
              <a:t>16,063 </a:t>
            </a:r>
          </a:p>
          <a:p>
            <a:r>
              <a:rPr lang="en-US" sz="1600" dirty="0" err="1" smtClean="0">
                <a:latin typeface="Gill Sans MT" panose="020B0502020104020203" pitchFamily="34" charset="0"/>
              </a:rPr>
              <a:t>uSpA</a:t>
            </a:r>
            <a:r>
              <a:rPr lang="en-US" sz="1600" dirty="0" smtClean="0">
                <a:latin typeface="Gill Sans MT" panose="020B0502020104020203" pitchFamily="34" charset="0"/>
              </a:rPr>
              <a:t> 	n = 5190</a:t>
            </a:r>
          </a:p>
          <a:p>
            <a:r>
              <a:rPr lang="en-US" sz="1600" dirty="0" smtClean="0">
                <a:latin typeface="Gill Sans MT" panose="020B0502020104020203" pitchFamily="34" charset="0"/>
              </a:rPr>
              <a:t>GP 	n </a:t>
            </a:r>
            <a:r>
              <a:rPr lang="en-US" sz="1600" dirty="0">
                <a:latin typeface="Gill Sans MT" panose="020B0502020104020203" pitchFamily="34" charset="0"/>
              </a:rPr>
              <a:t>= </a:t>
            </a:r>
            <a:r>
              <a:rPr lang="en-US" sz="1600" dirty="0" smtClean="0">
                <a:latin typeface="Gill Sans MT" panose="020B0502020104020203" pitchFamily="34" charset="0"/>
              </a:rPr>
              <a:t>266,435 </a:t>
            </a:r>
          </a:p>
          <a:p>
            <a:endParaRPr lang="en-US" sz="1600" dirty="0" smtClean="0">
              <a:latin typeface="Gill Sans MT" panose="020B0502020104020203" pitchFamily="34" charset="0"/>
            </a:endParaRPr>
          </a:p>
          <a:p>
            <a:pPr algn="ctr"/>
            <a:endParaRPr lang="en-US" sz="1600" dirty="0" smtClean="0">
              <a:latin typeface="Gill Sans MT" panose="020B0502020104020203" pitchFamily="34" charset="0"/>
            </a:endParaRPr>
          </a:p>
          <a:p>
            <a:pPr algn="ctr"/>
            <a:endParaRPr lang="en-US" sz="1600" dirty="0">
              <a:latin typeface="Gill Sans MT" panose="020B0502020104020203" pitchFamily="34" charset="0"/>
            </a:endParaRPr>
          </a:p>
          <a:p>
            <a:pPr algn="ctr"/>
            <a:r>
              <a:rPr lang="en-US" sz="1600" dirty="0" smtClean="0">
                <a:latin typeface="Gill Sans MT" panose="020B0502020104020203" pitchFamily="34" charset="0"/>
              </a:rPr>
              <a:t>Swedish </a:t>
            </a:r>
            <a:r>
              <a:rPr lang="en-US" sz="1600" dirty="0">
                <a:latin typeface="Gill Sans MT" panose="020B0502020104020203" pitchFamily="34" charset="0"/>
              </a:rPr>
              <a:t>National Patient </a:t>
            </a:r>
            <a:r>
              <a:rPr lang="en-US" sz="1600" dirty="0" smtClean="0">
                <a:latin typeface="Gill Sans MT" panose="020B0502020104020203" pitchFamily="34" charset="0"/>
              </a:rPr>
              <a:t>and </a:t>
            </a:r>
            <a:r>
              <a:rPr lang="it-IT" sz="1600" dirty="0" err="1" smtClean="0">
                <a:latin typeface="Gill Sans MT" panose="020B0502020104020203" pitchFamily="34" charset="0"/>
              </a:rPr>
              <a:t>Population</a:t>
            </a:r>
            <a:r>
              <a:rPr lang="it-IT" sz="1600" dirty="0" smtClean="0">
                <a:latin typeface="Gill Sans MT" panose="020B0502020104020203" pitchFamily="34" charset="0"/>
              </a:rPr>
              <a:t> </a:t>
            </a:r>
            <a:r>
              <a:rPr lang="it-IT" sz="1600" dirty="0" err="1" smtClean="0">
                <a:latin typeface="Gill Sans MT" panose="020B0502020104020203" pitchFamily="34" charset="0"/>
              </a:rPr>
              <a:t>registers</a:t>
            </a:r>
            <a:r>
              <a:rPr lang="it-IT" sz="1600" dirty="0" smtClean="0">
                <a:latin typeface="Gill Sans MT" panose="020B0502020104020203" pitchFamily="34" charset="0"/>
              </a:rPr>
              <a:t> </a:t>
            </a:r>
            <a:r>
              <a:rPr lang="en-US" sz="16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2001–2009</a:t>
            </a:r>
            <a:endParaRPr lang="it-IT" sz="1600" dirty="0"/>
          </a:p>
        </p:txBody>
      </p:sp>
      <p:pic>
        <p:nvPicPr>
          <p:cNvPr id="9" name="Picture 2" descr="https://previews.123rf.com/images/adamgolabek/adamgolabek0904/adamgolabek090400035/4597787-insieme-di-tutte-le-bandiere-europee-Archivio-Fotografic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26" t="22896" r="50543" b="67591"/>
          <a:stretch/>
        </p:blipFill>
        <p:spPr bwMode="auto">
          <a:xfrm>
            <a:off x="7711263" y="1154390"/>
            <a:ext cx="655238" cy="40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633"/>
          <a:stretch/>
        </p:blipFill>
        <p:spPr bwMode="auto">
          <a:xfrm>
            <a:off x="155945" y="2591195"/>
            <a:ext cx="4848102" cy="19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3773"/>
          <a:stretch/>
        </p:blipFill>
        <p:spPr bwMode="auto">
          <a:xfrm>
            <a:off x="1923411" y="3721418"/>
            <a:ext cx="4880801" cy="2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516"/>
          <a:stretch/>
        </p:blipFill>
        <p:spPr bwMode="auto">
          <a:xfrm>
            <a:off x="155946" y="1739320"/>
            <a:ext cx="4848102" cy="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501"/>
          <a:stretch/>
        </p:blipFill>
        <p:spPr bwMode="auto">
          <a:xfrm>
            <a:off x="1923447" y="2907183"/>
            <a:ext cx="4880801" cy="90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4208"/>
          <a:stretch/>
        </p:blipFill>
        <p:spPr bwMode="auto">
          <a:xfrm>
            <a:off x="4097312" y="4885350"/>
            <a:ext cx="5011191" cy="20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5882"/>
          <a:stretch/>
        </p:blipFill>
        <p:spPr bwMode="auto">
          <a:xfrm>
            <a:off x="4097313" y="4062576"/>
            <a:ext cx="5011191" cy="848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329947" y="378104"/>
            <a:ext cx="2245487" cy="461665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AS, </a:t>
            </a:r>
            <a:r>
              <a:rPr lang="it-IT" sz="2400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PsA</a:t>
            </a:r>
            <a:r>
              <a:rPr lang="it-IT" sz="24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, </a:t>
            </a:r>
            <a:r>
              <a:rPr lang="it-IT" sz="2400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uSpA</a:t>
            </a:r>
            <a:endParaRPr lang="it-IT" sz="24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843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974904" y="4890194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57</a:t>
            </a:fld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1895171" y="2209616"/>
            <a:ext cx="5427576" cy="523220"/>
          </a:xfrm>
          <a:prstGeom prst="rect">
            <a:avLst/>
          </a:prstGeom>
          <a:solidFill>
            <a:srgbClr val="FF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spAutoFit/>
          </a:bodyPr>
          <a:lstStyle/>
          <a:p>
            <a:pPr algn="ctr"/>
            <a:r>
              <a:rPr lang="it-IT" sz="2800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Systemic</a:t>
            </a:r>
            <a:r>
              <a:rPr lang="it-IT" sz="2800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Lupus </a:t>
            </a:r>
            <a:r>
              <a:rPr lang="it-IT" sz="2800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Erythematosus</a:t>
            </a:r>
            <a:endParaRPr lang="it-IT" sz="2800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93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Chart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87563457"/>
              </p:ext>
            </p:extLst>
          </p:nvPr>
        </p:nvGraphicFramePr>
        <p:xfrm>
          <a:off x="179512" y="1203598"/>
          <a:ext cx="8784976" cy="3297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457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07950" y="4762500"/>
            <a:ext cx="4464050" cy="351235"/>
          </a:xfrm>
        </p:spPr>
        <p:txBody>
          <a:bodyPr/>
          <a:lstStyle/>
          <a:p>
            <a:r>
              <a:rPr lang="en-GB" sz="1000">
                <a:solidFill>
                  <a:srgbClr val="000000"/>
                </a:solidFill>
                <a:cs typeface="Arial" charset="0"/>
              </a:rPr>
              <a:t>* Values are the average of survival data from multiple study summaries.</a:t>
            </a:r>
          </a:p>
        </p:txBody>
      </p:sp>
      <p:sp>
        <p:nvSpPr>
          <p:cNvPr id="2458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54538" y="4762500"/>
            <a:ext cx="4481512" cy="351235"/>
          </a:xfrm>
        </p:spPr>
        <p:txBody>
          <a:bodyPr/>
          <a:lstStyle/>
          <a:p>
            <a:r>
              <a:rPr lang="en-GB" altLang="it-IT" sz="900" dirty="0"/>
              <a:t>1. </a:t>
            </a:r>
            <a:r>
              <a:rPr lang="en-GB" altLang="it-IT" sz="900" dirty="0" err="1"/>
              <a:t>Borchers</a:t>
            </a:r>
            <a:r>
              <a:rPr lang="en-GB" altLang="it-IT" sz="900" dirty="0"/>
              <a:t> AT, </a:t>
            </a:r>
            <a:r>
              <a:rPr lang="en-GB" altLang="it-IT" sz="900" i="1" dirty="0"/>
              <a:t>et al. </a:t>
            </a:r>
            <a:r>
              <a:rPr lang="en-GB" altLang="it-IT" sz="900" i="1" dirty="0" err="1"/>
              <a:t>Autoimmun</a:t>
            </a:r>
            <a:r>
              <a:rPr lang="en-GB" altLang="it-IT" sz="900" i="1" dirty="0"/>
              <a:t> Rev</a:t>
            </a:r>
            <a:r>
              <a:rPr lang="en-GB" altLang="it-IT" sz="900" dirty="0"/>
              <a:t> 2004; </a:t>
            </a:r>
            <a:r>
              <a:rPr lang="en-GB" altLang="it-IT" sz="900" b="1" dirty="0"/>
              <a:t>3</a:t>
            </a:r>
            <a:r>
              <a:rPr lang="en-GB" altLang="it-IT" sz="900" dirty="0"/>
              <a:t>:423–453; 2. </a:t>
            </a:r>
            <a:r>
              <a:rPr lang="en-US" altLang="it-IT" sz="900" dirty="0"/>
              <a:t>ACR Ad Hoc Committee  on SLE Guidelines. </a:t>
            </a:r>
            <a:r>
              <a:rPr lang="en-US" altLang="it-IT" sz="900" i="1" dirty="0"/>
              <a:t>Arthritis Rheum</a:t>
            </a:r>
            <a:r>
              <a:rPr lang="en-US" altLang="it-IT" sz="900" dirty="0"/>
              <a:t> 1999; </a:t>
            </a:r>
            <a:r>
              <a:rPr lang="en-US" altLang="it-IT" sz="900" b="1" dirty="0"/>
              <a:t>42:</a:t>
            </a:r>
            <a:r>
              <a:rPr lang="en-US" altLang="it-IT" sz="900" dirty="0"/>
              <a:t>1785–1796; 3. Hay E. </a:t>
            </a:r>
            <a:r>
              <a:rPr lang="en-US" altLang="it-IT" sz="900" i="1" dirty="0"/>
              <a:t>Ann Rheum Dis</a:t>
            </a:r>
            <a:r>
              <a:rPr lang="en-US" altLang="it-IT" sz="900" dirty="0"/>
              <a:t> 1993; </a:t>
            </a:r>
            <a:r>
              <a:rPr lang="en-US" altLang="it-IT" sz="900" b="1" dirty="0"/>
              <a:t>52:</a:t>
            </a:r>
            <a:r>
              <a:rPr lang="en-US" altLang="it-IT" sz="900" dirty="0"/>
              <a:t>169–172; 4. </a:t>
            </a:r>
            <a:r>
              <a:rPr lang="en-GB" altLang="it-IT" sz="900" dirty="0" err="1"/>
              <a:t>Bertsias</a:t>
            </a:r>
            <a:r>
              <a:rPr lang="en-GB" altLang="it-IT" sz="900" dirty="0"/>
              <a:t> G, </a:t>
            </a:r>
            <a:r>
              <a:rPr lang="en-GB" altLang="it-IT" sz="900" i="1" dirty="0"/>
              <a:t>et al</a:t>
            </a:r>
            <a:r>
              <a:rPr lang="en-GB" altLang="it-IT" sz="900" dirty="0"/>
              <a:t>. </a:t>
            </a:r>
            <a:r>
              <a:rPr lang="en-GB" altLang="it-IT" sz="900" i="1" dirty="0"/>
              <a:t>Ann Rheum Dis </a:t>
            </a:r>
            <a:r>
              <a:rPr lang="en-GB" altLang="it-IT" sz="900" dirty="0"/>
              <a:t>2008; </a:t>
            </a:r>
            <a:r>
              <a:rPr lang="en-GB" altLang="it-IT" sz="900" b="1" dirty="0"/>
              <a:t>67</a:t>
            </a:r>
            <a:r>
              <a:rPr lang="en-GB" altLang="it-IT" sz="900" dirty="0"/>
              <a:t>:195–205.</a:t>
            </a:r>
            <a:endParaRPr lang="en-US" altLang="it-IT" sz="900" dirty="0"/>
          </a:p>
        </p:txBody>
      </p:sp>
      <p:sp>
        <p:nvSpPr>
          <p:cNvPr id="24581" name="TextBox 1"/>
          <p:cNvSpPr txBox="1">
            <a:spLocks noChangeArrowheads="1"/>
          </p:cNvSpPr>
          <p:nvPr/>
        </p:nvSpPr>
        <p:spPr bwMode="auto">
          <a:xfrm rot="-5400000">
            <a:off x="-1286972" y="2708707"/>
            <a:ext cx="289783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altLang="it-IT" sz="1500" b="1" dirty="0">
                <a:solidFill>
                  <a:srgbClr val="000000"/>
                </a:solidFill>
                <a:ea typeface="ＭＳ Ｐゴシック"/>
                <a:cs typeface="ＭＳ Ｐゴシック"/>
              </a:rPr>
              <a:t>Estimated survival of patients (%)</a:t>
            </a:r>
          </a:p>
        </p:txBody>
      </p:sp>
      <p:grpSp>
        <p:nvGrpSpPr>
          <p:cNvPr id="24617" name="Group 2"/>
          <p:cNvGrpSpPr>
            <a:grpSpLocks/>
          </p:cNvGrpSpPr>
          <p:nvPr/>
        </p:nvGrpSpPr>
        <p:grpSpPr bwMode="auto">
          <a:xfrm>
            <a:off x="874043" y="820629"/>
            <a:ext cx="1609725" cy="1463089"/>
            <a:chOff x="1837704" y="799297"/>
            <a:chExt cx="1464360" cy="2024940"/>
          </a:xfrm>
        </p:grpSpPr>
        <p:sp>
          <p:nvSpPr>
            <p:cNvPr id="5" name="Down Arrow 4"/>
            <p:cNvSpPr/>
            <p:nvPr/>
          </p:nvSpPr>
          <p:spPr>
            <a:xfrm>
              <a:off x="2161180" y="2001659"/>
              <a:ext cx="616343" cy="822578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1562" name="TextBox 5"/>
            <p:cNvSpPr txBox="1">
              <a:spLocks noChangeArrowheads="1"/>
            </p:cNvSpPr>
            <p:nvPr/>
          </p:nvSpPr>
          <p:spPr bwMode="auto">
            <a:xfrm>
              <a:off x="1837704" y="799297"/>
              <a:ext cx="1464360" cy="106492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it-IT" sz="1000" b="1" dirty="0">
                  <a:solidFill>
                    <a:srgbClr val="000000"/>
                  </a:solidFill>
                </a:rPr>
                <a:t>FDA approval of </a:t>
              </a:r>
              <a:r>
                <a:rPr lang="en-GB" altLang="it-IT" sz="1000" b="1" dirty="0" err="1">
                  <a:solidFill>
                    <a:srgbClr val="000000"/>
                  </a:solidFill>
                </a:rPr>
                <a:t>antimalarials</a:t>
              </a:r>
              <a:r>
                <a:rPr lang="en-GB" altLang="it-IT" sz="1000" b="1" dirty="0">
                  <a:solidFill>
                    <a:srgbClr val="000000"/>
                  </a:solidFill>
                </a:rPr>
                <a:t> and  </a:t>
              </a:r>
              <a:r>
                <a:rPr lang="en-GB" altLang="it-IT" sz="1400" b="1" dirty="0">
                  <a:solidFill>
                    <a:srgbClr val="C00000"/>
                  </a:solidFill>
                </a:rPr>
                <a:t>corticosteroids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altLang="it-IT" sz="1000" b="1" dirty="0">
                  <a:solidFill>
                    <a:srgbClr val="000000"/>
                  </a:solidFill>
                </a:rPr>
                <a:t>1948–1955</a:t>
              </a:r>
              <a:r>
                <a:rPr lang="en-GB" altLang="it-IT" sz="1000" b="1" baseline="30000" dirty="0">
                  <a:solidFill>
                    <a:srgbClr val="000000"/>
                  </a:solidFill>
                </a:rPr>
                <a:t>1</a:t>
              </a:r>
              <a:endParaRPr lang="en-GB" altLang="it-IT" sz="10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4587" name="CasellaDiTesto 3"/>
          <p:cNvSpPr txBox="1">
            <a:spLocks noChangeArrowheads="1"/>
          </p:cNvSpPr>
          <p:nvPr/>
        </p:nvSpPr>
        <p:spPr bwMode="auto">
          <a:xfrm>
            <a:off x="5440859" y="1905919"/>
            <a:ext cx="5886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>
                <a:solidFill>
                  <a:srgbClr val="C00000"/>
                </a:solidFill>
                <a:latin typeface="Calibri" pitchFamily="34" charset="0"/>
              </a:rPr>
              <a:t>80 %</a:t>
            </a:r>
          </a:p>
        </p:txBody>
      </p:sp>
      <p:sp>
        <p:nvSpPr>
          <p:cNvPr id="24588" name="CasellaDiTesto 39"/>
          <p:cNvSpPr txBox="1">
            <a:spLocks noChangeArrowheads="1"/>
          </p:cNvSpPr>
          <p:nvPr/>
        </p:nvSpPr>
        <p:spPr bwMode="auto">
          <a:xfrm>
            <a:off x="5436096" y="1635646"/>
            <a:ext cx="58862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C00000"/>
                </a:solidFill>
                <a:latin typeface="Calibri" pitchFamily="34" charset="0"/>
              </a:rPr>
              <a:t>90 %</a:t>
            </a:r>
          </a:p>
        </p:txBody>
      </p:sp>
      <p:sp>
        <p:nvSpPr>
          <p:cNvPr id="24590" name="Rettangolo 15"/>
          <p:cNvSpPr>
            <a:spLocks noChangeArrowheads="1"/>
          </p:cNvSpPr>
          <p:nvPr/>
        </p:nvSpPr>
        <p:spPr bwMode="auto">
          <a:xfrm>
            <a:off x="115888" y="22623"/>
            <a:ext cx="8920162" cy="71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>
                <a:latin typeface="Gill Sans MT" panose="020B0502020104020203" pitchFamily="34" charset="0"/>
              </a:rPr>
              <a:t>Survival rates in systemic lupus erythematosus (SLE) have improved over the last 6 decades </a:t>
            </a:r>
          </a:p>
        </p:txBody>
      </p:sp>
      <p:grpSp>
        <p:nvGrpSpPr>
          <p:cNvPr id="18" name="Gruppo 17"/>
          <p:cNvGrpSpPr>
            <a:grpSpLocks/>
          </p:cNvGrpSpPr>
          <p:nvPr/>
        </p:nvGrpSpPr>
        <p:grpSpPr bwMode="auto">
          <a:xfrm>
            <a:off x="6372200" y="896099"/>
            <a:ext cx="2679524" cy="3213214"/>
            <a:chOff x="1197374" y="1031029"/>
            <a:chExt cx="7502667" cy="3213288"/>
          </a:xfrm>
        </p:grpSpPr>
        <p:sp>
          <p:nvSpPr>
            <p:cNvPr id="19" name="Rettangolo 2"/>
            <p:cNvSpPr>
              <a:spLocks noChangeArrowheads="1"/>
            </p:cNvSpPr>
            <p:nvPr/>
          </p:nvSpPr>
          <p:spPr bwMode="auto">
            <a:xfrm>
              <a:off x="1197374" y="1756870"/>
              <a:ext cx="7460029" cy="248744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en-US" sz="2400" b="1" dirty="0" smtClean="0">
                  <a:solidFill>
                    <a:srgbClr val="FF0000"/>
                  </a:solidFill>
                  <a:latin typeface="Calibri" pitchFamily="34" charset="0"/>
                </a:rPr>
                <a:t>   2.4</a:t>
              </a:r>
              <a:r>
                <a:rPr lang="en-US" sz="2400" dirty="0" smtClean="0">
                  <a:latin typeface="Calibri" pitchFamily="34" charset="0"/>
                </a:rPr>
                <a:t> </a:t>
              </a:r>
              <a:r>
                <a:rPr lang="it-IT" sz="1400" dirty="0" err="1" smtClean="0">
                  <a:latin typeface="Calibri" pitchFamily="34" charset="0"/>
                </a:rPr>
                <a:t>Bernatsky</a:t>
              </a:r>
              <a:r>
                <a:rPr lang="it-IT" sz="1400" dirty="0" smtClean="0">
                  <a:latin typeface="Calibri" pitchFamily="34" charset="0"/>
                </a:rPr>
                <a:t> </a:t>
              </a:r>
              <a:r>
                <a:rPr lang="it-IT" sz="1400" dirty="0">
                  <a:latin typeface="Calibri" pitchFamily="34" charset="0"/>
                </a:rPr>
                <a:t>S </a:t>
              </a:r>
              <a:r>
                <a:rPr lang="it-IT" sz="1400" i="1" dirty="0">
                  <a:latin typeface="Calibri" pitchFamily="34" charset="0"/>
                </a:rPr>
                <a:t>et al. </a:t>
              </a:r>
              <a:r>
                <a:rPr lang="it-IT" sz="1400" i="1" dirty="0" smtClean="0">
                  <a:latin typeface="Calibri" pitchFamily="34" charset="0"/>
                </a:rPr>
                <a:t>                      </a:t>
              </a:r>
            </a:p>
            <a:p>
              <a:pPr>
                <a:lnSpc>
                  <a:spcPts val="1800"/>
                </a:lnSpc>
              </a:pPr>
              <a:r>
                <a:rPr lang="it-IT" sz="1400" i="1" dirty="0">
                  <a:latin typeface="Calibri" pitchFamily="34" charset="0"/>
                </a:rPr>
                <a:t> </a:t>
              </a:r>
              <a:r>
                <a:rPr lang="it-IT" sz="1400" i="1" dirty="0" smtClean="0">
                  <a:latin typeface="Calibri" pitchFamily="34" charset="0"/>
                </a:rPr>
                <a:t>                </a:t>
              </a:r>
              <a:r>
                <a:rPr lang="it-IT" sz="1400" i="1" dirty="0" err="1" smtClean="0">
                  <a:latin typeface="Calibri" pitchFamily="34" charset="0"/>
                </a:rPr>
                <a:t>Arthritis</a:t>
              </a:r>
              <a:r>
                <a:rPr lang="it-IT" sz="1400" i="1" dirty="0" smtClean="0">
                  <a:latin typeface="Calibri" pitchFamily="34" charset="0"/>
                </a:rPr>
                <a:t> </a:t>
              </a:r>
              <a:r>
                <a:rPr lang="it-IT" sz="1400" i="1" dirty="0" err="1" smtClean="0">
                  <a:latin typeface="Calibri" pitchFamily="34" charset="0"/>
                </a:rPr>
                <a:t>Rheum</a:t>
              </a:r>
              <a:r>
                <a:rPr lang="it-IT" sz="1400" i="1" dirty="0" smtClean="0">
                  <a:latin typeface="Calibri" pitchFamily="34" charset="0"/>
                </a:rPr>
                <a:t> </a:t>
              </a:r>
              <a:r>
                <a:rPr lang="it-IT" sz="1400" dirty="0">
                  <a:latin typeface="Calibri" pitchFamily="34" charset="0"/>
                </a:rPr>
                <a:t>2006</a:t>
              </a:r>
            </a:p>
            <a:p>
              <a:pPr>
                <a:lnSpc>
                  <a:spcPts val="1800"/>
                </a:lnSpc>
              </a:pPr>
              <a:r>
                <a:rPr lang="it-IT" sz="1600" b="1" dirty="0">
                  <a:solidFill>
                    <a:srgbClr val="C00000"/>
                  </a:solidFill>
                  <a:latin typeface="Calibri" pitchFamily="34" charset="0"/>
                </a:rPr>
                <a:t> </a:t>
              </a:r>
              <a:r>
                <a:rPr lang="it-IT" sz="1600" b="1" dirty="0" smtClean="0">
                  <a:solidFill>
                    <a:srgbClr val="C00000"/>
                  </a:solidFill>
                  <a:latin typeface="Calibri" pitchFamily="34" charset="0"/>
                </a:rPr>
                <a:t>   </a:t>
              </a:r>
              <a:r>
                <a:rPr lang="it-IT" sz="2400" b="1" dirty="0" smtClean="0">
                  <a:solidFill>
                    <a:srgbClr val="FF0000"/>
                  </a:solidFill>
                  <a:latin typeface="Calibri" pitchFamily="34" charset="0"/>
                </a:rPr>
                <a:t>4.6</a:t>
              </a:r>
              <a:r>
                <a:rPr lang="it-IT" sz="2400" b="1" dirty="0" smtClean="0">
                  <a:solidFill>
                    <a:srgbClr val="C00000"/>
                  </a:solidFill>
                  <a:latin typeface="Calibri" pitchFamily="34" charset="0"/>
                </a:rPr>
                <a:t> </a:t>
              </a:r>
              <a:r>
                <a:rPr lang="en-US" sz="1400" dirty="0" smtClean="0">
                  <a:latin typeface="Calibri" pitchFamily="34" charset="0"/>
                </a:rPr>
                <a:t>Lopez </a:t>
              </a:r>
              <a:r>
                <a:rPr lang="en-US" sz="1400" dirty="0">
                  <a:latin typeface="Calibri" pitchFamily="34" charset="0"/>
                </a:rPr>
                <a:t>R et al. </a:t>
              </a:r>
              <a:endParaRPr lang="en-US" sz="1400" dirty="0" smtClean="0">
                <a:latin typeface="Calibri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1400" dirty="0">
                  <a:latin typeface="Calibri" pitchFamily="34" charset="0"/>
                </a:rPr>
                <a:t> </a:t>
              </a:r>
              <a:r>
                <a:rPr lang="en-US" sz="1400" dirty="0" smtClean="0">
                  <a:latin typeface="Calibri" pitchFamily="34" charset="0"/>
                </a:rPr>
                <a:t>                Rheumatology </a:t>
              </a:r>
              <a:r>
                <a:rPr lang="it-IT" sz="1400" dirty="0" smtClean="0">
                  <a:latin typeface="Calibri" pitchFamily="34" charset="0"/>
                </a:rPr>
                <a:t>2012</a:t>
              </a:r>
              <a:endParaRPr lang="it-IT" sz="1400" dirty="0">
                <a:latin typeface="Calibri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400" b="1" dirty="0">
                  <a:solidFill>
                    <a:srgbClr val="C00000"/>
                  </a:solidFill>
                  <a:latin typeface="Calibri" pitchFamily="34" charset="0"/>
                </a:rPr>
                <a:t> </a:t>
              </a:r>
              <a:r>
                <a:rPr lang="en-US" sz="2400" b="1" dirty="0" smtClean="0">
                  <a:solidFill>
                    <a:srgbClr val="C00000"/>
                  </a:solidFill>
                  <a:latin typeface="Calibri" pitchFamily="34" charset="0"/>
                </a:rPr>
                <a:t>  </a:t>
              </a:r>
              <a:r>
                <a:rPr lang="en-US" sz="2400" b="1" dirty="0" smtClean="0">
                  <a:solidFill>
                    <a:srgbClr val="FF0000"/>
                  </a:solidFill>
                  <a:latin typeface="Calibri" pitchFamily="34" charset="0"/>
                </a:rPr>
                <a:t>7.9</a:t>
              </a:r>
              <a:r>
                <a:rPr lang="en-US" sz="2400" b="1" dirty="0" smtClean="0">
                  <a:solidFill>
                    <a:srgbClr val="C00000"/>
                  </a:solidFill>
                  <a:latin typeface="Calibri" pitchFamily="34" charset="0"/>
                </a:rPr>
                <a:t> </a:t>
              </a:r>
              <a:r>
                <a:rPr lang="en-US" sz="1400" dirty="0" err="1" smtClean="0">
                  <a:latin typeface="Calibri" pitchFamily="34" charset="0"/>
                </a:rPr>
                <a:t>Mok</a:t>
              </a:r>
              <a:r>
                <a:rPr lang="en-US" sz="1400" dirty="0" smtClean="0">
                  <a:latin typeface="Calibri" pitchFamily="34" charset="0"/>
                </a:rPr>
                <a:t> </a:t>
              </a:r>
              <a:r>
                <a:rPr lang="en-US" sz="1400" dirty="0">
                  <a:latin typeface="Calibri" pitchFamily="34" charset="0"/>
                </a:rPr>
                <a:t>CC et al. </a:t>
              </a:r>
              <a:r>
                <a:rPr lang="en-US" sz="1400" dirty="0" smtClean="0">
                  <a:latin typeface="Calibri" pitchFamily="34" charset="0"/>
                </a:rPr>
                <a:t>                               </a:t>
              </a:r>
            </a:p>
            <a:p>
              <a:pPr>
                <a:lnSpc>
                  <a:spcPts val="1800"/>
                </a:lnSpc>
              </a:pPr>
              <a:r>
                <a:rPr lang="en-US" sz="1400" i="1" dirty="0">
                  <a:latin typeface="Calibri" pitchFamily="34" charset="0"/>
                </a:rPr>
                <a:t> </a:t>
              </a:r>
              <a:r>
                <a:rPr lang="en-US" sz="1400" i="1" dirty="0" smtClean="0">
                  <a:latin typeface="Calibri" pitchFamily="34" charset="0"/>
                </a:rPr>
                <a:t>                J </a:t>
              </a:r>
              <a:r>
                <a:rPr lang="en-US" sz="1400" i="1" dirty="0" err="1">
                  <a:latin typeface="Calibri" pitchFamily="34" charset="0"/>
                </a:rPr>
                <a:t>Rheumatol</a:t>
              </a:r>
              <a:r>
                <a:rPr lang="en-US" sz="1400" i="1" dirty="0">
                  <a:latin typeface="Calibri" pitchFamily="34" charset="0"/>
                </a:rPr>
                <a:t> </a:t>
              </a:r>
              <a:r>
                <a:rPr lang="en-US" sz="1400" dirty="0">
                  <a:latin typeface="Calibri" pitchFamily="34" charset="0"/>
                </a:rPr>
                <a:t>2008    </a:t>
              </a:r>
              <a:r>
                <a:rPr lang="en-US" sz="1400" dirty="0" smtClean="0">
                  <a:latin typeface="Calibri" pitchFamily="34" charset="0"/>
                </a:rPr>
                <a:t>                   </a:t>
              </a:r>
            </a:p>
            <a:p>
              <a:pPr>
                <a:lnSpc>
                  <a:spcPts val="1800"/>
                </a:lnSpc>
              </a:pPr>
              <a:r>
                <a:rPr lang="en-US" sz="1400" dirty="0">
                  <a:latin typeface="Calibri" pitchFamily="34" charset="0"/>
                </a:rPr>
                <a:t> </a:t>
              </a:r>
              <a:r>
                <a:rPr lang="en-US" sz="1400" dirty="0" smtClean="0">
                  <a:latin typeface="Calibri" pitchFamily="34" charset="0"/>
                </a:rPr>
                <a:t>                (</a:t>
              </a:r>
              <a:r>
                <a:rPr lang="en-US" sz="1400" dirty="0">
                  <a:latin typeface="Calibri" pitchFamily="34" charset="0"/>
                </a:rPr>
                <a:t>Chinese </a:t>
              </a:r>
              <a:r>
                <a:rPr lang="en-US" sz="1400" dirty="0" smtClean="0">
                  <a:latin typeface="Calibri" pitchFamily="34" charset="0"/>
                </a:rPr>
                <a:t>hospital-based)</a:t>
              </a:r>
              <a:endParaRPr lang="en-US" sz="1400" dirty="0">
                <a:latin typeface="Calibri" pitchFamily="34" charset="0"/>
              </a:endParaRPr>
            </a:p>
            <a:p>
              <a:pPr>
                <a:lnSpc>
                  <a:spcPts val="1800"/>
                </a:lnSpc>
              </a:pPr>
              <a:r>
                <a:rPr lang="en-US" sz="2400" b="1" dirty="0" smtClean="0">
                  <a:solidFill>
                    <a:srgbClr val="FF0000"/>
                  </a:solidFill>
                  <a:latin typeface="Calibri" pitchFamily="34" charset="0"/>
                </a:rPr>
                <a:t>12.6</a:t>
              </a:r>
              <a:r>
                <a:rPr lang="en-US" sz="2400" dirty="0" smtClean="0">
                  <a:latin typeface="Calibri" pitchFamily="34" charset="0"/>
                </a:rPr>
                <a:t> </a:t>
              </a:r>
              <a:r>
                <a:rPr lang="it-IT" sz="1400" dirty="0" err="1" smtClean="0">
                  <a:latin typeface="Calibri" pitchFamily="34" charset="0"/>
                </a:rPr>
                <a:t>Urowitz</a:t>
              </a:r>
              <a:r>
                <a:rPr lang="it-IT" sz="1400" dirty="0" smtClean="0">
                  <a:latin typeface="Calibri" pitchFamily="34" charset="0"/>
                </a:rPr>
                <a:t> </a:t>
              </a:r>
              <a:r>
                <a:rPr lang="it-IT" sz="1400" dirty="0">
                  <a:latin typeface="Calibri" pitchFamily="34" charset="0"/>
                </a:rPr>
                <a:t>MB et al. </a:t>
              </a:r>
              <a:r>
                <a:rPr lang="it-IT" sz="1400" dirty="0" smtClean="0">
                  <a:latin typeface="Calibri" pitchFamily="34" charset="0"/>
                </a:rPr>
                <a:t>                             </a:t>
              </a:r>
            </a:p>
            <a:p>
              <a:pPr>
                <a:lnSpc>
                  <a:spcPts val="1800"/>
                </a:lnSpc>
              </a:pPr>
              <a:r>
                <a:rPr lang="it-IT" sz="1400" i="1" dirty="0">
                  <a:latin typeface="Calibri" pitchFamily="34" charset="0"/>
                </a:rPr>
                <a:t> </a:t>
              </a:r>
              <a:r>
                <a:rPr lang="it-IT" sz="1400" i="1" dirty="0" smtClean="0">
                  <a:latin typeface="Calibri" pitchFamily="34" charset="0"/>
                </a:rPr>
                <a:t>               J </a:t>
              </a:r>
              <a:r>
                <a:rPr lang="it-IT" sz="1400" i="1" dirty="0" err="1">
                  <a:latin typeface="Calibri" pitchFamily="34" charset="0"/>
                </a:rPr>
                <a:t>Rheumatol</a:t>
              </a:r>
              <a:r>
                <a:rPr lang="it-IT" sz="1400" i="1" dirty="0">
                  <a:latin typeface="Calibri" pitchFamily="34" charset="0"/>
                </a:rPr>
                <a:t> </a:t>
              </a:r>
              <a:r>
                <a:rPr lang="it-IT" sz="1400" dirty="0">
                  <a:latin typeface="Calibri" pitchFamily="34" charset="0"/>
                </a:rPr>
                <a:t>2008  </a:t>
              </a:r>
              <a:r>
                <a:rPr lang="it-IT" sz="1400" dirty="0" smtClean="0">
                  <a:latin typeface="Calibri" pitchFamily="34" charset="0"/>
                </a:rPr>
                <a:t>                  </a:t>
              </a:r>
            </a:p>
            <a:p>
              <a:pPr>
                <a:lnSpc>
                  <a:spcPts val="1800"/>
                </a:lnSpc>
              </a:pPr>
              <a:r>
                <a:rPr lang="it-IT" sz="1400" dirty="0">
                  <a:latin typeface="Calibri" pitchFamily="34" charset="0"/>
                </a:rPr>
                <a:t> </a:t>
              </a:r>
              <a:r>
                <a:rPr lang="it-IT" sz="1400" dirty="0" smtClean="0">
                  <a:latin typeface="Calibri" pitchFamily="34" charset="0"/>
                </a:rPr>
                <a:t>               (</a:t>
              </a:r>
              <a:r>
                <a:rPr lang="en-US" sz="1400" dirty="0" smtClean="0">
                  <a:latin typeface="Calibri" pitchFamily="34" charset="0"/>
                </a:rPr>
                <a:t>Canadian </a:t>
              </a:r>
              <a:r>
                <a:rPr lang="en-US" sz="1400" dirty="0">
                  <a:latin typeface="Calibri" pitchFamily="34" charset="0"/>
                </a:rPr>
                <a:t>cohort)</a:t>
              </a:r>
              <a:endParaRPr lang="it-IT" sz="1400" dirty="0">
                <a:latin typeface="Calibri" pitchFamily="34" charset="0"/>
              </a:endParaRPr>
            </a:p>
          </p:txBody>
        </p:sp>
        <p:sp>
          <p:nvSpPr>
            <p:cNvPr id="20" name="Rettangolo 4"/>
            <p:cNvSpPr>
              <a:spLocks noChangeArrowheads="1"/>
            </p:cNvSpPr>
            <p:nvPr/>
          </p:nvSpPr>
          <p:spPr bwMode="auto">
            <a:xfrm>
              <a:off x="1197374" y="1031029"/>
              <a:ext cx="7502667" cy="64634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latin typeface="Gill Sans MT" panose="020B0502020104020203" pitchFamily="34" charset="0"/>
                </a:rPr>
                <a:t>Standardized Mortality </a:t>
              </a:r>
              <a:r>
                <a:rPr lang="en-US" b="1" dirty="0" smtClean="0">
                  <a:latin typeface="Gill Sans MT" panose="020B0502020104020203" pitchFamily="34" charset="0"/>
                </a:rPr>
                <a:t>Ratio</a:t>
              </a:r>
              <a:endParaRPr lang="it-IT" b="1" dirty="0">
                <a:latin typeface="Gill Sans MT" panose="020B050202010402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264943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59</a:t>
            </a:fld>
            <a:endParaRPr lang="it-IT"/>
          </a:p>
        </p:txBody>
      </p:sp>
      <p:sp>
        <p:nvSpPr>
          <p:cNvPr id="6" name="Rettangolo 6"/>
          <p:cNvSpPr>
            <a:spLocks noChangeArrowheads="1"/>
          </p:cNvSpPr>
          <p:nvPr/>
        </p:nvSpPr>
        <p:spPr bwMode="auto">
          <a:xfrm>
            <a:off x="4265495" y="2869555"/>
            <a:ext cx="480860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Gill Sans MT" panose="020B0502020104020203" pitchFamily="34" charset="0"/>
              </a:rPr>
              <a:t>in women aged 35 - 44 years with SLE </a:t>
            </a:r>
            <a:r>
              <a:rPr lang="en-US" sz="2000" dirty="0" smtClean="0">
                <a:latin typeface="Gill Sans MT" panose="020B0502020104020203" pitchFamily="34" charset="0"/>
              </a:rPr>
              <a:t>the risk of </a:t>
            </a:r>
            <a:r>
              <a:rPr lang="en-US" sz="20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MI </a:t>
            </a:r>
            <a:r>
              <a:rPr lang="en-US" sz="2000" dirty="0" smtClean="0">
                <a:latin typeface="Gill Sans MT" panose="020B0502020104020203" pitchFamily="34" charset="0"/>
              </a:rPr>
              <a:t>is 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50-fold</a:t>
            </a:r>
            <a:r>
              <a:rPr lang="en-US" sz="2000" dirty="0">
                <a:latin typeface="Gill Sans MT" panose="020B0502020104020203" pitchFamily="34" charset="0"/>
              </a:rPr>
              <a:t> that of the age and sex-matched general population</a:t>
            </a:r>
            <a:endParaRPr lang="it-IT" sz="2000" dirty="0">
              <a:latin typeface="Gill Sans MT" panose="020B0502020104020203" pitchFamily="34" charset="0"/>
            </a:endParaRPr>
          </a:p>
        </p:txBody>
      </p:sp>
      <p:sp>
        <p:nvSpPr>
          <p:cNvPr id="7" name="Rettangolo 7"/>
          <p:cNvSpPr>
            <a:spLocks noChangeArrowheads="1"/>
          </p:cNvSpPr>
          <p:nvPr/>
        </p:nvSpPr>
        <p:spPr bwMode="auto">
          <a:xfrm>
            <a:off x="4312540" y="668498"/>
            <a:ext cx="4681053" cy="830996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libri" pitchFamily="34" charset="0"/>
              </a:rPr>
              <a:t>Increased risk of death from atherosclerotic CVD</a:t>
            </a:r>
            <a:endParaRPr lang="it-IT" sz="2400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Rettangolo 10"/>
          <p:cNvSpPr>
            <a:spLocks noChangeArrowheads="1"/>
          </p:cNvSpPr>
          <p:nvPr/>
        </p:nvSpPr>
        <p:spPr bwMode="auto">
          <a:xfrm>
            <a:off x="5928711" y="3939902"/>
            <a:ext cx="3107785" cy="33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Manzi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S 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et al. Am J 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Epidemiol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1997</a:t>
            </a:r>
            <a:endParaRPr lang="it-IT" sz="160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265494" y="1635177"/>
            <a:ext cx="47751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ill Sans MT" panose="020B0502020104020203" pitchFamily="34" charset="0"/>
              </a:rPr>
              <a:t>Overall risk in SLE: </a:t>
            </a:r>
            <a:r>
              <a:rPr lang="en-US" sz="2000" dirty="0" smtClean="0">
                <a:latin typeface="Gill Sans MT" panose="020B0502020104020203" pitchFamily="34" charset="0"/>
              </a:rPr>
              <a:t>2 - 3-fold </a:t>
            </a:r>
            <a:r>
              <a:rPr lang="en-US" sz="2000" dirty="0">
                <a:latin typeface="Gill Sans MT" panose="020B0502020104020203" pitchFamily="34" charset="0"/>
              </a:rPr>
              <a:t>increase in CV events in SLE patients</a:t>
            </a:r>
            <a:endParaRPr lang="it-IT" sz="2000" dirty="0">
              <a:latin typeface="Gill Sans MT" panose="020B05020201040202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115101" y="2355726"/>
            <a:ext cx="39213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hangingPunct="0">
              <a:defRPr/>
            </a:pP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Schoenfeld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SR et al</a:t>
            </a:r>
            <a:r>
              <a:rPr lang="en-US" sz="1600" i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. </a:t>
            </a:r>
            <a:r>
              <a:rPr lang="it-IT" sz="1600" i="1" dirty="0" err="1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Semin</a:t>
            </a:r>
            <a:r>
              <a:rPr lang="it-IT" sz="1600" i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6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Arthritis</a:t>
            </a:r>
            <a:r>
              <a:rPr lang="it-IT" sz="16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6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Rheum</a:t>
            </a:r>
            <a:r>
              <a:rPr lang="it-IT" sz="16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2013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54"/>
          <a:stretch/>
        </p:blipFill>
        <p:spPr bwMode="auto">
          <a:xfrm>
            <a:off x="179512" y="703771"/>
            <a:ext cx="4008911" cy="383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62049" y="140027"/>
            <a:ext cx="2753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 smtClean="0">
                <a:solidFill>
                  <a:schemeClr val="bg1">
                    <a:lumMod val="50000"/>
                  </a:schemeClr>
                </a:solidFill>
              </a:rPr>
              <a:t>Nossent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 J et al. Lupus 2007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183967" y="1275606"/>
            <a:ext cx="1588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latin typeface="Gill Sans MT" panose="020B0502020104020203" pitchFamily="34" charset="0"/>
              </a:rPr>
              <a:t>Cause of </a:t>
            </a:r>
            <a:r>
              <a:rPr lang="it-IT" dirty="0" err="1" smtClean="0">
                <a:latin typeface="Gill Sans MT" panose="020B0502020104020203" pitchFamily="34" charset="0"/>
              </a:rPr>
              <a:t>death</a:t>
            </a:r>
            <a:endParaRPr lang="it-IT" dirty="0" smtClean="0">
              <a:latin typeface="Gill Sans MT" panose="020B0502020104020203" pitchFamily="34" charset="0"/>
            </a:endParaRPr>
          </a:p>
          <a:p>
            <a:pPr algn="ctr"/>
            <a:r>
              <a:rPr lang="it-IT" dirty="0" smtClean="0">
                <a:latin typeface="Gill Sans MT" panose="020B0502020104020203" pitchFamily="34" charset="0"/>
              </a:rPr>
              <a:t>In SLE</a:t>
            </a:r>
          </a:p>
          <a:p>
            <a:pPr algn="ctr"/>
            <a:r>
              <a:rPr lang="it-IT" dirty="0" smtClean="0">
                <a:latin typeface="Gill Sans MT" panose="020B0502020104020203" pitchFamily="34" charset="0"/>
              </a:rPr>
              <a:t>(Europe)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18" name="Rettangolo arrotondato 17"/>
          <p:cNvSpPr/>
          <p:nvPr/>
        </p:nvSpPr>
        <p:spPr>
          <a:xfrm rot="2854181">
            <a:off x="1356067" y="4004522"/>
            <a:ext cx="1179104" cy="23482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2374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464" y="195487"/>
            <a:ext cx="7970041" cy="4266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22" y="4825924"/>
            <a:ext cx="4113938" cy="230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in giù 2"/>
          <p:cNvSpPr/>
          <p:nvPr/>
        </p:nvSpPr>
        <p:spPr>
          <a:xfrm>
            <a:off x="1043608" y="1491630"/>
            <a:ext cx="504056" cy="48605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742509" y="3911326"/>
            <a:ext cx="989535" cy="24548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04749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1636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04248" y="4847778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60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3785393" y="195486"/>
            <a:ext cx="39629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Gill Sans MT" panose="020B0502020104020203" pitchFamily="34" charset="0"/>
              </a:rPr>
              <a:t>Traditional CVD risk factors</a:t>
            </a:r>
            <a:r>
              <a:rPr lang="en-US" b="1" dirty="0">
                <a:latin typeface="Gill Sans MT" panose="020B0502020104020203" pitchFamily="34" charset="0"/>
              </a:rPr>
              <a:t> in SLE</a:t>
            </a:r>
            <a:endParaRPr lang="it-IT" b="1" dirty="0">
              <a:latin typeface="Gill Sans MT" panose="020B0502020104020203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9825" y="771550"/>
            <a:ext cx="5248599" cy="362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008911" y="4397394"/>
            <a:ext cx="4363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50000"/>
                  </a:schemeClr>
                </a:solidFill>
              </a:rPr>
              <a:t>Giannelou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 M, </a:t>
            </a:r>
            <a:r>
              <a:rPr lang="it-IT" sz="1600" dirty="0" err="1" smtClean="0">
                <a:solidFill>
                  <a:schemeClr val="bg1">
                    <a:lumMod val="50000"/>
                  </a:schemeClr>
                </a:solidFill>
              </a:rPr>
              <a:t>Mavragani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. CP J </a:t>
            </a:r>
            <a:r>
              <a:rPr lang="it-IT" sz="1600" dirty="0" err="1" smtClean="0">
                <a:solidFill>
                  <a:schemeClr val="bg1">
                    <a:lumMod val="50000"/>
                  </a:schemeClr>
                </a:solidFill>
              </a:rPr>
              <a:t>Autoimmunity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 2017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7100265" y="796950"/>
            <a:ext cx="1271763" cy="338437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1" t="37796" r="69565" b="18324"/>
          <a:stretch/>
        </p:blipFill>
        <p:spPr bwMode="auto">
          <a:xfrm>
            <a:off x="251520" y="771550"/>
            <a:ext cx="2286000" cy="150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527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984994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61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225068" y="123478"/>
            <a:ext cx="6693865" cy="39958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Disease related </a:t>
            </a:r>
            <a:r>
              <a:rPr lang="en-US" sz="2000" b="1" dirty="0">
                <a:latin typeface="Gill Sans MT" panose="020B0502020104020203" pitchFamily="34" charset="0"/>
              </a:rPr>
              <a:t>contributors of atherosclerosis in SLE</a:t>
            </a:r>
            <a:endParaRPr lang="it-IT" sz="2000" b="1" dirty="0">
              <a:latin typeface="Gill Sans MT" panose="020B0502020104020203" pitchFamily="34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37" r="50000" b="46023"/>
          <a:stretch/>
        </p:blipFill>
        <p:spPr bwMode="auto">
          <a:xfrm>
            <a:off x="63500" y="989403"/>
            <a:ext cx="2057400" cy="2820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3863" r="39850" b="4652"/>
          <a:stretch/>
        </p:blipFill>
        <p:spPr bwMode="auto">
          <a:xfrm>
            <a:off x="1979712" y="989403"/>
            <a:ext cx="2475057" cy="244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708"/>
          <a:stretch/>
        </p:blipFill>
        <p:spPr bwMode="auto">
          <a:xfrm>
            <a:off x="98597" y="3939901"/>
            <a:ext cx="4441134" cy="8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43" t="94942" b="1548"/>
          <a:stretch/>
        </p:blipFill>
        <p:spPr bwMode="auto">
          <a:xfrm>
            <a:off x="2294834" y="3591112"/>
            <a:ext cx="2244897" cy="20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11" t="94942" r="54857" b="1760"/>
          <a:stretch/>
        </p:blipFill>
        <p:spPr bwMode="auto">
          <a:xfrm>
            <a:off x="2235475" y="3435350"/>
            <a:ext cx="1606060" cy="19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8708"/>
          <a:stretch/>
        </p:blipFill>
        <p:spPr bwMode="auto">
          <a:xfrm>
            <a:off x="107504" y="843558"/>
            <a:ext cx="4441134" cy="8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43558"/>
            <a:ext cx="4464496" cy="31374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642159" y="4038153"/>
            <a:ext cx="4481914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b="1" dirty="0" err="1" smtClean="0">
                <a:latin typeface="Gill Sans MT" panose="020B0502020104020203" pitchFamily="34" charset="0"/>
              </a:rPr>
              <a:t>Imbalance</a:t>
            </a:r>
            <a:r>
              <a:rPr lang="it-IT" b="1" dirty="0" smtClean="0">
                <a:latin typeface="Gill Sans MT" panose="020B0502020104020203" pitchFamily="34" charset="0"/>
              </a:rPr>
              <a:t> </a:t>
            </a:r>
            <a:r>
              <a:rPr lang="it-IT" b="1" dirty="0" err="1">
                <a:latin typeface="Gill Sans MT" panose="020B0502020104020203" pitchFamily="34" charset="0"/>
              </a:rPr>
              <a:t>between</a:t>
            </a:r>
            <a:r>
              <a:rPr lang="it-IT" b="1" dirty="0">
                <a:latin typeface="Gill Sans MT" panose="020B0502020104020203" pitchFamily="34" charset="0"/>
              </a:rPr>
              <a:t> </a:t>
            </a:r>
            <a:r>
              <a:rPr lang="it-IT" b="1" dirty="0" err="1">
                <a:latin typeface="Gill Sans MT" panose="020B0502020104020203" pitchFamily="34" charset="0"/>
              </a:rPr>
              <a:t>atherogenic</a:t>
            </a:r>
            <a:r>
              <a:rPr lang="it-IT" b="1" dirty="0">
                <a:latin typeface="Gill Sans MT" panose="020B0502020104020203" pitchFamily="34" charset="0"/>
              </a:rPr>
              <a:t> </a:t>
            </a:r>
            <a:r>
              <a:rPr lang="it-IT" b="1" dirty="0" err="1">
                <a:latin typeface="Gill Sans MT" panose="020B0502020104020203" pitchFamily="34" charset="0"/>
              </a:rPr>
              <a:t>insults</a:t>
            </a:r>
            <a:r>
              <a:rPr lang="it-IT" b="1" dirty="0">
                <a:latin typeface="Gill Sans MT" panose="020B0502020104020203" pitchFamily="34" charset="0"/>
              </a:rPr>
              <a:t> and </a:t>
            </a:r>
            <a:r>
              <a:rPr lang="it-IT" b="1" dirty="0" err="1">
                <a:latin typeface="Gill Sans MT" panose="020B0502020104020203" pitchFamily="34" charset="0"/>
              </a:rPr>
              <a:t>atheroprotective</a:t>
            </a:r>
            <a:r>
              <a:rPr lang="it-IT" b="1" dirty="0">
                <a:latin typeface="Gill Sans MT" panose="020B0502020104020203" pitchFamily="34" charset="0"/>
              </a:rPr>
              <a:t> </a:t>
            </a:r>
            <a:r>
              <a:rPr lang="it-IT" b="1" dirty="0" err="1">
                <a:latin typeface="Gill Sans MT" panose="020B0502020104020203" pitchFamily="34" charset="0"/>
              </a:rPr>
              <a:t>mechanisms</a:t>
            </a:r>
            <a:r>
              <a:rPr lang="it-IT" b="1" dirty="0">
                <a:latin typeface="Gill Sans MT" panose="020B0502020104020203" pitchFamily="34" charset="0"/>
              </a:rPr>
              <a:t> in lupus </a:t>
            </a:r>
            <a:r>
              <a:rPr lang="it-IT" b="1" dirty="0" err="1">
                <a:latin typeface="Gill Sans MT" panose="020B0502020104020203" pitchFamily="34" charset="0"/>
              </a:rPr>
              <a:t>related</a:t>
            </a:r>
            <a:r>
              <a:rPr lang="it-IT" b="1" dirty="0">
                <a:latin typeface="Gill Sans MT" panose="020B0502020104020203" pitchFamily="34" charset="0"/>
              </a:rPr>
              <a:t> </a:t>
            </a:r>
            <a:r>
              <a:rPr lang="it-IT" b="1" dirty="0" err="1">
                <a:latin typeface="Gill Sans MT" panose="020B0502020104020203" pitchFamily="34" charset="0"/>
              </a:rPr>
              <a:t>atherosclerosis</a:t>
            </a:r>
            <a:r>
              <a:rPr lang="it-IT" b="1" dirty="0">
                <a:latin typeface="Gill Sans MT" panose="020B0502020104020203" pitchFamily="34" charset="0"/>
              </a:rPr>
              <a:t>.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13275" y="4161264"/>
            <a:ext cx="4363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 smtClean="0">
                <a:solidFill>
                  <a:schemeClr val="bg1">
                    <a:lumMod val="50000"/>
                  </a:schemeClr>
                </a:solidFill>
              </a:rPr>
              <a:t>Giannelou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 M, </a:t>
            </a:r>
            <a:r>
              <a:rPr lang="it-IT" sz="1600" dirty="0" err="1" smtClean="0">
                <a:solidFill>
                  <a:schemeClr val="bg1">
                    <a:lumMod val="50000"/>
                  </a:schemeClr>
                </a:solidFill>
              </a:rPr>
              <a:t>Mavragani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. CP J </a:t>
            </a:r>
            <a:r>
              <a:rPr lang="it-IT" sz="1600" dirty="0" err="1" smtClean="0">
                <a:solidFill>
                  <a:schemeClr val="bg1">
                    <a:lumMod val="50000"/>
                  </a:schemeClr>
                </a:solidFill>
              </a:rPr>
              <a:t>Autoimmunity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 2017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1990323" y="1902470"/>
            <a:ext cx="2578426" cy="19264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8900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6364" y="42962"/>
            <a:ext cx="8943975" cy="6994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>
                <a:latin typeface="+mn-lt"/>
              </a:rPr>
              <a:t>The main risk factor for mortality in SLE is </a:t>
            </a:r>
            <a:r>
              <a:rPr lang="en-US" sz="2200" b="1" u="sng" dirty="0">
                <a:solidFill>
                  <a:srgbClr val="FF0000"/>
                </a:solidFill>
                <a:latin typeface="+mn-lt"/>
              </a:rPr>
              <a:t>organ damage</a:t>
            </a:r>
            <a:r>
              <a:rPr lang="en-US" sz="2200" b="1" dirty="0">
                <a:latin typeface="+mn-lt"/>
              </a:rPr>
              <a:t>, which in turn is driven by </a:t>
            </a:r>
            <a:r>
              <a:rPr lang="en-US" sz="2200" b="1" u="sng" dirty="0">
                <a:solidFill>
                  <a:srgbClr val="FF0000"/>
                </a:solidFill>
                <a:latin typeface="+mn-lt"/>
              </a:rPr>
              <a:t>disease activity</a:t>
            </a:r>
            <a:r>
              <a:rPr lang="en-US" sz="22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dirty="0">
                <a:latin typeface="+mn-lt"/>
              </a:rPr>
              <a:t>and </a:t>
            </a:r>
            <a:r>
              <a:rPr lang="en-US" sz="2200" b="1" u="sng" dirty="0">
                <a:solidFill>
                  <a:srgbClr val="FF0000"/>
                </a:solidFill>
                <a:latin typeface="+mn-lt"/>
              </a:rPr>
              <a:t>drug-related effects</a:t>
            </a:r>
            <a:endParaRPr lang="it-IT" sz="2200" b="1" u="sng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39" y="764772"/>
            <a:ext cx="8897937" cy="257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ttangolo 1"/>
          <p:cNvSpPr>
            <a:spLocks noChangeArrowheads="1"/>
          </p:cNvSpPr>
          <p:nvPr/>
        </p:nvSpPr>
        <p:spPr bwMode="auto">
          <a:xfrm>
            <a:off x="251520" y="2604849"/>
            <a:ext cx="377666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Nived O et al</a:t>
            </a:r>
            <a:r>
              <a:rPr lang="it-IT" sz="1600" i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. J Rheumatol </a:t>
            </a:r>
            <a:r>
              <a:rPr lang="it-IT"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2002</a:t>
            </a:r>
          </a:p>
          <a:p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Uribe AG et al. </a:t>
            </a:r>
            <a:r>
              <a:rPr lang="en-US" sz="1600" i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Autoimmun Rev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2004</a:t>
            </a:r>
          </a:p>
          <a:p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Nossent J </a:t>
            </a:r>
            <a:r>
              <a:rPr lang="en-US" sz="1600" i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et al. Lupus </a:t>
            </a:r>
            <a:r>
              <a:rPr lang="en-US" sz="160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2010</a:t>
            </a:r>
          </a:p>
        </p:txBody>
      </p:sp>
      <p:sp>
        <p:nvSpPr>
          <p:cNvPr id="29700" name="Rettangolo 7"/>
          <p:cNvSpPr>
            <a:spLocks noChangeArrowheads="1"/>
          </p:cNvSpPr>
          <p:nvPr/>
        </p:nvSpPr>
        <p:spPr bwMode="auto">
          <a:xfrm>
            <a:off x="251520" y="771550"/>
            <a:ext cx="39782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Rahman P et al. 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Lupus 2001</a:t>
            </a:r>
          </a:p>
          <a:p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Alarcón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GS </a:t>
            </a:r>
            <a:r>
              <a:rPr lang="it-IT" sz="16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et al. </a:t>
            </a:r>
            <a:r>
              <a:rPr lang="it-IT" sz="1600" i="1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Rheumatology</a:t>
            </a:r>
            <a:r>
              <a:rPr lang="it-IT" sz="1600" i="1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2004</a:t>
            </a:r>
          </a:p>
          <a:p>
            <a:r>
              <a:rPr lang="en-US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Mak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A et al.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Nat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Rev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Rheumatol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 2013</a:t>
            </a:r>
          </a:p>
        </p:txBody>
      </p:sp>
      <p:sp>
        <p:nvSpPr>
          <p:cNvPr id="4" name="Rettangolo 3"/>
          <p:cNvSpPr/>
          <p:nvPr/>
        </p:nvSpPr>
        <p:spPr>
          <a:xfrm>
            <a:off x="323850" y="1693460"/>
            <a:ext cx="2921000" cy="270272"/>
          </a:xfrm>
          <a:prstGeom prst="rect">
            <a:avLst/>
          </a:prstGeom>
          <a:noFill/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23850" y="2191141"/>
            <a:ext cx="2921000" cy="270272"/>
          </a:xfrm>
          <a:prstGeom prst="rect">
            <a:avLst/>
          </a:prstGeom>
          <a:noFill/>
          <a:ln w="762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003676" y="1929204"/>
            <a:ext cx="1254125" cy="24169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7046913" y="4944666"/>
            <a:ext cx="2133600" cy="273844"/>
          </a:xfrm>
        </p:spPr>
        <p:txBody>
          <a:bodyPr/>
          <a:lstStyle/>
          <a:p>
            <a:pPr>
              <a:defRPr/>
            </a:pPr>
            <a:fld id="{9D064D95-E03E-4148-8F3C-D5FCF5DD4871}" type="slidenum">
              <a:rPr lang="it-IT"/>
              <a:pPr>
                <a:defRPr/>
              </a:pPr>
              <a:t>62</a:t>
            </a:fld>
            <a:endParaRPr lang="it-IT" dirty="0"/>
          </a:p>
        </p:txBody>
      </p:sp>
      <p:sp>
        <p:nvSpPr>
          <p:cNvPr id="29705" name="CasellaDiTesto 10"/>
          <p:cNvSpPr txBox="1">
            <a:spLocks noChangeArrowheads="1"/>
          </p:cNvSpPr>
          <p:nvPr/>
        </p:nvSpPr>
        <p:spPr bwMode="auto">
          <a:xfrm>
            <a:off x="5685896" y="3300725"/>
            <a:ext cx="338900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1600" i="1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Doria A et al. Autoimmun Review 2014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9465" y="3613071"/>
            <a:ext cx="6620070" cy="1388949"/>
          </a:xfrm>
          <a:prstGeom prst="rect">
            <a:avLst/>
          </a:prstGeom>
        </p:spPr>
      </p:pic>
      <p:sp>
        <p:nvSpPr>
          <p:cNvPr id="15" name="Rettangolo 7"/>
          <p:cNvSpPr>
            <a:spLocks noChangeArrowheads="1"/>
          </p:cNvSpPr>
          <p:nvPr/>
        </p:nvSpPr>
        <p:spPr bwMode="auto">
          <a:xfrm>
            <a:off x="99176" y="3901429"/>
            <a:ext cx="22405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1600" b="1" dirty="0" err="1">
                <a:latin typeface="Gill Sans MT" panose="020B0502020104020203" pitchFamily="34" charset="0"/>
              </a:rPr>
              <a:t>Accrual</a:t>
            </a:r>
            <a:r>
              <a:rPr lang="it-IT" sz="1600" b="1" dirty="0">
                <a:latin typeface="Gill Sans MT" panose="020B0502020104020203" pitchFamily="34" charset="0"/>
              </a:rPr>
              <a:t> of </a:t>
            </a:r>
            <a:r>
              <a:rPr lang="it-IT" sz="1600" b="1" dirty="0" err="1">
                <a:latin typeface="Gill Sans MT" panose="020B0502020104020203" pitchFamily="34" charset="0"/>
              </a:rPr>
              <a:t>organ</a:t>
            </a:r>
            <a:r>
              <a:rPr lang="it-IT" sz="1600" b="1" dirty="0">
                <a:latin typeface="Gill Sans MT" panose="020B0502020104020203" pitchFamily="34" charset="0"/>
              </a:rPr>
              <a:t> </a:t>
            </a:r>
            <a:r>
              <a:rPr lang="it-IT" sz="1600" b="1" dirty="0" smtClean="0">
                <a:latin typeface="Gill Sans MT" panose="020B0502020104020203" pitchFamily="34" charset="0"/>
              </a:rPr>
              <a:t>      </a:t>
            </a:r>
            <a:r>
              <a:rPr lang="it-IT" sz="1600" b="1" dirty="0" err="1" smtClean="0">
                <a:latin typeface="Gill Sans MT" panose="020B0502020104020203" pitchFamily="34" charset="0"/>
              </a:rPr>
              <a:t>damage</a:t>
            </a:r>
            <a:r>
              <a:rPr lang="it-IT" sz="1600" b="1" dirty="0">
                <a:latin typeface="Gill Sans MT" panose="020B0502020104020203" pitchFamily="34" charset="0"/>
              </a:rPr>
              <a:t> over time </a:t>
            </a:r>
            <a:r>
              <a:rPr lang="it-IT" sz="1600" b="1" dirty="0" smtClean="0">
                <a:latin typeface="Gill Sans MT" panose="020B0502020104020203" pitchFamily="34" charset="0"/>
              </a:rPr>
              <a:t>    in</a:t>
            </a:r>
            <a:r>
              <a:rPr lang="it-IT" sz="1600" b="1" dirty="0">
                <a:latin typeface="Gill Sans MT" panose="020B0502020104020203" pitchFamily="34" charset="0"/>
              </a:rPr>
              <a:t> </a:t>
            </a:r>
            <a:r>
              <a:rPr lang="it-IT" sz="1600" b="1" dirty="0" err="1" smtClean="0">
                <a:latin typeface="Gill Sans MT" panose="020B0502020104020203" pitchFamily="34" charset="0"/>
              </a:rPr>
              <a:t>patients</a:t>
            </a:r>
            <a:r>
              <a:rPr lang="it-IT" sz="1600" b="1" dirty="0">
                <a:latin typeface="Gill Sans MT" panose="020B0502020104020203" pitchFamily="34" charset="0"/>
              </a:rPr>
              <a:t> </a:t>
            </a:r>
            <a:r>
              <a:rPr lang="it-IT" sz="1600" b="1" dirty="0" smtClean="0">
                <a:latin typeface="Gill Sans MT" panose="020B0502020104020203" pitchFamily="34" charset="0"/>
              </a:rPr>
              <a:t>with SLE</a:t>
            </a:r>
            <a:endParaRPr lang="it-IT" sz="1600" b="1" dirty="0">
              <a:latin typeface="Gill Sans MT" panose="020B0502020104020203" pitchFamily="34" charset="0"/>
            </a:endParaRPr>
          </a:p>
          <a:p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Gladman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</a:t>
            </a:r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DD et al. </a:t>
            </a:r>
          </a:p>
          <a:p>
            <a:r>
              <a:rPr lang="it-IT" sz="1600" i="1" dirty="0" smtClean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J </a:t>
            </a:r>
            <a:r>
              <a:rPr lang="it-IT" sz="1600" i="1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Rheumatol</a:t>
            </a:r>
            <a:r>
              <a:rPr lang="it-IT" sz="16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2003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160339" y="3641634"/>
            <a:ext cx="88191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0657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63</a:t>
            </a:fld>
            <a:endParaRPr lang="it-IT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108" y="843558"/>
            <a:ext cx="7906322" cy="344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127869" y="2504779"/>
            <a:ext cx="2258466" cy="79096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 descr="Immagine correl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142"/>
            <a:ext cx="2411760" cy="146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1 5"/>
          <p:cNvCxnSpPr/>
          <p:nvPr/>
        </p:nvCxnSpPr>
        <p:spPr>
          <a:xfrm flipV="1">
            <a:off x="195574" y="47117"/>
            <a:ext cx="1765583" cy="68522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961157" y="47117"/>
            <a:ext cx="162571" cy="14064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19996" y="900326"/>
            <a:ext cx="1879311" cy="490408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6165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2037867"/>
            <a:ext cx="8877501" cy="301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2863"/>
          <a:stretch/>
        </p:blipFill>
        <p:spPr bwMode="auto">
          <a:xfrm>
            <a:off x="3707905" y="33468"/>
            <a:ext cx="5367411" cy="162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5576" t="81717" b="7013"/>
          <a:stretch/>
        </p:blipFill>
        <p:spPr bwMode="auto">
          <a:xfrm>
            <a:off x="7221422" y="1636196"/>
            <a:ext cx="1743067" cy="183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arrotondato 3"/>
          <p:cNvSpPr/>
          <p:nvPr/>
        </p:nvSpPr>
        <p:spPr>
          <a:xfrm>
            <a:off x="395536" y="2037867"/>
            <a:ext cx="3960440" cy="31785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 rot="16200000">
            <a:off x="457360" y="1193413"/>
            <a:ext cx="668441" cy="64807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077914" y="1492791"/>
            <a:ext cx="20249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err="1" smtClean="0"/>
              <a:t>Increase</a:t>
            </a:r>
            <a:r>
              <a:rPr lang="it-IT" sz="2200" b="1" dirty="0" smtClean="0"/>
              <a:t> CV </a:t>
            </a:r>
            <a:r>
              <a:rPr lang="it-IT" sz="2200" b="1" dirty="0" err="1" smtClean="0"/>
              <a:t>risk</a:t>
            </a:r>
            <a:endParaRPr lang="it-IT" sz="2200" b="1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984378" y="4870797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64</a:t>
            </a:fld>
            <a:endParaRPr lang="it-IT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93" t="50000" r="1769" b="28572"/>
          <a:stretch/>
        </p:blipFill>
        <p:spPr bwMode="auto">
          <a:xfrm>
            <a:off x="107505" y="60491"/>
            <a:ext cx="2481944" cy="711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xmlns="" val="29723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4464" y="1595601"/>
            <a:ext cx="8830024" cy="3136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arrotondato 3"/>
          <p:cNvSpPr/>
          <p:nvPr/>
        </p:nvSpPr>
        <p:spPr>
          <a:xfrm>
            <a:off x="372106" y="1595601"/>
            <a:ext cx="1679614" cy="31785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 rot="16200000">
            <a:off x="263618" y="475700"/>
            <a:ext cx="668441" cy="64807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884172" y="867844"/>
            <a:ext cx="20249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err="1" smtClean="0"/>
              <a:t>Increase</a:t>
            </a:r>
            <a:r>
              <a:rPr lang="it-IT" sz="2200" b="1" dirty="0" smtClean="0"/>
              <a:t> CV </a:t>
            </a:r>
            <a:r>
              <a:rPr lang="it-IT" sz="2200" b="1" dirty="0" err="1" smtClean="0"/>
              <a:t>risk</a:t>
            </a:r>
            <a:endParaRPr lang="it-IT" sz="2200" b="1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6372200" y="2649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Roubille</a:t>
            </a:r>
            <a:r>
              <a:rPr lang="it-IT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 et al ARD 2015</a:t>
            </a:r>
            <a:endParaRPr lang="it-IT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5349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66</a:t>
            </a:fld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45604" y="62927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i="1" dirty="0">
                <a:solidFill>
                  <a:schemeClr val="bg1">
                    <a:lumMod val="50000"/>
                  </a:schemeClr>
                </a:solidFill>
              </a:rPr>
              <a:t>Mathieu </a:t>
            </a:r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S et al.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Ann 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Rheum </a:t>
            </a:r>
            <a:r>
              <a:rPr lang="en-US" i="1" dirty="0" smtClean="0">
                <a:solidFill>
                  <a:schemeClr val="bg1">
                    <a:lumMod val="50000"/>
                  </a:schemeClr>
                </a:solidFill>
              </a:rPr>
              <a:t>Dis </a:t>
            </a:r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2018</a:t>
            </a:r>
            <a:endParaRPr lang="en-US" i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 smtClean="0"/>
              <a:t>SLR and meta-analysis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8100" y="229165"/>
            <a:ext cx="6012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000" b="1" dirty="0" err="1">
                <a:solidFill>
                  <a:prstClr val="black"/>
                </a:solidFill>
                <a:latin typeface="Gill Sans MT" panose="020B0502020104020203" pitchFamily="34" charset="0"/>
              </a:rPr>
              <a:t>Cardiovascular</a:t>
            </a:r>
            <a:r>
              <a:rPr lang="it-IT" sz="2000" b="1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it-IT" sz="2000" b="1" dirty="0" err="1">
                <a:solidFill>
                  <a:prstClr val="black"/>
                </a:solidFill>
                <a:latin typeface="Gill Sans MT" panose="020B0502020104020203" pitchFamily="34" charset="0"/>
              </a:rPr>
              <a:t>effects</a:t>
            </a:r>
            <a:r>
              <a:rPr lang="it-IT" sz="2000" b="1" dirty="0">
                <a:solidFill>
                  <a:prstClr val="black"/>
                </a:solidFill>
                <a:latin typeface="Gill Sans MT" panose="020B0502020104020203" pitchFamily="34" charset="0"/>
              </a:rPr>
              <a:t> </a:t>
            </a:r>
            <a:r>
              <a:rPr lang="it-IT" sz="20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of </a:t>
            </a:r>
            <a:r>
              <a:rPr lang="en-US" sz="20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hydroxychloroquine</a:t>
            </a:r>
            <a:endParaRPr lang="it-IT" sz="2000" b="1" dirty="0">
              <a:solidFill>
                <a:srgbClr val="FF0000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469926" y="1464335"/>
            <a:ext cx="352339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77800" indent="-177800">
              <a:buFont typeface="Wingdings" panose="05000000000000000000" pitchFamily="2" charset="2"/>
              <a:buChar char="§"/>
            </a:pPr>
            <a:r>
              <a:rPr lang="en-US" dirty="0" smtClean="0">
                <a:latin typeface="Gill Sans MT" panose="020B0502020104020203" pitchFamily="34" charset="0"/>
              </a:rPr>
              <a:t>Has </a:t>
            </a:r>
            <a:r>
              <a:rPr lang="en-US" dirty="0">
                <a:latin typeface="Gill Sans MT" panose="020B0502020104020203" pitchFamily="34" charset="0"/>
              </a:rPr>
              <a:t>a favorable effect on lipids 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en-US" dirty="0">
                <a:latin typeface="Gill Sans MT" panose="020B0502020104020203" pitchFamily="34" charset="0"/>
              </a:rPr>
              <a:t>Reduces insulin resistance</a:t>
            </a:r>
          </a:p>
          <a:p>
            <a:pPr marL="177800" indent="-177800">
              <a:buFont typeface="Wingdings" panose="05000000000000000000" pitchFamily="2" charset="2"/>
              <a:buChar char="§"/>
            </a:pPr>
            <a:r>
              <a:rPr lang="en-US" dirty="0">
                <a:latin typeface="Gill Sans MT" panose="020B0502020104020203" pitchFamily="34" charset="0"/>
              </a:rPr>
              <a:t>Decreases  the risk of thrombosis </a:t>
            </a:r>
          </a:p>
        </p:txBody>
      </p:sp>
      <p:sp>
        <p:nvSpPr>
          <p:cNvPr id="9" name="Rettangolo 8"/>
          <p:cNvSpPr/>
          <p:nvPr/>
        </p:nvSpPr>
        <p:spPr>
          <a:xfrm>
            <a:off x="44004" y="3078267"/>
            <a:ext cx="28600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</a:rPr>
              <a:t>HCQ </a:t>
            </a:r>
            <a:r>
              <a:rPr lang="en-US" sz="20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users</a:t>
            </a:r>
            <a:r>
              <a:rPr lang="en-US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*  (n = 1211)</a:t>
            </a:r>
            <a:endParaRPr lang="it-IT" sz="2000" dirty="0">
              <a:latin typeface="Gill Sans MT" panose="020B0502020104020203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372926" y="3075387"/>
            <a:ext cx="13292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78 CVE     </a:t>
            </a:r>
            <a:endParaRPr lang="it-IT" sz="2000" dirty="0">
              <a:latin typeface="Gill Sans MT" panose="020B0502020104020203" pitchFamily="34" charset="0"/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5496" y="3547933"/>
            <a:ext cx="32880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prstClr val="black"/>
                </a:solidFill>
                <a:latin typeface="Gill Sans MT" panose="020B0502020104020203" pitchFamily="34" charset="0"/>
              </a:rPr>
              <a:t>HCQ </a:t>
            </a:r>
            <a:r>
              <a:rPr lang="en-US" sz="2000" b="1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non-users  </a:t>
            </a:r>
            <a:r>
              <a:rPr lang="en-US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(n = 1074)</a:t>
            </a:r>
            <a:endParaRPr lang="it-IT" sz="2000" dirty="0">
              <a:latin typeface="Gill Sans MT" panose="020B0502020104020203" pitchFamily="34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247390" y="3560443"/>
            <a:ext cx="1104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  <a:latin typeface="Gill Sans MT" panose="020B0502020104020203" pitchFamily="34" charset="0"/>
              </a:rPr>
              <a:t>238 CVE</a:t>
            </a:r>
            <a:endParaRPr lang="it-IT" sz="2000" dirty="0">
              <a:latin typeface="Gill Sans MT" panose="020B0502020104020203" pitchFamily="34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436096" y="3066294"/>
            <a:ext cx="3659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 smtClean="0">
                <a:solidFill>
                  <a:prstClr val="black"/>
                </a:solidFill>
              </a:rPr>
              <a:t>RR</a:t>
            </a:r>
            <a:r>
              <a:rPr lang="it-IT" sz="2000" dirty="0" smtClean="0">
                <a:solidFill>
                  <a:prstClr val="black"/>
                </a:solidFill>
              </a:rPr>
              <a:t> = </a:t>
            </a:r>
            <a:r>
              <a:rPr lang="it-IT" sz="2000" b="1" dirty="0" smtClean="0">
                <a:solidFill>
                  <a:srgbClr val="FF0000"/>
                </a:solidFill>
              </a:rPr>
              <a:t>- 0.25</a:t>
            </a:r>
            <a:r>
              <a:rPr lang="it-IT" sz="2000" dirty="0" smtClean="0">
                <a:solidFill>
                  <a:prstClr val="black"/>
                </a:solidFill>
              </a:rPr>
              <a:t> (95% CI -0.52 to  0.02)</a:t>
            </a:r>
            <a:endParaRPr lang="it-IT" sz="2000" dirty="0"/>
          </a:p>
        </p:txBody>
      </p:sp>
      <p:sp>
        <p:nvSpPr>
          <p:cNvPr id="14" name="Rettangolo 13"/>
          <p:cNvSpPr/>
          <p:nvPr/>
        </p:nvSpPr>
        <p:spPr>
          <a:xfrm>
            <a:off x="4401344" y="3066514"/>
            <a:ext cx="93166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Gill Sans MT" panose="020B0502020104020203" pitchFamily="34" charset="0"/>
              </a:rPr>
              <a:t>  6.4 </a:t>
            </a:r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%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4401344" y="3533257"/>
            <a:ext cx="931665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Gill Sans MT" panose="020B0502020104020203" pitchFamily="34" charset="0"/>
              </a:rPr>
              <a:t>22.1 %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16012" y="4218642"/>
            <a:ext cx="1367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Gill Sans MT" panose="020B0502020104020203" pitchFamily="34" charset="0"/>
              </a:rPr>
              <a:t>*SLE and RA</a:t>
            </a:r>
            <a:endParaRPr lang="it-IT" dirty="0">
              <a:latin typeface="Gill Sans MT" panose="020B0502020104020203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107504" y="4722698"/>
            <a:ext cx="2734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CVE : </a:t>
            </a:r>
            <a:r>
              <a:rPr lang="it-IT" dirty="0" err="1" smtClean="0"/>
              <a:t>cardiovascular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110765" y="1464335"/>
            <a:ext cx="520503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it-IT" sz="2000" dirty="0" err="1">
                <a:latin typeface="Gill Sans MT" panose="020B0502020104020203" pitchFamily="34" charset="0"/>
              </a:rPr>
              <a:t>P</a:t>
            </a:r>
            <a:r>
              <a:rPr lang="it-IT" sz="2000" dirty="0" err="1" smtClean="0">
                <a:latin typeface="Gill Sans MT" panose="020B0502020104020203" pitchFamily="34" charset="0"/>
              </a:rPr>
              <a:t>atients</a:t>
            </a:r>
            <a:r>
              <a:rPr lang="it-IT" sz="2000" dirty="0" smtClean="0">
                <a:latin typeface="Gill Sans MT" panose="020B0502020104020203" pitchFamily="34" charset="0"/>
              </a:rPr>
              <a:t> </a:t>
            </a:r>
            <a:r>
              <a:rPr lang="it-IT" sz="2000" dirty="0">
                <a:latin typeface="Gill Sans MT" panose="020B0502020104020203" pitchFamily="34" charset="0"/>
              </a:rPr>
              <a:t>with RA </a:t>
            </a:r>
            <a:r>
              <a:rPr lang="it-IT" sz="2000" dirty="0" smtClean="0">
                <a:latin typeface="Gill Sans MT" panose="020B0502020104020203" pitchFamily="34" charset="0"/>
              </a:rPr>
              <a:t>and </a:t>
            </a:r>
            <a:r>
              <a:rPr lang="en-US" sz="2000" dirty="0" smtClean="0">
                <a:latin typeface="Gill Sans MT" panose="020B0502020104020203" pitchFamily="34" charset="0"/>
              </a:rPr>
              <a:t>systemic </a:t>
            </a:r>
            <a:r>
              <a:rPr lang="en-US" sz="2000" dirty="0">
                <a:latin typeface="Gill Sans MT" panose="020B0502020104020203" pitchFamily="34" charset="0"/>
              </a:rPr>
              <a:t>connective diseases assuming HCQ are </a:t>
            </a:r>
            <a:r>
              <a:rPr lang="en-US" sz="2000" dirty="0" smtClean="0">
                <a:latin typeface="Gill Sans MT" panose="020B0502020104020203" pitchFamily="34" charset="0"/>
              </a:rPr>
              <a:t>characterized by </a:t>
            </a:r>
            <a:r>
              <a:rPr lang="en-US" sz="2000" dirty="0">
                <a:latin typeface="Gill Sans MT" panose="020B0502020104020203" pitchFamily="34" charset="0"/>
              </a:rPr>
              <a:t>a significant reduction of CV events in comparison </a:t>
            </a:r>
            <a:r>
              <a:rPr lang="en-US" sz="2000" dirty="0" smtClean="0">
                <a:latin typeface="Gill Sans MT" panose="020B0502020104020203" pitchFamily="34" charset="0"/>
              </a:rPr>
              <a:t>to </a:t>
            </a:r>
            <a:r>
              <a:rPr lang="it-IT" sz="2000" dirty="0" smtClean="0">
                <a:latin typeface="Gill Sans MT" panose="020B0502020104020203" pitchFamily="34" charset="0"/>
              </a:rPr>
              <a:t>non-HCQ </a:t>
            </a:r>
            <a:r>
              <a:rPr lang="it-IT" sz="2000" dirty="0" err="1">
                <a:latin typeface="Gill Sans MT" panose="020B0502020104020203" pitchFamily="34" charset="0"/>
              </a:rPr>
              <a:t>users</a:t>
            </a:r>
            <a:endParaRPr lang="it-IT" sz="2000" dirty="0">
              <a:latin typeface="Gill Sans MT" panose="020B0502020104020203" pitchFamily="34" charset="0"/>
            </a:endParaRPr>
          </a:p>
        </p:txBody>
      </p:sp>
      <p:sp>
        <p:nvSpPr>
          <p:cNvPr id="19" name="Freccia a destra 18"/>
          <p:cNvSpPr/>
          <p:nvPr/>
        </p:nvSpPr>
        <p:spPr>
          <a:xfrm rot="5400000">
            <a:off x="5785952" y="401325"/>
            <a:ext cx="668441" cy="64807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6569758" y="669823"/>
            <a:ext cx="21564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/>
              <a:t> </a:t>
            </a:r>
            <a:r>
              <a:rPr lang="it-IT" sz="2200" b="1" dirty="0" err="1" smtClean="0"/>
              <a:t>decrease</a:t>
            </a:r>
            <a:r>
              <a:rPr lang="it-IT" sz="2200" b="1" dirty="0" smtClean="0"/>
              <a:t> CV </a:t>
            </a:r>
            <a:r>
              <a:rPr lang="it-IT" sz="2200" b="1" dirty="0" err="1" smtClean="0"/>
              <a:t>risk</a:t>
            </a:r>
            <a:endParaRPr lang="it-IT" sz="2200" b="1" dirty="0"/>
          </a:p>
        </p:txBody>
      </p:sp>
    </p:spTree>
    <p:extLst>
      <p:ext uri="{BB962C8B-B14F-4D97-AF65-F5344CB8AC3E}">
        <p14:creationId xmlns:p14="http://schemas.microsoft.com/office/powerpoint/2010/main" xmlns="" val="164457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75" y="1578450"/>
            <a:ext cx="8985450" cy="228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arrotondato 3"/>
          <p:cNvSpPr/>
          <p:nvPr/>
        </p:nvSpPr>
        <p:spPr>
          <a:xfrm>
            <a:off x="228090" y="1578161"/>
            <a:ext cx="1679614" cy="317859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 rot="5400000">
            <a:off x="263618" y="475700"/>
            <a:ext cx="668441" cy="64807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047424" y="867844"/>
            <a:ext cx="21564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/>
              <a:t> </a:t>
            </a:r>
            <a:r>
              <a:rPr lang="it-IT" sz="2200" b="1" dirty="0" err="1" smtClean="0"/>
              <a:t>decrease</a:t>
            </a:r>
            <a:r>
              <a:rPr lang="it-IT" sz="2200" b="1" dirty="0" smtClean="0"/>
              <a:t> CV </a:t>
            </a:r>
            <a:r>
              <a:rPr lang="it-IT" sz="2200" b="1" dirty="0" err="1" smtClean="0"/>
              <a:t>risk</a:t>
            </a:r>
            <a:endParaRPr lang="it-IT" sz="22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372200" y="2649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Roubille</a:t>
            </a:r>
            <a:r>
              <a:rPr lang="it-IT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 et al ARD 2015</a:t>
            </a:r>
            <a:endParaRPr lang="it-IT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984378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8928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536" y="1406026"/>
            <a:ext cx="8839597" cy="343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a destra 2"/>
          <p:cNvSpPr/>
          <p:nvPr/>
        </p:nvSpPr>
        <p:spPr>
          <a:xfrm rot="5400000">
            <a:off x="263618" y="475700"/>
            <a:ext cx="668441" cy="648072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047424" y="867844"/>
            <a:ext cx="21564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/>
              <a:t> </a:t>
            </a:r>
            <a:r>
              <a:rPr lang="it-IT" sz="2200" b="1" dirty="0" err="1" smtClean="0"/>
              <a:t>decrease</a:t>
            </a:r>
            <a:r>
              <a:rPr lang="it-IT" sz="2200" b="1" dirty="0" smtClean="0"/>
              <a:t> CV </a:t>
            </a:r>
            <a:r>
              <a:rPr lang="it-IT" sz="2200" b="1" dirty="0" err="1" smtClean="0"/>
              <a:t>risk</a:t>
            </a:r>
            <a:endParaRPr lang="it-IT" sz="22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372200" y="2649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Roubille</a:t>
            </a:r>
            <a:r>
              <a:rPr lang="it-IT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C et al ARD 2015</a:t>
            </a:r>
            <a:endParaRPr lang="it-IT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466322" y="1485832"/>
            <a:ext cx="2775339" cy="262694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4896438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5850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23298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69</a:t>
            </a:fld>
            <a:endParaRPr lang="it-IT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6409"/>
          <a:stretch/>
        </p:blipFill>
        <p:spPr bwMode="auto">
          <a:xfrm>
            <a:off x="236792" y="957291"/>
            <a:ext cx="8803939" cy="39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8191"/>
          <a:stretch/>
        </p:blipFill>
        <p:spPr bwMode="auto">
          <a:xfrm>
            <a:off x="236792" y="1401448"/>
            <a:ext cx="8803939" cy="23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arrotondato 4"/>
          <p:cNvSpPr/>
          <p:nvPr/>
        </p:nvSpPr>
        <p:spPr>
          <a:xfrm>
            <a:off x="6156176" y="1563638"/>
            <a:ext cx="194421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6156176" y="2960818"/>
            <a:ext cx="194421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6913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6568" y="260623"/>
            <a:ext cx="8311896" cy="942975"/>
          </a:xfrm>
        </p:spPr>
        <p:txBody>
          <a:bodyPr>
            <a:noAutofit/>
          </a:bodyPr>
          <a:lstStyle/>
          <a:p>
            <a:r>
              <a:rPr lang="it-IT" sz="3200" dirty="0" smtClean="0"/>
              <a:t>Cause of </a:t>
            </a:r>
            <a:r>
              <a:rPr lang="it-IT" sz="3200" dirty="0" err="1" smtClean="0"/>
              <a:t>death</a:t>
            </a:r>
            <a:r>
              <a:rPr lang="it-IT" sz="3200" dirty="0" smtClean="0"/>
              <a:t> in </a:t>
            </a:r>
            <a:r>
              <a:rPr lang="it-IT" sz="3200" dirty="0" err="1" smtClean="0"/>
              <a:t>hospitalized</a:t>
            </a:r>
            <a:r>
              <a:rPr lang="it-IT" sz="3200" dirty="0" smtClean="0"/>
              <a:t> RA </a:t>
            </a:r>
            <a:r>
              <a:rPr lang="it-IT" sz="3200" dirty="0" err="1" smtClean="0"/>
              <a:t>patients</a:t>
            </a:r>
            <a:r>
              <a:rPr lang="it-IT" sz="3200" dirty="0" smtClean="0"/>
              <a:t> in RER (2000-2015)</a:t>
            </a:r>
            <a:endParaRPr lang="it-IT" sz="32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8" r="15917" b="11297"/>
          <a:stretch/>
        </p:blipFill>
        <p:spPr>
          <a:xfrm>
            <a:off x="1835696" y="1515517"/>
            <a:ext cx="5832648" cy="3116998"/>
          </a:xfrm>
          <a:prstGeom prst="rect">
            <a:avLst/>
          </a:prstGeom>
        </p:spPr>
      </p:pic>
      <p:sp>
        <p:nvSpPr>
          <p:cNvPr id="5" name="Freccia a destra 4"/>
          <p:cNvSpPr/>
          <p:nvPr/>
        </p:nvSpPr>
        <p:spPr>
          <a:xfrm rot="10800000">
            <a:off x="6444208" y="3158675"/>
            <a:ext cx="654618" cy="446330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475656" y="1761660"/>
            <a:ext cx="2376264" cy="3240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84267" y="487600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0" y="4774168"/>
            <a:ext cx="23776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Govoni M. 2017 (</a:t>
            </a:r>
            <a:r>
              <a:rPr lang="it-IT" sz="1400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unpublished</a:t>
            </a:r>
            <a:r>
              <a:rPr lang="it-IT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  <a:endParaRPr lang="it-IT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Freccia a destra 7"/>
          <p:cNvSpPr/>
          <p:nvPr/>
        </p:nvSpPr>
        <p:spPr>
          <a:xfrm>
            <a:off x="5281806" y="1782208"/>
            <a:ext cx="360040" cy="234026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867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27585" y="764610"/>
            <a:ext cx="6813359" cy="701457"/>
          </a:xfrm>
        </p:spPr>
        <p:txBody>
          <a:bodyPr>
            <a:noAutofit/>
          </a:bodyPr>
          <a:lstStyle/>
          <a:p>
            <a:r>
              <a:rPr lang="it-IT" sz="2800" b="1" dirty="0" err="1" smtClean="0"/>
              <a:t>Issues</a:t>
            </a:r>
            <a:r>
              <a:rPr lang="it-IT" sz="2800" b="1" dirty="0" smtClean="0"/>
              <a:t> to be </a:t>
            </a:r>
            <a:r>
              <a:rPr lang="it-IT" sz="2800" b="1" dirty="0" err="1" smtClean="0"/>
              <a:t>covered</a:t>
            </a:r>
            <a:r>
              <a:rPr lang="it-IT" sz="2800" b="1" dirty="0" smtClean="0"/>
              <a:t> for a </a:t>
            </a:r>
            <a:r>
              <a:rPr lang="it-IT" sz="2800" b="1" dirty="0" err="1" smtClean="0"/>
              <a:t>strategy</a:t>
            </a:r>
            <a:r>
              <a:rPr lang="it-IT" sz="2800" b="1" dirty="0" smtClean="0"/>
              <a:t> to </a:t>
            </a:r>
            <a:r>
              <a:rPr lang="it-IT" sz="2800" b="1" dirty="0" err="1" smtClean="0"/>
              <a:t>prevent</a:t>
            </a:r>
            <a:r>
              <a:rPr lang="it-IT" sz="2800" b="1" dirty="0" smtClean="0"/>
              <a:t> CVD in </a:t>
            </a:r>
            <a:r>
              <a:rPr lang="it-IT" sz="2800" b="1" dirty="0" err="1" smtClean="0"/>
              <a:t>CIRDs</a:t>
            </a:r>
            <a:endParaRPr lang="it-IT" sz="2800" b="1" dirty="0"/>
          </a:p>
        </p:txBody>
      </p:sp>
      <p:sp>
        <p:nvSpPr>
          <p:cNvPr id="5" name="Rettangolo 4"/>
          <p:cNvSpPr/>
          <p:nvPr/>
        </p:nvSpPr>
        <p:spPr>
          <a:xfrm>
            <a:off x="467544" y="2013395"/>
            <a:ext cx="849694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Which </a:t>
            </a:r>
            <a:r>
              <a:rPr lang="en-US" sz="2800" dirty="0"/>
              <a:t>information should be </a:t>
            </a:r>
            <a:r>
              <a:rPr lang="en-US" sz="2800" dirty="0" smtClean="0"/>
              <a:t>collected ?</a:t>
            </a:r>
          </a:p>
          <a:p>
            <a:pPr marL="514350" indent="-514350">
              <a:buFont typeface="+mj-lt"/>
              <a:buAutoNum type="alphaUcPeriod"/>
            </a:pPr>
            <a:endParaRPr lang="en-US" sz="800" dirty="0" smtClean="0"/>
          </a:p>
          <a:p>
            <a:pPr marL="514350" indent="-514350">
              <a:buFont typeface="+mj-lt"/>
              <a:buAutoNum type="alphaUcPeriod"/>
            </a:pPr>
            <a:endParaRPr lang="en-US" sz="800" dirty="0" smtClean="0"/>
          </a:p>
          <a:p>
            <a:pPr marL="514350" indent="-514350">
              <a:buFont typeface="+mj-lt"/>
              <a:buAutoNum type="alphaUcPeriod"/>
            </a:pPr>
            <a:r>
              <a:rPr lang="en-US" sz="2800" dirty="0" smtClean="0"/>
              <a:t>How to assess CV risk in CIRDs  and how frequently ?</a:t>
            </a:r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endParaRPr lang="en-US" sz="800" dirty="0" smtClean="0"/>
          </a:p>
          <a:p>
            <a:pPr marL="514350" indent="-514350">
              <a:lnSpc>
                <a:spcPct val="150000"/>
              </a:lnSpc>
              <a:buFont typeface="+mj-lt"/>
              <a:buAutoNum type="alphaUcPeriod"/>
            </a:pPr>
            <a:r>
              <a:rPr lang="en-US" sz="2800" dirty="0" smtClean="0"/>
              <a:t>What should be done to reduce CV risk in CIRDs ?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000" dirty="0" smtClean="0"/>
          </a:p>
        </p:txBody>
      </p:sp>
      <p:sp>
        <p:nvSpPr>
          <p:cNvPr id="3" name="Rettangolo 2"/>
          <p:cNvSpPr/>
          <p:nvPr/>
        </p:nvSpPr>
        <p:spPr>
          <a:xfrm>
            <a:off x="2336" y="7584"/>
            <a:ext cx="7475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i="1" dirty="0">
                <a:solidFill>
                  <a:srgbClr val="FF0000"/>
                </a:solidFill>
              </a:rPr>
              <a:t>4</a:t>
            </a:r>
            <a:r>
              <a:rPr lang="it-IT" sz="2800" b="1" i="1" dirty="0" smtClean="0">
                <a:solidFill>
                  <a:srgbClr val="FF0000"/>
                </a:solidFill>
              </a:rPr>
              <a:t>.  </a:t>
            </a:r>
            <a:r>
              <a:rPr lang="it-IT" sz="2800" b="1" i="1" dirty="0" err="1" smtClean="0">
                <a:solidFill>
                  <a:srgbClr val="FF0000"/>
                </a:solidFill>
              </a:rPr>
              <a:t>Which</a:t>
            </a:r>
            <a:r>
              <a:rPr lang="it-IT" sz="2800" b="1" i="1" dirty="0" smtClean="0">
                <a:solidFill>
                  <a:srgbClr val="FF0000"/>
                </a:solidFill>
              </a:rPr>
              <a:t> </a:t>
            </a:r>
            <a:r>
              <a:rPr lang="it-IT" sz="2800" b="1" i="1" dirty="0" err="1">
                <a:solidFill>
                  <a:srgbClr val="FF0000"/>
                </a:solidFill>
              </a:rPr>
              <a:t>strategies</a:t>
            </a:r>
            <a:r>
              <a:rPr lang="it-IT" sz="2800" b="1" i="1" dirty="0">
                <a:solidFill>
                  <a:srgbClr val="FF0000"/>
                </a:solidFill>
              </a:rPr>
              <a:t> to </a:t>
            </a:r>
            <a:r>
              <a:rPr lang="it-IT" sz="2800" b="1" i="1" dirty="0" err="1">
                <a:solidFill>
                  <a:srgbClr val="FF0000"/>
                </a:solidFill>
              </a:rPr>
              <a:t>prevent</a:t>
            </a:r>
            <a:r>
              <a:rPr lang="it-IT" sz="2800" b="1" i="1" dirty="0">
                <a:solidFill>
                  <a:srgbClr val="FF0000"/>
                </a:solidFill>
              </a:rPr>
              <a:t> CV </a:t>
            </a:r>
            <a:r>
              <a:rPr lang="it-IT" sz="2800" b="1" i="1" dirty="0" err="1">
                <a:solidFill>
                  <a:srgbClr val="FF0000"/>
                </a:solidFill>
              </a:rPr>
              <a:t>risk</a:t>
            </a:r>
            <a:r>
              <a:rPr lang="it-IT" sz="2800" b="1" i="1" dirty="0">
                <a:solidFill>
                  <a:srgbClr val="FF0000"/>
                </a:solidFill>
              </a:rPr>
              <a:t> in </a:t>
            </a:r>
            <a:r>
              <a:rPr lang="it-IT" sz="2800" b="1" i="1" dirty="0" err="1">
                <a:solidFill>
                  <a:srgbClr val="FF0000"/>
                </a:solidFill>
              </a:rPr>
              <a:t>CIRDs</a:t>
            </a:r>
            <a:r>
              <a:rPr lang="it-IT" sz="2800" b="1" i="1" dirty="0">
                <a:solidFill>
                  <a:srgbClr val="FF0000"/>
                </a:solidFill>
              </a:rPr>
              <a:t> ?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0" y="465516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05104" y="4890194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9190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-1026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</a:rPr>
              <a:t>A.  </a:t>
            </a:r>
            <a:r>
              <a:rPr lang="en-US" sz="2400" b="1" i="1" dirty="0" smtClean="0">
                <a:solidFill>
                  <a:srgbClr val="C00000"/>
                </a:solidFill>
              </a:rPr>
              <a:t>Which</a:t>
            </a: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</a:rPr>
              <a:t>information should be </a:t>
            </a: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</a:rPr>
              <a:t>collected 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45"/>
          <a:stretch/>
        </p:blipFill>
        <p:spPr bwMode="auto">
          <a:xfrm>
            <a:off x="35497" y="519523"/>
            <a:ext cx="6192688" cy="1315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3146" y="530709"/>
            <a:ext cx="2316576" cy="17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6587103" y="875822"/>
            <a:ext cx="21613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/>
              <a:t>EULAR task force</a:t>
            </a:r>
            <a:endParaRPr lang="it-IT" sz="22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012620" y="1635646"/>
            <a:ext cx="547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 al.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0" y="465516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arrotondato 10"/>
          <p:cNvSpPr/>
          <p:nvPr/>
        </p:nvSpPr>
        <p:spPr>
          <a:xfrm>
            <a:off x="149708" y="2020860"/>
            <a:ext cx="2120775" cy="8635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2">
                    <a:lumMod val="50000"/>
                  </a:schemeClr>
                </a:solidFill>
              </a:rPr>
              <a:t>HISTORY OF PREVIOUS CVD</a:t>
            </a:r>
            <a:endParaRPr lang="it-IT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138569" y="3081891"/>
            <a:ext cx="2120775" cy="8635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2">
                    <a:lumMod val="50000"/>
                  </a:schemeClr>
                </a:solidFill>
              </a:rPr>
              <a:t>ASSESS CV RISK FACTORS</a:t>
            </a:r>
            <a:endParaRPr lang="it-IT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ttangolo arrotondato 12"/>
          <p:cNvSpPr/>
          <p:nvPr/>
        </p:nvSpPr>
        <p:spPr>
          <a:xfrm>
            <a:off x="128052" y="4075634"/>
            <a:ext cx="2120775" cy="8635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2">
                    <a:lumMod val="50000"/>
                  </a:schemeClr>
                </a:solidFill>
              </a:rPr>
              <a:t>ASSESS CURRENT CV TREATMENT</a:t>
            </a:r>
            <a:endParaRPr lang="it-IT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2358067" y="4117017"/>
            <a:ext cx="6678430" cy="830997"/>
          </a:xfrm>
          <a:prstGeom prst="rect">
            <a:avLst/>
          </a:prstGeom>
          <a:solidFill>
            <a:srgbClr val="F2EFF5"/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 startAt="3"/>
            </a:pPr>
            <a:r>
              <a:rPr lang="en-US" sz="1600" b="1" u="sng" dirty="0" smtClean="0"/>
              <a:t>Current </a:t>
            </a:r>
            <a:r>
              <a:rPr lang="en-US" sz="1600" b="1" u="sng" dirty="0"/>
              <a:t>cardiovascular treatments</a:t>
            </a:r>
            <a:r>
              <a:rPr lang="en-US" sz="1600" b="1" dirty="0"/>
              <a:t> </a:t>
            </a:r>
            <a:r>
              <a:rPr lang="en-US" sz="1600" dirty="0"/>
              <a:t>such as antihypertensive therapy, antiplatelet therapy, diabetes insulin </a:t>
            </a:r>
            <a:r>
              <a:rPr lang="en-US" sz="1600" dirty="0" smtClean="0"/>
              <a:t>or non-insulin </a:t>
            </a:r>
            <a:r>
              <a:rPr lang="en-US" sz="1600" dirty="0"/>
              <a:t>therapies, lipid-lowering agents and anticoagulants should be documented</a:t>
            </a:r>
            <a:r>
              <a:rPr lang="en-US" sz="1600" dirty="0" smtClean="0"/>
              <a:t>. </a:t>
            </a:r>
            <a:r>
              <a:rPr lang="it-IT" sz="1600" b="1" dirty="0" smtClean="0">
                <a:solidFill>
                  <a:srgbClr val="C00000"/>
                </a:solidFill>
              </a:rPr>
              <a:t>[5] 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</a:rPr>
              <a:t>(9.6)</a:t>
            </a:r>
            <a:endParaRPr lang="it-IT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358066" y="2074261"/>
            <a:ext cx="6678430" cy="830997"/>
          </a:xfrm>
          <a:prstGeom prst="rect">
            <a:avLst/>
          </a:prstGeom>
          <a:solidFill>
            <a:srgbClr val="F2EFF5"/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sz="1600" b="1" u="sng" dirty="0" smtClean="0">
                <a:solidFill>
                  <a:prstClr val="black"/>
                </a:solidFill>
              </a:rPr>
              <a:t>History</a:t>
            </a:r>
            <a:r>
              <a:rPr lang="en-US" sz="1600" b="1" dirty="0" smtClean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of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myocardial </a:t>
            </a:r>
            <a:r>
              <a:rPr lang="en-US" sz="1600" dirty="0">
                <a:solidFill>
                  <a:prstClr val="black"/>
                </a:solidFill>
              </a:rPr>
              <a:t>infarction, pectoris angina, stent, stroke, transient </a:t>
            </a:r>
            <a:r>
              <a:rPr lang="en-US" sz="1600" dirty="0" err="1">
                <a:solidFill>
                  <a:prstClr val="black"/>
                </a:solidFill>
              </a:rPr>
              <a:t>ischaemic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attack, heart </a:t>
            </a:r>
            <a:r>
              <a:rPr lang="en-US" sz="1600" dirty="0">
                <a:solidFill>
                  <a:prstClr val="black"/>
                </a:solidFill>
              </a:rPr>
              <a:t>failure and lower </a:t>
            </a:r>
            <a:r>
              <a:rPr lang="en-US" sz="1600" dirty="0" smtClean="0">
                <a:solidFill>
                  <a:prstClr val="black"/>
                </a:solidFill>
              </a:rPr>
              <a:t>limb peripheral </a:t>
            </a:r>
            <a:r>
              <a:rPr lang="en-US" sz="1600" dirty="0">
                <a:solidFill>
                  <a:prstClr val="black"/>
                </a:solidFill>
              </a:rPr>
              <a:t>arterial disease should be documented</a:t>
            </a:r>
            <a:r>
              <a:rPr lang="en-US" sz="1600" dirty="0" smtClean="0">
                <a:solidFill>
                  <a:prstClr val="black"/>
                </a:solidFill>
              </a:rPr>
              <a:t>. </a:t>
            </a:r>
            <a:r>
              <a:rPr lang="en-US" sz="1600" b="1" dirty="0" smtClean="0">
                <a:solidFill>
                  <a:srgbClr val="C00000"/>
                </a:solidFill>
              </a:rPr>
              <a:t>[</a:t>
            </a:r>
            <a:r>
              <a:rPr lang="it-IT" sz="1600" b="1" dirty="0" smtClean="0">
                <a:solidFill>
                  <a:srgbClr val="C00000"/>
                </a:solidFill>
              </a:rPr>
              <a:t>5]</a:t>
            </a:r>
            <a:r>
              <a:rPr lang="it-IT" sz="1600" dirty="0" smtClean="0">
                <a:solidFill>
                  <a:srgbClr val="C00000"/>
                </a:solidFill>
              </a:rPr>
              <a:t> 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</a:rPr>
              <a:t>(9.7)</a:t>
            </a:r>
            <a:endParaRPr lang="it-IT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371729" y="3108905"/>
            <a:ext cx="6664767" cy="830997"/>
          </a:xfrm>
          <a:prstGeom prst="rect">
            <a:avLst/>
          </a:prstGeom>
          <a:solidFill>
            <a:srgbClr val="F2EFF5"/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 startAt="2"/>
            </a:pPr>
            <a:r>
              <a:rPr lang="en-US" sz="1600" b="1" u="sng" dirty="0" smtClean="0">
                <a:solidFill>
                  <a:prstClr val="black"/>
                </a:solidFill>
              </a:rPr>
              <a:t>Cardiovascular </a:t>
            </a:r>
            <a:r>
              <a:rPr lang="en-US" sz="1600" b="1" u="sng" dirty="0">
                <a:solidFill>
                  <a:prstClr val="black"/>
                </a:solidFill>
              </a:rPr>
              <a:t>risk factors</a:t>
            </a:r>
            <a:r>
              <a:rPr lang="en-US" sz="1600" b="1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such as smoking status, body mass index, history of hypertension, </a:t>
            </a:r>
            <a:r>
              <a:rPr lang="en-US" sz="1600" dirty="0" err="1">
                <a:solidFill>
                  <a:prstClr val="black"/>
                </a:solidFill>
              </a:rPr>
              <a:t>hypercholesterolaemia</a:t>
            </a:r>
            <a:r>
              <a:rPr lang="en-US" sz="1600" dirty="0" smtClean="0">
                <a:solidFill>
                  <a:prstClr val="black"/>
                </a:solidFill>
              </a:rPr>
              <a:t>, renal </a:t>
            </a:r>
            <a:r>
              <a:rPr lang="en-US" sz="1600" dirty="0">
                <a:solidFill>
                  <a:prstClr val="black"/>
                </a:solidFill>
              </a:rPr>
              <a:t>insufficiency and </a:t>
            </a:r>
            <a:r>
              <a:rPr lang="en-US" sz="1600" dirty="0" smtClean="0">
                <a:solidFill>
                  <a:prstClr val="black"/>
                </a:solidFill>
              </a:rPr>
              <a:t>    </a:t>
            </a:r>
            <a:r>
              <a:rPr lang="en-US" sz="1600" b="1" dirty="0" smtClean="0">
                <a:solidFill>
                  <a:prstClr val="black"/>
                </a:solidFill>
              </a:rPr>
              <a:t>HEART-SCORE </a:t>
            </a:r>
            <a:r>
              <a:rPr lang="en-US" sz="1600" b="1" dirty="0">
                <a:solidFill>
                  <a:prstClr val="black"/>
                </a:solidFill>
              </a:rPr>
              <a:t>index</a:t>
            </a:r>
            <a:r>
              <a:rPr lang="en-US" sz="1600" dirty="0">
                <a:solidFill>
                  <a:prstClr val="black"/>
                </a:solidFill>
              </a:rPr>
              <a:t> should be documented</a:t>
            </a:r>
            <a:r>
              <a:rPr lang="en-US" sz="1600" dirty="0" smtClean="0">
                <a:solidFill>
                  <a:prstClr val="black"/>
                </a:solidFill>
              </a:rPr>
              <a:t>. </a:t>
            </a:r>
            <a:r>
              <a:rPr lang="it-IT" sz="1600" b="1" dirty="0" smtClean="0">
                <a:solidFill>
                  <a:srgbClr val="C00000"/>
                </a:solidFill>
              </a:rPr>
              <a:t>[1b] </a:t>
            </a:r>
            <a:r>
              <a:rPr lang="it-IT" sz="1600" b="1" dirty="0" smtClean="0">
                <a:solidFill>
                  <a:schemeClr val="accent1">
                    <a:lumMod val="75000"/>
                  </a:schemeClr>
                </a:solidFill>
              </a:rPr>
              <a:t>(9.5)</a:t>
            </a:r>
            <a:endParaRPr lang="it-IT" sz="1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7454012" y="1595576"/>
            <a:ext cx="15824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 smtClean="0">
                <a:solidFill>
                  <a:srgbClr val="C00000"/>
                </a:solidFill>
              </a:rPr>
              <a:t>[</a:t>
            </a:r>
            <a:r>
              <a:rPr lang="it-IT" sz="2000" b="1" dirty="0" err="1" smtClean="0">
                <a:solidFill>
                  <a:srgbClr val="C00000"/>
                </a:solidFill>
              </a:rPr>
              <a:t>LoE</a:t>
            </a:r>
            <a:r>
              <a:rPr lang="it-IT" sz="2000" b="1" dirty="0" smtClean="0">
                <a:solidFill>
                  <a:srgbClr val="C00000"/>
                </a:solidFill>
              </a:rPr>
              <a:t>]</a:t>
            </a:r>
            <a:r>
              <a:rPr lang="it-IT" sz="2000" b="1" dirty="0" smtClean="0"/>
              <a:t> &amp; </a:t>
            </a: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it-IT" sz="2000" b="1" dirty="0" err="1" smtClean="0">
                <a:solidFill>
                  <a:schemeClr val="accent1">
                    <a:lumMod val="75000"/>
                  </a:schemeClr>
                </a:solidFill>
              </a:rPr>
              <a:t>LoA</a:t>
            </a: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it-IT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05104" y="4888212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153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40027" y="465516"/>
            <a:ext cx="3950732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000" b="1" dirty="0" err="1" smtClean="0"/>
              <a:t>Rheumatoid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arthritis</a:t>
            </a:r>
            <a:r>
              <a:rPr lang="it-IT" sz="2000" b="1" dirty="0" smtClean="0"/>
              <a:t> (</a:t>
            </a:r>
            <a:r>
              <a:rPr lang="it-IT" sz="2000" b="1" dirty="0" err="1" smtClean="0"/>
              <a:t>also</a:t>
            </a:r>
            <a:r>
              <a:rPr lang="it-IT" sz="2000" b="1" dirty="0" smtClean="0"/>
              <a:t> AS, </a:t>
            </a:r>
            <a:r>
              <a:rPr lang="it-IT" sz="2000" b="1" dirty="0" err="1" smtClean="0"/>
              <a:t>PsA</a:t>
            </a:r>
            <a:r>
              <a:rPr lang="it-IT" sz="2000" b="1" dirty="0" smtClean="0"/>
              <a:t>)</a:t>
            </a:r>
            <a:endParaRPr lang="it-IT" sz="2000" b="1" dirty="0"/>
          </a:p>
        </p:txBody>
      </p:sp>
      <p:sp>
        <p:nvSpPr>
          <p:cNvPr id="9" name="Ovale 8"/>
          <p:cNvSpPr/>
          <p:nvPr/>
        </p:nvSpPr>
        <p:spPr>
          <a:xfrm>
            <a:off x="3494913" y="1207971"/>
            <a:ext cx="2416482" cy="106334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 smtClean="0"/>
              <a:t>Assess</a:t>
            </a:r>
            <a:r>
              <a:rPr lang="it-IT" b="1" dirty="0" smtClean="0"/>
              <a:t> CV </a:t>
            </a:r>
            <a:r>
              <a:rPr lang="it-IT" b="1" dirty="0" err="1" smtClean="0"/>
              <a:t>risk</a:t>
            </a:r>
            <a:r>
              <a:rPr lang="it-IT" b="1" dirty="0" smtClean="0"/>
              <a:t> </a:t>
            </a:r>
            <a:r>
              <a:rPr lang="it-IT" b="1" dirty="0" err="1" smtClean="0"/>
              <a:t>at</a:t>
            </a:r>
            <a:r>
              <a:rPr lang="it-IT" b="1" dirty="0" smtClean="0"/>
              <a:t> </a:t>
            </a:r>
            <a:r>
              <a:rPr lang="it-IT" b="1" dirty="0" err="1" smtClean="0"/>
              <a:t>least</a:t>
            </a:r>
            <a:r>
              <a:rPr lang="it-IT" b="1" dirty="0" smtClean="0"/>
              <a:t> </a:t>
            </a:r>
            <a:r>
              <a:rPr lang="it-IT" b="1" dirty="0" err="1" smtClean="0"/>
              <a:t>every</a:t>
            </a:r>
            <a:r>
              <a:rPr lang="it-IT" b="1" dirty="0" smtClean="0"/>
              <a:t> 5 </a:t>
            </a:r>
            <a:r>
              <a:rPr lang="it-IT" b="1" dirty="0" err="1" smtClean="0"/>
              <a:t>years</a:t>
            </a:r>
            <a:endParaRPr lang="it-IT" b="1" dirty="0"/>
          </a:p>
        </p:txBody>
      </p:sp>
      <p:sp>
        <p:nvSpPr>
          <p:cNvPr id="10" name="Ovale 9"/>
          <p:cNvSpPr/>
          <p:nvPr/>
        </p:nvSpPr>
        <p:spPr>
          <a:xfrm>
            <a:off x="1475656" y="2339197"/>
            <a:ext cx="2445198" cy="1084717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/>
              <a:t>Use SCORE CVD </a:t>
            </a:r>
            <a:r>
              <a:rPr lang="it-IT" b="1" dirty="0" err="1" smtClean="0"/>
              <a:t>risk</a:t>
            </a:r>
            <a:r>
              <a:rPr lang="it-IT" b="1" dirty="0" smtClean="0"/>
              <a:t>  </a:t>
            </a:r>
            <a:r>
              <a:rPr lang="it-IT" b="1" dirty="0" err="1" smtClean="0"/>
              <a:t>prediction</a:t>
            </a:r>
            <a:r>
              <a:rPr lang="it-IT" b="1" dirty="0" smtClean="0"/>
              <a:t> model  </a:t>
            </a:r>
            <a:r>
              <a:rPr lang="it-IT" b="1" dirty="0" err="1" smtClean="0"/>
              <a:t>but</a:t>
            </a:r>
            <a:r>
              <a:rPr lang="it-IT" b="1" dirty="0" smtClean="0"/>
              <a:t> </a:t>
            </a:r>
            <a:r>
              <a:rPr lang="it-IT" b="1" dirty="0" smtClean="0">
                <a:solidFill>
                  <a:srgbClr val="FFFF00"/>
                </a:solidFill>
              </a:rPr>
              <a:t>x 1.5</a:t>
            </a:r>
            <a:endParaRPr lang="it-IT" b="1" dirty="0">
              <a:solidFill>
                <a:srgbClr val="FFFF0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138242" y="2259869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b="1" dirty="0">
                <a:solidFill>
                  <a:srgbClr val="C00000"/>
                </a:solidFill>
              </a:rPr>
              <a:t>[</a:t>
            </a:r>
            <a:r>
              <a:rPr lang="it-IT" b="1" dirty="0" smtClean="0">
                <a:solidFill>
                  <a:srgbClr val="C00000"/>
                </a:solidFill>
              </a:rPr>
              <a:t>3-4</a:t>
            </a:r>
            <a:r>
              <a:rPr lang="it-IT" b="1" dirty="0">
                <a:solidFill>
                  <a:srgbClr val="C00000"/>
                </a:solidFill>
              </a:rPr>
              <a:t>] </a:t>
            </a:r>
            <a:r>
              <a:rPr lang="it-IT" b="1" dirty="0">
                <a:solidFill>
                  <a:prstClr val="black"/>
                </a:solidFill>
              </a:rPr>
              <a:t>C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b="1" dirty="0">
                <a:solidFill>
                  <a:srgbClr val="4F81BD">
                    <a:lumMod val="75000"/>
                  </a:srgbClr>
                </a:solidFill>
              </a:rPr>
              <a:t>(8.8)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933545" y="3389409"/>
            <a:ext cx="156136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b="1" dirty="0">
                <a:solidFill>
                  <a:srgbClr val="C00000"/>
                </a:solidFill>
              </a:rPr>
              <a:t>[</a:t>
            </a:r>
            <a:r>
              <a:rPr lang="it-IT" b="1" dirty="0" smtClean="0">
                <a:solidFill>
                  <a:srgbClr val="C00000"/>
                </a:solidFill>
              </a:rPr>
              <a:t>3-4</a:t>
            </a:r>
            <a:r>
              <a:rPr lang="it-IT" b="1" dirty="0">
                <a:solidFill>
                  <a:srgbClr val="C00000"/>
                </a:solidFill>
              </a:rPr>
              <a:t>]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smtClean="0">
                <a:solidFill>
                  <a:prstClr val="black"/>
                </a:solidFill>
              </a:rPr>
              <a:t>C-D </a:t>
            </a:r>
            <a:r>
              <a:rPr lang="it-IT" b="1" dirty="0">
                <a:solidFill>
                  <a:srgbClr val="4F81BD">
                    <a:lumMod val="75000"/>
                  </a:srgbClr>
                </a:solidFill>
              </a:rPr>
              <a:t>(8.7)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6346199" y="3441428"/>
            <a:ext cx="116146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it-IT" b="1" dirty="0" smtClean="0">
                <a:solidFill>
                  <a:srgbClr val="C00000"/>
                </a:solidFill>
              </a:rPr>
              <a:t>[3] </a:t>
            </a:r>
            <a:r>
              <a:rPr lang="it-IT" b="1" dirty="0">
                <a:solidFill>
                  <a:prstClr val="black"/>
                </a:solidFill>
              </a:rPr>
              <a:t>C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(8.8 )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5712953" y="2343076"/>
            <a:ext cx="2416483" cy="10847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Assess TC and </a:t>
            </a:r>
            <a:r>
              <a:rPr lang="en-US" b="1" dirty="0" err="1" smtClean="0"/>
              <a:t>HDLc</a:t>
            </a:r>
            <a:r>
              <a:rPr lang="en-US" b="1" dirty="0" smtClean="0"/>
              <a:t>* 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181576" y="3867894"/>
            <a:ext cx="16631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sz="1600" dirty="0" smtClean="0"/>
              <a:t>*</a:t>
            </a:r>
            <a:r>
              <a:rPr lang="it-IT" sz="1600" dirty="0" err="1" smtClean="0"/>
              <a:t>When</a:t>
            </a:r>
            <a:r>
              <a:rPr lang="it-IT" sz="1600" dirty="0" smtClean="0"/>
              <a:t> </a:t>
            </a:r>
            <a:r>
              <a:rPr lang="en-US" sz="1600" dirty="0" smtClean="0"/>
              <a:t>disease </a:t>
            </a:r>
            <a:r>
              <a:rPr lang="en-US" sz="1600" dirty="0"/>
              <a:t>activity </a:t>
            </a:r>
            <a:r>
              <a:rPr lang="en-US" sz="1600" dirty="0" smtClean="0"/>
              <a:t>is stable </a:t>
            </a:r>
            <a:r>
              <a:rPr lang="en-US" sz="1600" dirty="0"/>
              <a:t>or in </a:t>
            </a:r>
            <a:r>
              <a:rPr lang="en-US" sz="1600" dirty="0" smtClean="0"/>
              <a:t>remission</a:t>
            </a:r>
          </a:p>
          <a:p>
            <a:pPr algn="ctr">
              <a:lnSpc>
                <a:spcPts val="1800"/>
              </a:lnSpc>
            </a:pPr>
            <a:r>
              <a:rPr lang="en-US" sz="1600" b="1" dirty="0" smtClean="0"/>
              <a:t>TC/HDL is better</a:t>
            </a:r>
            <a:endParaRPr lang="it-IT" sz="1600" b="1" dirty="0"/>
          </a:p>
        </p:txBody>
      </p:sp>
      <p:sp>
        <p:nvSpPr>
          <p:cNvPr id="20" name="Rettangolo 19"/>
          <p:cNvSpPr/>
          <p:nvPr/>
        </p:nvSpPr>
        <p:spPr>
          <a:xfrm>
            <a:off x="1933545" y="3677391"/>
            <a:ext cx="1561368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b="1" dirty="0">
                <a:solidFill>
                  <a:srgbClr val="C00000"/>
                </a:solidFill>
              </a:rPr>
              <a:t>[</a:t>
            </a:r>
            <a:r>
              <a:rPr lang="it-IT" b="1" dirty="0" smtClean="0">
                <a:solidFill>
                  <a:srgbClr val="C00000"/>
                </a:solidFill>
              </a:rPr>
              <a:t>3-4</a:t>
            </a:r>
            <a:r>
              <a:rPr lang="it-IT" b="1" dirty="0">
                <a:solidFill>
                  <a:srgbClr val="C00000"/>
                </a:solidFill>
              </a:rPr>
              <a:t>]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smtClean="0">
                <a:solidFill>
                  <a:prstClr val="black"/>
                </a:solidFill>
              </a:rPr>
              <a:t>C </a:t>
            </a:r>
            <a:r>
              <a:rPr lang="it-IT" b="1" dirty="0" smtClean="0">
                <a:solidFill>
                  <a:srgbClr val="4F81BD">
                    <a:lumMod val="75000"/>
                  </a:srgbClr>
                </a:solidFill>
              </a:rPr>
              <a:t>(7.5)</a:t>
            </a:r>
            <a:endParaRPr lang="it-IT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22" name="Ovale 21"/>
          <p:cNvSpPr/>
          <p:nvPr/>
        </p:nvSpPr>
        <p:spPr>
          <a:xfrm>
            <a:off x="3510185" y="3574075"/>
            <a:ext cx="2445198" cy="108471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use carotid ultrasound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3856145" y="4650690"/>
            <a:ext cx="1523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b="1" dirty="0" smtClean="0">
                <a:solidFill>
                  <a:srgbClr val="C00000"/>
                </a:solidFill>
              </a:rPr>
              <a:t>[3-4] </a:t>
            </a:r>
            <a:r>
              <a:rPr lang="it-IT" b="1" dirty="0" smtClean="0">
                <a:solidFill>
                  <a:prstClr val="black"/>
                </a:solidFill>
              </a:rPr>
              <a:t>C-D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(5.7)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" y="-139473"/>
            <a:ext cx="5994077" cy="64633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</a:rPr>
              <a:t>B.  </a:t>
            </a:r>
            <a:r>
              <a:rPr lang="en-US" sz="2400" b="1" i="1" dirty="0" smtClean="0">
                <a:solidFill>
                  <a:srgbClr val="C00000"/>
                </a:solidFill>
              </a:rPr>
              <a:t>How</a:t>
            </a: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</a:rPr>
              <a:t>and </a:t>
            </a:r>
            <a:r>
              <a:rPr lang="en-US" sz="2400" b="1" i="1" dirty="0">
                <a:solidFill>
                  <a:srgbClr val="C00000"/>
                </a:solidFill>
              </a:rPr>
              <a:t>W</a:t>
            </a:r>
            <a:r>
              <a:rPr lang="en-US" sz="2400" b="1" i="1" dirty="0" smtClean="0">
                <a:solidFill>
                  <a:srgbClr val="C00000"/>
                </a:solidFill>
              </a:rPr>
              <a:t>hen</a:t>
            </a: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</a:rPr>
              <a:t>to assess CV risk in CIRDs ?</a:t>
            </a:r>
          </a:p>
        </p:txBody>
      </p:sp>
      <p:cxnSp>
        <p:nvCxnSpPr>
          <p:cNvPr id="26" name="Connettore 1 25"/>
          <p:cNvCxnSpPr/>
          <p:nvPr/>
        </p:nvCxnSpPr>
        <p:spPr>
          <a:xfrm>
            <a:off x="0" y="411510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4070916" y="488600"/>
            <a:ext cx="1441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[</a:t>
            </a:r>
            <a:r>
              <a:rPr lang="it-IT" b="1" dirty="0" err="1">
                <a:solidFill>
                  <a:srgbClr val="C00000"/>
                </a:solidFill>
              </a:rPr>
              <a:t>LoE</a:t>
            </a:r>
            <a:r>
              <a:rPr lang="it-IT" b="1" dirty="0">
                <a:solidFill>
                  <a:srgbClr val="C00000"/>
                </a:solidFill>
              </a:rPr>
              <a:t>]</a:t>
            </a:r>
            <a:r>
              <a:rPr lang="it-IT" b="1" dirty="0"/>
              <a:t> &amp; 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it-IT" b="1" dirty="0" err="1">
                <a:solidFill>
                  <a:schemeClr val="accent1">
                    <a:lumMod val="75000"/>
                  </a:schemeClr>
                </a:solidFill>
              </a:rPr>
              <a:t>LoA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6975401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72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7159252" y="103733"/>
            <a:ext cx="1949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 smtClean="0">
                <a:solidFill>
                  <a:schemeClr val="bg1">
                    <a:lumMod val="50000"/>
                  </a:schemeClr>
                </a:solidFill>
              </a:rPr>
              <a:t>Baillet</a:t>
            </a:r>
            <a:r>
              <a:rPr lang="it-IT" sz="1400" dirty="0" smtClean="0">
                <a:solidFill>
                  <a:schemeClr val="bg1">
                    <a:lumMod val="50000"/>
                  </a:schemeClr>
                </a:solidFill>
              </a:rPr>
              <a:t> A et al. ARD 2016</a:t>
            </a:r>
            <a:endParaRPr lang="it-IT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397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4" grpId="0"/>
      <p:bldP spid="16" grpId="0" animBg="1"/>
      <p:bldP spid="15" grpId="0"/>
      <p:bldP spid="20" grpId="0"/>
      <p:bldP spid="22" grpId="0" animBg="1"/>
      <p:bldP spid="2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rafik 5" descr="Grafik 5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801426" y="1"/>
            <a:ext cx="2342574" cy="604262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Titel 1"/>
          <p:cNvSpPr txBox="1">
            <a:spLocks noGrp="1"/>
          </p:cNvSpPr>
          <p:nvPr>
            <p:ph type="title"/>
          </p:nvPr>
        </p:nvSpPr>
        <p:spPr>
          <a:xfrm>
            <a:off x="0" y="435694"/>
            <a:ext cx="9144000" cy="857251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FF0000"/>
                </a:solidFill>
              </a:defRPr>
            </a:lvl1pPr>
          </a:lstStyle>
          <a:p>
            <a:r>
              <a:t>SCORE – EUROPEAN HIGH RISK CHART</a:t>
            </a:r>
          </a:p>
        </p:txBody>
      </p:sp>
      <p:sp>
        <p:nvSpPr>
          <p:cNvPr id="373" name="Textfeld 7"/>
          <p:cNvSpPr txBox="1"/>
          <p:nvPr/>
        </p:nvSpPr>
        <p:spPr>
          <a:xfrm>
            <a:off x="1189687" y="1029965"/>
            <a:ext cx="676467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2400" i="1">
                <a:solidFill>
                  <a:srgbClr val="002060"/>
                </a:solidFill>
              </a:defRPr>
            </a:lvl1pPr>
          </a:lstStyle>
          <a:p>
            <a:r>
              <a:rPr dirty="0"/>
              <a:t>10 year risk of fatal CVD in high risk regions of Europe</a:t>
            </a:r>
          </a:p>
        </p:txBody>
      </p:sp>
      <p:pic>
        <p:nvPicPr>
          <p:cNvPr id="374" name="Grafik 11" descr="Grafik 11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1740768"/>
            <a:ext cx="9144000" cy="2511994"/>
          </a:xfrm>
          <a:prstGeom prst="rect">
            <a:avLst/>
          </a:prstGeom>
          <a:ln w="12700">
            <a:miter lim="400000"/>
          </a:ln>
        </p:spPr>
      </p:pic>
      <p:sp>
        <p:nvSpPr>
          <p:cNvPr id="375" name="Textfeld 12"/>
          <p:cNvSpPr txBox="1"/>
          <p:nvPr/>
        </p:nvSpPr>
        <p:spPr>
          <a:xfrm>
            <a:off x="72007" y="4353366"/>
            <a:ext cx="766834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/>
              <a:t>Austria, Belgium, Denmark, Finland, F, </a:t>
            </a:r>
            <a:r>
              <a:rPr dirty="0" smtClean="0"/>
              <a:t>Germany</a:t>
            </a:r>
            <a:r>
              <a:rPr lang="it-IT" dirty="0" smtClean="0"/>
              <a:t>, </a:t>
            </a:r>
            <a:r>
              <a:rPr dirty="0" smtClean="0"/>
              <a:t>Greece</a:t>
            </a:r>
            <a:r>
              <a:rPr dirty="0"/>
              <a:t>, Iceland, Ireland, </a:t>
            </a:r>
            <a:r>
              <a:rPr sz="2400" b="1" dirty="0">
                <a:solidFill>
                  <a:srgbClr val="FF0000"/>
                </a:solidFill>
              </a:rPr>
              <a:t>Italy</a:t>
            </a:r>
            <a:r>
              <a:rPr dirty="0"/>
              <a:t>, Luxembourg, </a:t>
            </a:r>
            <a:r>
              <a:rPr dirty="0" smtClean="0"/>
              <a:t>NL</a:t>
            </a:r>
            <a:r>
              <a:rPr lang="it-IT" dirty="0" smtClean="0"/>
              <a:t>, </a:t>
            </a:r>
            <a:r>
              <a:rPr dirty="0" smtClean="0"/>
              <a:t>Norway</a:t>
            </a:r>
            <a:r>
              <a:rPr dirty="0"/>
              <a:t>, Portugal, Slovenia, Spain, Sweden, CH, UK</a:t>
            </a:r>
          </a:p>
        </p:txBody>
      </p:sp>
      <p:sp>
        <p:nvSpPr>
          <p:cNvPr id="376" name="Foliennummernplatzhalter 5"/>
          <p:cNvSpPr txBox="1">
            <a:spLocks noGrp="1"/>
          </p:cNvSpPr>
          <p:nvPr>
            <p:ph type="sldNum" sz="quarter" idx="4294967295"/>
          </p:nvPr>
        </p:nvSpPr>
        <p:spPr>
          <a:xfrm>
            <a:off x="8782913" y="4975853"/>
            <a:ext cx="397599" cy="18818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73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6280191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24" t="28782" r="42323" b="28901"/>
          <a:stretch/>
        </p:blipFill>
        <p:spPr bwMode="auto">
          <a:xfrm>
            <a:off x="3959424" y="2830692"/>
            <a:ext cx="1248228" cy="140425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</p:pic>
      <p:sp>
        <p:nvSpPr>
          <p:cNvPr id="4" name="Rettangolo 3"/>
          <p:cNvSpPr/>
          <p:nvPr/>
        </p:nvSpPr>
        <p:spPr>
          <a:xfrm>
            <a:off x="0" y="30432"/>
            <a:ext cx="9144000" cy="44145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C.  </a:t>
            </a:r>
            <a:r>
              <a:rPr lang="en-US" sz="2400" b="1" i="1" dirty="0" smtClean="0">
                <a:solidFill>
                  <a:srgbClr val="C00000"/>
                </a:solidFill>
              </a:rPr>
              <a:t>What</a:t>
            </a:r>
            <a:r>
              <a:rPr lang="en-US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24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should be done to reduce CV risk in CIRDs ?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-36512" y="555526"/>
            <a:ext cx="91440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6" t="38624" r="70027" b="18731"/>
          <a:stretch/>
        </p:blipFill>
        <p:spPr bwMode="auto">
          <a:xfrm>
            <a:off x="399964" y="2884798"/>
            <a:ext cx="2438400" cy="141514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x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21" t="3851" r="39319" b="85143"/>
          <a:stretch/>
        </p:blipFill>
        <p:spPr bwMode="auto">
          <a:xfrm>
            <a:off x="3737202" y="2033528"/>
            <a:ext cx="1727200" cy="36521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x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693" t="50000" r="1769" b="28572"/>
          <a:stretch/>
        </p:blipFill>
        <p:spPr bwMode="auto">
          <a:xfrm>
            <a:off x="6302016" y="3588782"/>
            <a:ext cx="2481944" cy="71105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xtLst/>
        </p:spPr>
      </p:pic>
      <p:sp>
        <p:nvSpPr>
          <p:cNvPr id="12" name="CasellaDiTesto 11"/>
          <p:cNvSpPr txBox="1"/>
          <p:nvPr/>
        </p:nvSpPr>
        <p:spPr>
          <a:xfrm>
            <a:off x="1084182" y="1902227"/>
            <a:ext cx="111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CONTROL</a:t>
            </a:r>
            <a:endParaRPr lang="it-IT" b="1" dirty="0"/>
          </a:p>
        </p:txBody>
      </p:sp>
      <p:sp>
        <p:nvSpPr>
          <p:cNvPr id="13" name="Freccia in giù 12"/>
          <p:cNvSpPr/>
          <p:nvPr/>
        </p:nvSpPr>
        <p:spPr>
          <a:xfrm>
            <a:off x="1195702" y="2256750"/>
            <a:ext cx="936104" cy="56357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3991919" y="1102601"/>
            <a:ext cx="1119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REDUCE</a:t>
            </a:r>
            <a:endParaRPr lang="it-IT" b="1" dirty="0"/>
          </a:p>
        </p:txBody>
      </p:sp>
      <p:sp>
        <p:nvSpPr>
          <p:cNvPr id="15" name="Freccia in giù 14"/>
          <p:cNvSpPr/>
          <p:nvPr/>
        </p:nvSpPr>
        <p:spPr>
          <a:xfrm>
            <a:off x="4103440" y="1457124"/>
            <a:ext cx="936104" cy="56357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6584308" y="2008460"/>
            <a:ext cx="18031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BE CAREFUL </a:t>
            </a:r>
          </a:p>
          <a:p>
            <a:pPr algn="ctr"/>
            <a:r>
              <a:rPr lang="it-IT" b="1" dirty="0" smtClean="0"/>
              <a:t>&amp; USE APPROPRIATELY</a:t>
            </a:r>
            <a:endParaRPr lang="it-IT" b="1" dirty="0"/>
          </a:p>
        </p:txBody>
      </p:sp>
      <p:sp>
        <p:nvSpPr>
          <p:cNvPr id="17" name="Freccia in giù 16"/>
          <p:cNvSpPr/>
          <p:nvPr/>
        </p:nvSpPr>
        <p:spPr>
          <a:xfrm>
            <a:off x="7037602" y="2960840"/>
            <a:ext cx="936104" cy="563579"/>
          </a:xfrm>
          <a:prstGeom prst="down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riangolo isoscele 17"/>
          <p:cNvSpPr/>
          <p:nvPr/>
        </p:nvSpPr>
        <p:spPr>
          <a:xfrm>
            <a:off x="2603972" y="2334275"/>
            <a:ext cx="3888432" cy="1944216"/>
          </a:xfrm>
          <a:prstGeom prst="triangl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99483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4838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046178" y="1307544"/>
            <a:ext cx="1990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C00000"/>
                </a:solidFill>
              </a:rPr>
              <a:t>[</a:t>
            </a:r>
            <a:r>
              <a:rPr lang="it-IT" sz="2000" b="1" dirty="0" err="1" smtClean="0">
                <a:solidFill>
                  <a:srgbClr val="C00000"/>
                </a:solidFill>
              </a:rPr>
              <a:t>LoE</a:t>
            </a:r>
            <a:r>
              <a:rPr lang="it-IT" sz="2000" b="1" dirty="0" smtClean="0">
                <a:solidFill>
                  <a:srgbClr val="C00000"/>
                </a:solidFill>
              </a:rPr>
              <a:t>]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SoR</a:t>
            </a:r>
            <a:r>
              <a:rPr lang="it-IT" sz="2000" b="1" dirty="0" smtClean="0"/>
              <a:t> </a:t>
            </a: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it-IT" sz="2000" b="1" dirty="0" err="1" smtClean="0">
                <a:solidFill>
                  <a:schemeClr val="accent1">
                    <a:lumMod val="75000"/>
                  </a:schemeClr>
                </a:solidFill>
              </a:rPr>
              <a:t>LoA</a:t>
            </a:r>
            <a:r>
              <a:rPr lang="it-IT" sz="2000" b="1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it-IT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Ovale 1"/>
          <p:cNvSpPr/>
          <p:nvPr/>
        </p:nvSpPr>
        <p:spPr>
          <a:xfrm>
            <a:off x="3419872" y="1347614"/>
            <a:ext cx="2326522" cy="980209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it-IT" b="1" dirty="0" err="1" smtClean="0">
                <a:solidFill>
                  <a:schemeClr val="tx1"/>
                </a:solidFill>
              </a:rPr>
              <a:t>Optimal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disease</a:t>
            </a:r>
            <a:r>
              <a:rPr lang="it-IT" b="1" dirty="0" smtClean="0">
                <a:solidFill>
                  <a:schemeClr val="tx1"/>
                </a:solidFill>
              </a:rPr>
              <a:t> </a:t>
            </a:r>
            <a:r>
              <a:rPr lang="it-IT" b="1" dirty="0" err="1" smtClean="0">
                <a:solidFill>
                  <a:schemeClr val="tx1"/>
                </a:solidFill>
              </a:rPr>
              <a:t>activity</a:t>
            </a:r>
            <a:r>
              <a:rPr lang="it-IT" b="1" dirty="0" smtClean="0">
                <a:solidFill>
                  <a:schemeClr val="tx1"/>
                </a:solidFill>
              </a:rPr>
              <a:t> control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821833" y="2314540"/>
            <a:ext cx="1491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b="1" dirty="0">
                <a:solidFill>
                  <a:srgbClr val="C00000"/>
                </a:solidFill>
              </a:rPr>
              <a:t>[2b-3] </a:t>
            </a:r>
            <a:r>
              <a:rPr lang="en-US" b="1" dirty="0">
                <a:solidFill>
                  <a:prstClr val="black"/>
                </a:solidFill>
              </a:rPr>
              <a:t>B </a:t>
            </a:r>
            <a:r>
              <a:rPr lang="en-US" dirty="0">
                <a:solidFill>
                  <a:prstClr val="black"/>
                </a:solidFill>
              </a:rPr>
              <a:t> </a:t>
            </a:r>
            <a:r>
              <a:rPr lang="en-US" b="1" dirty="0">
                <a:solidFill>
                  <a:srgbClr val="4F81BD">
                    <a:lumMod val="75000"/>
                  </a:srgbClr>
                </a:solidFill>
              </a:rPr>
              <a:t>(9.1)</a:t>
            </a:r>
            <a:endParaRPr lang="it-IT" b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25" name="Ovale 24"/>
          <p:cNvSpPr/>
          <p:nvPr/>
        </p:nvSpPr>
        <p:spPr>
          <a:xfrm>
            <a:off x="5658614" y="2120356"/>
            <a:ext cx="2359660" cy="106755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sz="1700" b="1" dirty="0" smtClean="0">
                <a:solidFill>
                  <a:schemeClr val="tx1"/>
                </a:solidFill>
              </a:rPr>
              <a:t>Lifestyle advises </a:t>
            </a:r>
          </a:p>
          <a:p>
            <a:pPr algn="ctr">
              <a:lnSpc>
                <a:spcPts val="2000"/>
              </a:lnSpc>
            </a:pPr>
            <a:r>
              <a:rPr lang="en-US" b="1" dirty="0" smtClean="0">
                <a:solidFill>
                  <a:schemeClr val="tx1"/>
                </a:solidFill>
              </a:rPr>
              <a:t>(diet, exercise, smoke)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6278835" y="3170207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b="1" dirty="0" smtClean="0">
                <a:solidFill>
                  <a:srgbClr val="C00000"/>
                </a:solidFill>
              </a:rPr>
              <a:t>[3] </a:t>
            </a:r>
            <a:r>
              <a:rPr lang="it-IT" b="1" dirty="0" smtClean="0">
                <a:solidFill>
                  <a:prstClr val="black"/>
                </a:solidFill>
              </a:rPr>
              <a:t>C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(9.8)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Ovale 28"/>
          <p:cNvSpPr/>
          <p:nvPr/>
        </p:nvSpPr>
        <p:spPr>
          <a:xfrm>
            <a:off x="1152173" y="2018452"/>
            <a:ext cx="2290263" cy="1174311"/>
          </a:xfrm>
          <a:prstGeom prst="ellipse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b="1" dirty="0" smtClean="0"/>
              <a:t>Anti</a:t>
            </a:r>
          </a:p>
          <a:p>
            <a:pPr algn="ctr">
              <a:lnSpc>
                <a:spcPts val="2000"/>
              </a:lnSpc>
            </a:pPr>
            <a:r>
              <a:rPr lang="en-US" b="1" dirty="0" smtClean="0"/>
              <a:t>hypertensives and statins as in GP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1535717" y="3175545"/>
            <a:ext cx="1523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b="1" dirty="0" smtClean="0">
                <a:solidFill>
                  <a:srgbClr val="C00000"/>
                </a:solidFill>
              </a:rPr>
              <a:t>[3-4] </a:t>
            </a:r>
            <a:r>
              <a:rPr lang="it-IT" b="1" dirty="0" smtClean="0">
                <a:solidFill>
                  <a:prstClr val="black"/>
                </a:solidFill>
              </a:rPr>
              <a:t>C-D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(9.2)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Ovale 31"/>
          <p:cNvSpPr/>
          <p:nvPr/>
        </p:nvSpPr>
        <p:spPr>
          <a:xfrm>
            <a:off x="2060671" y="3514491"/>
            <a:ext cx="2326522" cy="1078230"/>
          </a:xfrm>
          <a:prstGeom prst="ellipse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b="1" dirty="0" smtClean="0"/>
              <a:t>Be cautious in prescribing NSAIDs </a:t>
            </a:r>
          </a:p>
        </p:txBody>
      </p:sp>
      <p:sp>
        <p:nvSpPr>
          <p:cNvPr id="33" name="Rettangolo 32"/>
          <p:cNvSpPr/>
          <p:nvPr/>
        </p:nvSpPr>
        <p:spPr>
          <a:xfrm>
            <a:off x="2535218" y="4672038"/>
            <a:ext cx="1420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b="1" dirty="0" smtClean="0">
                <a:solidFill>
                  <a:srgbClr val="C00000"/>
                </a:solidFill>
              </a:rPr>
              <a:t>[2a-3] </a:t>
            </a:r>
            <a:r>
              <a:rPr lang="it-IT" b="1" dirty="0" smtClean="0">
                <a:solidFill>
                  <a:prstClr val="black"/>
                </a:solidFill>
              </a:rPr>
              <a:t>C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(8.9)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Ovale 33"/>
          <p:cNvSpPr/>
          <p:nvPr/>
        </p:nvSpPr>
        <p:spPr>
          <a:xfrm>
            <a:off x="4692598" y="3546275"/>
            <a:ext cx="2376999" cy="110625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000"/>
              </a:lnSpc>
            </a:pPr>
            <a:r>
              <a:rPr lang="en-US" b="1" dirty="0" smtClean="0"/>
              <a:t>Use GC at low dosages  and try to taper </a:t>
            </a:r>
          </a:p>
        </p:txBody>
      </p:sp>
      <p:sp>
        <p:nvSpPr>
          <p:cNvPr id="35" name="Rettangolo 34"/>
          <p:cNvSpPr/>
          <p:nvPr/>
        </p:nvSpPr>
        <p:spPr>
          <a:xfrm>
            <a:off x="5173402" y="4722698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it-IT" b="1" dirty="0" smtClean="0">
                <a:solidFill>
                  <a:srgbClr val="C00000"/>
                </a:solidFill>
              </a:rPr>
              <a:t>[3-4] </a:t>
            </a:r>
            <a:r>
              <a:rPr lang="it-IT" b="1" dirty="0" smtClean="0">
                <a:solidFill>
                  <a:prstClr val="black"/>
                </a:solidFill>
              </a:rPr>
              <a:t>C </a:t>
            </a:r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(9.5)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44616" cy="118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asellaDiTesto 25"/>
          <p:cNvSpPr txBox="1"/>
          <p:nvPr/>
        </p:nvSpPr>
        <p:spPr>
          <a:xfrm>
            <a:off x="5292080" y="1005576"/>
            <a:ext cx="547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it-IT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 al.</a:t>
            </a:r>
            <a:endParaRPr lang="it-IT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77079" y="141480"/>
            <a:ext cx="2367811" cy="184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9611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5" grpId="0" animBg="1"/>
      <p:bldP spid="27" grpId="0"/>
      <p:bldP spid="29" grpId="0" animBg="1"/>
      <p:bldP spid="30" grpId="0"/>
      <p:bldP spid="32" grpId="0" animBg="1"/>
      <p:bldP spid="33" grpId="0"/>
      <p:bldP spid="34" grpId="0" animBg="1"/>
      <p:bldP spid="3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76</a:t>
            </a:fld>
            <a:endParaRPr lang="it-IT"/>
          </a:p>
        </p:txBody>
      </p:sp>
      <p:pic>
        <p:nvPicPr>
          <p:cNvPr id="5" name="Inhaltsplatzhalter 6" descr="Inhaltsplatzhalter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4883" y="699542"/>
            <a:ext cx="9034232" cy="35952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xmlns="" val="326444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16468-FD3C-4085-ADF6-33DB632B7761}" type="slidenum">
              <a:rPr lang="it-IT" smtClean="0"/>
              <a:pPr/>
              <a:t>77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2555776" y="1995686"/>
            <a:ext cx="3863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 smtClean="0">
                <a:latin typeface="Gill Sans MT" panose="020B0502020104020203" pitchFamily="34" charset="0"/>
              </a:rPr>
              <a:t>Does</a:t>
            </a:r>
            <a:r>
              <a:rPr lang="it-IT" sz="3200" b="1" dirty="0" smtClean="0">
                <a:latin typeface="Gill Sans MT" panose="020B0502020104020203" pitchFamily="34" charset="0"/>
              </a:rPr>
              <a:t> </a:t>
            </a:r>
            <a:r>
              <a:rPr lang="it-IT" sz="3200" b="1" dirty="0" err="1" smtClean="0">
                <a:latin typeface="Gill Sans MT" panose="020B0502020104020203" pitchFamily="34" charset="0"/>
              </a:rPr>
              <a:t>all</a:t>
            </a:r>
            <a:r>
              <a:rPr lang="it-IT" sz="3200" b="1" dirty="0" smtClean="0">
                <a:latin typeface="Gill Sans MT" panose="020B0502020104020203" pitchFamily="34" charset="0"/>
              </a:rPr>
              <a:t> </a:t>
            </a:r>
            <a:r>
              <a:rPr lang="it-IT" sz="3200" b="1" dirty="0" err="1" smtClean="0">
                <a:latin typeface="Gill Sans MT" panose="020B0502020104020203" pitchFamily="34" charset="0"/>
              </a:rPr>
              <a:t>this</a:t>
            </a:r>
            <a:r>
              <a:rPr lang="it-IT" sz="3200" b="1" dirty="0" smtClean="0">
                <a:latin typeface="Gill Sans MT" panose="020B0502020104020203" pitchFamily="34" charset="0"/>
              </a:rPr>
              <a:t> work ?</a:t>
            </a:r>
            <a:endParaRPr lang="it-IT" sz="3200" b="1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982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10400" y="4838542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78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371461" y="3857705"/>
            <a:ext cx="6605693" cy="9462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latin typeface="Gill Sans MT" panose="020B0502020104020203" pitchFamily="34" charset="0"/>
              </a:rPr>
              <a:t>The </a:t>
            </a:r>
            <a:r>
              <a:rPr lang="en-US" dirty="0" smtClean="0">
                <a:latin typeface="Gill Sans MT" panose="020B0502020104020203" pitchFamily="34" charset="0"/>
              </a:rPr>
              <a:t>actual </a:t>
            </a:r>
            <a:r>
              <a:rPr lang="en-US" dirty="0">
                <a:latin typeface="Gill Sans MT" panose="020B0502020104020203" pitchFamily="34" charset="0"/>
              </a:rPr>
              <a:t>effect of anti-rheumatic therapies on atherosclerosis progression and </a:t>
            </a:r>
            <a:r>
              <a:rPr lang="en-US" dirty="0" smtClean="0">
                <a:latin typeface="Gill Sans MT" panose="020B0502020104020203" pitchFamily="34" charset="0"/>
              </a:rPr>
              <a:t>CV outcome in </a:t>
            </a:r>
            <a:r>
              <a:rPr lang="en-US" dirty="0">
                <a:latin typeface="Gill Sans MT" panose="020B0502020104020203" pitchFamily="34" charset="0"/>
              </a:rPr>
              <a:t>these patients is rather uncertain due to great literature inconsistency.</a:t>
            </a:r>
            <a:endParaRPr lang="it-IT" dirty="0">
              <a:latin typeface="Gill Sans MT" panose="020B05020201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784" y="33967"/>
            <a:ext cx="5438753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72537" y="0"/>
            <a:ext cx="34956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905893"/>
            <a:ext cx="2055515" cy="34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1371461" y="2355726"/>
            <a:ext cx="6605693" cy="12289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Gill Sans MT" panose="020B0502020104020203" pitchFamily="34" charset="0"/>
              </a:rPr>
              <a:t>In CIRDs, RCTs </a:t>
            </a:r>
            <a:r>
              <a:rPr lang="en-US" dirty="0">
                <a:latin typeface="Gill Sans MT" panose="020B0502020104020203" pitchFamily="34" charset="0"/>
              </a:rPr>
              <a:t>of disease-modifying anti-rheumatic </a:t>
            </a:r>
            <a:r>
              <a:rPr lang="en-US" dirty="0" smtClean="0">
                <a:latin typeface="Gill Sans MT" panose="020B0502020104020203" pitchFamily="34" charset="0"/>
              </a:rPr>
              <a:t>drugs (</a:t>
            </a:r>
            <a:r>
              <a:rPr lang="en-US" dirty="0">
                <a:latin typeface="Gill Sans MT" panose="020B0502020104020203" pitchFamily="34" charset="0"/>
              </a:rPr>
              <a:t>DMARDs), and biologic anti-cytokine therapies have </a:t>
            </a:r>
            <a:r>
              <a:rPr lang="en-US" dirty="0" smtClean="0">
                <a:latin typeface="Gill Sans MT" panose="020B0502020104020203" pitchFamily="34" charset="0"/>
              </a:rPr>
              <a:t>not been </a:t>
            </a:r>
            <a:r>
              <a:rPr lang="en-US" dirty="0">
                <a:latin typeface="Gill Sans MT" panose="020B0502020104020203" pitchFamily="34" charset="0"/>
              </a:rPr>
              <a:t>powered to detect the impact of these agents on </a:t>
            </a:r>
            <a:r>
              <a:rPr lang="en-US" dirty="0" smtClean="0">
                <a:latin typeface="Gill Sans MT" panose="020B0502020104020203" pitchFamily="34" charset="0"/>
              </a:rPr>
              <a:t>the modification </a:t>
            </a:r>
            <a:r>
              <a:rPr lang="en-US" dirty="0">
                <a:latin typeface="Gill Sans MT" panose="020B0502020104020203" pitchFamily="34" charset="0"/>
              </a:rPr>
              <a:t>of subclinical atherosclerosis and CV disease risk.</a:t>
            </a:r>
            <a:endParaRPr lang="it-IT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10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950" y="51470"/>
            <a:ext cx="8928100" cy="540618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dirty="0" smtClean="0"/>
              <a:t>T2T </a:t>
            </a:r>
            <a:r>
              <a:rPr lang="it-IT" sz="3200" b="1" dirty="0" err="1" smtClean="0"/>
              <a:t>strategy</a:t>
            </a:r>
            <a:r>
              <a:rPr lang="it-IT" sz="3200" b="1" dirty="0" smtClean="0"/>
              <a:t> in </a:t>
            </a:r>
            <a:r>
              <a:rPr lang="it-IT" sz="3200" b="1" dirty="0" err="1" smtClean="0"/>
              <a:t>CIRDs</a:t>
            </a:r>
            <a:endParaRPr lang="it-IT" sz="3200" b="1" dirty="0"/>
          </a:p>
        </p:txBody>
      </p:sp>
      <p:grpSp>
        <p:nvGrpSpPr>
          <p:cNvPr id="4099" name="Gruppo 4"/>
          <p:cNvGrpSpPr>
            <a:grpSpLocks/>
          </p:cNvGrpSpPr>
          <p:nvPr/>
        </p:nvGrpSpPr>
        <p:grpSpPr bwMode="auto">
          <a:xfrm>
            <a:off x="107950" y="699542"/>
            <a:ext cx="7329629" cy="873388"/>
            <a:chOff x="107504" y="1628800"/>
            <a:chExt cx="8888658" cy="1551562"/>
          </a:xfrm>
        </p:grpSpPr>
        <p:pic>
          <p:nvPicPr>
            <p:cNvPr id="411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628800"/>
              <a:ext cx="8277225" cy="145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8246530" y="2524249"/>
              <a:ext cx="749632" cy="6561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+mn-cs"/>
                </a:rPr>
                <a:t>et al.</a:t>
              </a:r>
            </a:p>
          </p:txBody>
        </p:sp>
      </p:grpSp>
      <p:grpSp>
        <p:nvGrpSpPr>
          <p:cNvPr id="4100" name="Gruppo 5"/>
          <p:cNvGrpSpPr>
            <a:grpSpLocks/>
          </p:cNvGrpSpPr>
          <p:nvPr/>
        </p:nvGrpSpPr>
        <p:grpSpPr bwMode="auto">
          <a:xfrm>
            <a:off x="1331913" y="2719945"/>
            <a:ext cx="6235699" cy="931925"/>
            <a:chOff x="125685" y="3284984"/>
            <a:chExt cx="7686675" cy="2021432"/>
          </a:xfrm>
        </p:grpSpPr>
        <p:pic>
          <p:nvPicPr>
            <p:cNvPr id="4110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85" y="3284984"/>
              <a:ext cx="7686675" cy="1914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CasellaDiTesto 9"/>
            <p:cNvSpPr txBox="1"/>
            <p:nvPr/>
          </p:nvSpPr>
          <p:spPr>
            <a:xfrm>
              <a:off x="6876393" y="4591752"/>
              <a:ext cx="775677" cy="71466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+mn-cs"/>
                </a:rPr>
                <a:t>et al.</a:t>
              </a:r>
            </a:p>
          </p:txBody>
        </p:sp>
      </p:grp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44"/>
          <a:stretch>
            <a:fillRect/>
          </a:stretch>
        </p:blipFill>
        <p:spPr bwMode="auto">
          <a:xfrm>
            <a:off x="7377057" y="2986460"/>
            <a:ext cx="1655795" cy="16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125"/>
          <a:stretch>
            <a:fillRect/>
          </a:stretch>
        </p:blipFill>
        <p:spPr bwMode="auto">
          <a:xfrm>
            <a:off x="5615254" y="722167"/>
            <a:ext cx="1617377" cy="211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1 4"/>
          <p:cNvCxnSpPr/>
          <p:nvPr/>
        </p:nvCxnSpPr>
        <p:spPr>
          <a:xfrm>
            <a:off x="1259632" y="987574"/>
            <a:ext cx="26638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2483421" y="2958540"/>
            <a:ext cx="2160587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0060" y="1563638"/>
            <a:ext cx="5740977" cy="99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69693" y="1805519"/>
            <a:ext cx="1331167" cy="19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Connettore 1 19"/>
          <p:cNvCxnSpPr/>
          <p:nvPr/>
        </p:nvCxnSpPr>
        <p:spPr>
          <a:xfrm>
            <a:off x="1598133" y="1885578"/>
            <a:ext cx="200137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 bwMode="auto">
          <a:xfrm>
            <a:off x="5821536" y="2224410"/>
            <a:ext cx="618150" cy="3357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et al.</a:t>
            </a:r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3917" y="3744416"/>
            <a:ext cx="6086475" cy="120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8304" y="4532917"/>
            <a:ext cx="1655445" cy="19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Connettore 1 23"/>
          <p:cNvCxnSpPr/>
          <p:nvPr/>
        </p:nvCxnSpPr>
        <p:spPr>
          <a:xfrm>
            <a:off x="3779912" y="4011910"/>
            <a:ext cx="209682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>
            <a:off x="5531973" y="4253334"/>
            <a:ext cx="2064363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 bwMode="auto">
          <a:xfrm>
            <a:off x="7471136" y="4659982"/>
            <a:ext cx="629256" cy="3294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et al.</a:t>
            </a:r>
          </a:p>
        </p:txBody>
      </p:sp>
    </p:spTree>
    <p:extLst>
      <p:ext uri="{BB962C8B-B14F-4D97-AF65-F5344CB8AC3E}">
        <p14:creationId xmlns:p14="http://schemas.microsoft.com/office/powerpoint/2010/main" xmlns="" val="65829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20272" y="4890194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7" y="51470"/>
            <a:ext cx="4536503" cy="122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665763" y="178070"/>
            <a:ext cx="3408428" cy="92333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it-IT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Established</a:t>
            </a:r>
            <a:r>
              <a:rPr lang="it-IT" b="1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risk</a:t>
            </a:r>
            <a:r>
              <a:rPr lang="it-IT" b="1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Gill Sans MT" panose="020B0502020104020203" pitchFamily="34" charset="0"/>
              </a:rPr>
              <a:t>models</a:t>
            </a:r>
            <a:r>
              <a:rPr lang="it-IT" b="1" dirty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it-IT" b="1" dirty="0" err="1" smtClean="0">
                <a:solidFill>
                  <a:schemeClr val="bg1"/>
                </a:solidFill>
                <a:latin typeface="Gill Sans MT" panose="020B0502020104020203" pitchFamily="34" charset="0"/>
              </a:rPr>
              <a:t>generally</a:t>
            </a:r>
            <a:r>
              <a:rPr lang="it-IT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underestimate CV </a:t>
            </a:r>
            <a:r>
              <a:rPr lang="en-US" b="1" dirty="0">
                <a:solidFill>
                  <a:schemeClr val="bg1"/>
                </a:solidFill>
                <a:latin typeface="Gill Sans MT" panose="020B0502020104020203" pitchFamily="34" charset="0"/>
              </a:rPr>
              <a:t>risk in patients with RA</a:t>
            </a:r>
            <a:endParaRPr lang="it-IT" b="1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8025" y="643533"/>
            <a:ext cx="13239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801" r="11043" b="50000"/>
          <a:stretch/>
        </p:blipFill>
        <p:spPr bwMode="auto">
          <a:xfrm>
            <a:off x="2511313" y="1491630"/>
            <a:ext cx="2066798" cy="236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8079" b="50000"/>
          <a:stretch/>
        </p:blipFill>
        <p:spPr bwMode="auto">
          <a:xfrm>
            <a:off x="179512" y="1491630"/>
            <a:ext cx="2331801" cy="236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036" t="50000" r="10359"/>
          <a:stretch/>
        </p:blipFill>
        <p:spPr bwMode="auto">
          <a:xfrm>
            <a:off x="6883792" y="1570718"/>
            <a:ext cx="2091770" cy="236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000" r="57920"/>
          <a:stretch/>
        </p:blipFill>
        <p:spPr bwMode="auto">
          <a:xfrm>
            <a:off x="4533385" y="1570718"/>
            <a:ext cx="2340727" cy="236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611560" y="1635646"/>
            <a:ext cx="826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SCORE</a:t>
            </a:r>
            <a:endParaRPr lang="it-IT" dirty="0"/>
          </a:p>
        </p:txBody>
      </p:sp>
      <p:sp>
        <p:nvSpPr>
          <p:cNvPr id="8" name="Rettangolo 7"/>
          <p:cNvSpPr/>
          <p:nvPr/>
        </p:nvSpPr>
        <p:spPr>
          <a:xfrm>
            <a:off x="2699792" y="1635646"/>
            <a:ext cx="1443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</a:rPr>
              <a:t>Framingham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risk</a:t>
            </a:r>
            <a:r>
              <a:rPr lang="it-IT" dirty="0">
                <a:solidFill>
                  <a:prstClr val="black"/>
                </a:solidFill>
              </a:rPr>
              <a:t> score </a:t>
            </a:r>
            <a:endParaRPr lang="it-IT" dirty="0"/>
          </a:p>
        </p:txBody>
      </p:sp>
      <p:sp>
        <p:nvSpPr>
          <p:cNvPr id="13" name="Rettangolo 12"/>
          <p:cNvSpPr/>
          <p:nvPr/>
        </p:nvSpPr>
        <p:spPr>
          <a:xfrm>
            <a:off x="4932040" y="1635646"/>
            <a:ext cx="1031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Reynolds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7025506" y="1644290"/>
            <a:ext cx="104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prstClr val="black"/>
                </a:solidFill>
              </a:rPr>
              <a:t>QRisk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smtClean="0">
                <a:solidFill>
                  <a:prstClr val="black"/>
                </a:solidFill>
              </a:rPr>
              <a:t>II* 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3707904" y="3867894"/>
            <a:ext cx="19395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</a:rPr>
              <a:t>deciles of predicted risk</a:t>
            </a:r>
            <a:endParaRPr lang="it-IT" sz="14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563" t="2037" r="48619" b="90722"/>
          <a:stretch/>
        </p:blipFill>
        <p:spPr bwMode="auto">
          <a:xfrm>
            <a:off x="8174927" y="578968"/>
            <a:ext cx="879500" cy="55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ttangolo 15"/>
          <p:cNvSpPr/>
          <p:nvPr/>
        </p:nvSpPr>
        <p:spPr>
          <a:xfrm>
            <a:off x="1509120" y="4155926"/>
            <a:ext cx="6519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Gill Sans MT" panose="020B0502020104020203" pitchFamily="34" charset="0"/>
              </a:rPr>
              <a:t>Overall, the number of CV </a:t>
            </a:r>
            <a:r>
              <a:rPr lang="en-US" dirty="0" smtClean="0">
                <a:latin typeface="Gill Sans MT" panose="020B0502020104020203" pitchFamily="34" charset="0"/>
              </a:rPr>
              <a:t>events that </a:t>
            </a:r>
            <a:r>
              <a:rPr lang="en-US" dirty="0">
                <a:latin typeface="Gill Sans MT" panose="020B0502020104020203" pitchFamily="34" charset="0"/>
              </a:rPr>
              <a:t>were expected based on the risk calculated by these </a:t>
            </a:r>
            <a:r>
              <a:rPr lang="en-US" dirty="0" smtClean="0">
                <a:latin typeface="Gill Sans MT" panose="020B0502020104020203" pitchFamily="34" charset="0"/>
              </a:rPr>
              <a:t>algorithms appeared </a:t>
            </a:r>
            <a:r>
              <a:rPr lang="en-US" dirty="0">
                <a:latin typeface="Gill Sans MT" panose="020B0502020104020203" pitchFamily="34" charset="0"/>
              </a:rPr>
              <a:t>to be an inaccurate estimate of the </a:t>
            </a:r>
            <a:r>
              <a:rPr lang="en-US" dirty="0" smtClean="0">
                <a:latin typeface="Gill Sans MT" panose="020B0502020104020203" pitchFamily="34" charset="0"/>
              </a:rPr>
              <a:t>observed number </a:t>
            </a:r>
            <a:r>
              <a:rPr lang="en-US" dirty="0">
                <a:latin typeface="Gill Sans MT" panose="020B0502020104020203" pitchFamily="34" charset="0"/>
              </a:rPr>
              <a:t>of </a:t>
            </a:r>
            <a:r>
              <a:rPr lang="en-US" dirty="0" smtClean="0">
                <a:latin typeface="Gill Sans MT" panose="020B0502020104020203" pitchFamily="34" charset="0"/>
              </a:rPr>
              <a:t>CV events </a:t>
            </a:r>
            <a:r>
              <a:rPr lang="en-US" dirty="0">
                <a:latin typeface="Gill Sans MT" panose="020B0502020104020203" pitchFamily="34" charset="0"/>
              </a:rPr>
              <a:t>in patients with RA</a:t>
            </a:r>
            <a:endParaRPr lang="it-IT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37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74904" y="4890194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80</a:t>
            </a:fld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2427734"/>
            <a:ext cx="676275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499742"/>
            <a:ext cx="2212848" cy="230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uppo 6"/>
          <p:cNvGrpSpPr>
            <a:grpSpLocks/>
          </p:cNvGrpSpPr>
          <p:nvPr/>
        </p:nvGrpSpPr>
        <p:grpSpPr bwMode="auto">
          <a:xfrm>
            <a:off x="323528" y="1284734"/>
            <a:ext cx="6449704" cy="875824"/>
            <a:chOff x="542925" y="4741887"/>
            <a:chExt cx="8539455" cy="1657137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" y="4741887"/>
              <a:ext cx="8058150" cy="1495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asellaDiTesto 12"/>
            <p:cNvSpPr txBox="1"/>
            <p:nvPr/>
          </p:nvSpPr>
          <p:spPr>
            <a:xfrm>
              <a:off x="8284268" y="5700215"/>
              <a:ext cx="798112" cy="698809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cs typeface="+mn-cs"/>
                </a:rPr>
                <a:t>et al.</a:t>
              </a:r>
            </a:p>
          </p:txBody>
        </p:sp>
      </p:grp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7598"/>
          <a:stretch>
            <a:fillRect/>
          </a:stretch>
        </p:blipFill>
        <p:spPr bwMode="auto">
          <a:xfrm>
            <a:off x="6732240" y="1356742"/>
            <a:ext cx="1792002" cy="217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Connettore 1 14"/>
          <p:cNvCxnSpPr/>
          <p:nvPr/>
        </p:nvCxnSpPr>
        <p:spPr>
          <a:xfrm>
            <a:off x="2485024" y="1572766"/>
            <a:ext cx="3527136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323528" y="411510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i="1" dirty="0" smtClean="0">
                <a:latin typeface="Gill Sans MT" panose="020B0502020104020203" pitchFamily="34" charset="0"/>
              </a:rPr>
              <a:t>T2T …</a:t>
            </a:r>
            <a:endParaRPr lang="it-IT" sz="2400" b="1" i="1" dirty="0">
              <a:latin typeface="Gill Sans MT" panose="020B0502020104020203" pitchFamily="34" charset="0"/>
            </a:endParaRPr>
          </a:p>
        </p:txBody>
      </p:sp>
      <p:grpSp>
        <p:nvGrpSpPr>
          <p:cNvPr id="17" name="Gruppo 3"/>
          <p:cNvGrpSpPr>
            <a:grpSpLocks/>
          </p:cNvGrpSpPr>
          <p:nvPr/>
        </p:nvGrpSpPr>
        <p:grpSpPr bwMode="auto">
          <a:xfrm>
            <a:off x="1697563" y="3990231"/>
            <a:ext cx="7194917" cy="741759"/>
            <a:chOff x="0" y="2871788"/>
            <a:chExt cx="9210675" cy="1114425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71788"/>
              <a:ext cx="9210675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5213" y="3618556"/>
              <a:ext cx="2713044" cy="3676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6" name="Connettore 1 15"/>
          <p:cNvCxnSpPr/>
          <p:nvPr/>
        </p:nvCxnSpPr>
        <p:spPr>
          <a:xfrm>
            <a:off x="3491880" y="2845268"/>
            <a:ext cx="844368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19"/>
          <p:cNvCxnSpPr/>
          <p:nvPr/>
        </p:nvCxnSpPr>
        <p:spPr>
          <a:xfrm>
            <a:off x="4055839" y="4299942"/>
            <a:ext cx="1236241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4552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Placeholder 18"/>
          <p:cNvSpPr>
            <a:spLocks noGrp="1"/>
          </p:cNvSpPr>
          <p:nvPr>
            <p:ph type="body" sz="quarter" idx="10"/>
          </p:nvPr>
        </p:nvSpPr>
        <p:spPr>
          <a:xfrm>
            <a:off x="107950" y="4762500"/>
            <a:ext cx="4464050" cy="351235"/>
          </a:xfrm>
        </p:spPr>
        <p:txBody>
          <a:bodyPr/>
          <a:lstStyle/>
          <a:p>
            <a:r>
              <a:rPr lang="en-GB" sz="1000">
                <a:solidFill>
                  <a:srgbClr val="000000"/>
                </a:solidFill>
                <a:cs typeface="Arial" charset="0"/>
              </a:rPr>
              <a:t>* Values are the average of survival data from multiple study summaries.</a:t>
            </a:r>
          </a:p>
        </p:txBody>
      </p:sp>
      <p:sp>
        <p:nvSpPr>
          <p:cNvPr id="2458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54538" y="4762500"/>
            <a:ext cx="4481512" cy="351235"/>
          </a:xfrm>
        </p:spPr>
        <p:txBody>
          <a:bodyPr/>
          <a:lstStyle/>
          <a:p>
            <a:r>
              <a:rPr lang="en-GB" altLang="it-IT" sz="900"/>
              <a:t>1. Borchers AT, </a:t>
            </a:r>
            <a:r>
              <a:rPr lang="en-GB" altLang="it-IT" sz="900" i="1"/>
              <a:t>et al. Autoimmun Rev</a:t>
            </a:r>
            <a:r>
              <a:rPr lang="en-GB" altLang="it-IT" sz="900"/>
              <a:t> 2004; </a:t>
            </a:r>
            <a:r>
              <a:rPr lang="en-GB" altLang="it-IT" sz="900" b="1"/>
              <a:t>3</a:t>
            </a:r>
            <a:r>
              <a:rPr lang="en-GB" altLang="it-IT" sz="900"/>
              <a:t>:423–453; 2. </a:t>
            </a:r>
            <a:r>
              <a:rPr lang="en-US" altLang="it-IT" sz="900"/>
              <a:t>ACR Ad Hoc Committee  on SLE Guidelines. </a:t>
            </a:r>
            <a:r>
              <a:rPr lang="en-US" altLang="it-IT" sz="900" i="1"/>
              <a:t>Arthritis Rheum</a:t>
            </a:r>
            <a:r>
              <a:rPr lang="en-US" altLang="it-IT" sz="900"/>
              <a:t> 1999; </a:t>
            </a:r>
            <a:r>
              <a:rPr lang="en-US" altLang="it-IT" sz="900" b="1"/>
              <a:t>42:</a:t>
            </a:r>
            <a:r>
              <a:rPr lang="en-US" altLang="it-IT" sz="900"/>
              <a:t>1785–1796; 3. Hay E. </a:t>
            </a:r>
            <a:r>
              <a:rPr lang="en-US" altLang="it-IT" sz="900" i="1"/>
              <a:t>Ann Rheum Dis</a:t>
            </a:r>
            <a:r>
              <a:rPr lang="en-US" altLang="it-IT" sz="900"/>
              <a:t> 1993; </a:t>
            </a:r>
            <a:r>
              <a:rPr lang="en-US" altLang="it-IT" sz="900" b="1"/>
              <a:t>52:</a:t>
            </a:r>
            <a:r>
              <a:rPr lang="en-US" altLang="it-IT" sz="900"/>
              <a:t>169–172; 4. </a:t>
            </a:r>
            <a:r>
              <a:rPr lang="en-GB" altLang="it-IT" sz="900"/>
              <a:t>Bertsias G, </a:t>
            </a:r>
            <a:r>
              <a:rPr lang="en-GB" altLang="it-IT" sz="900" i="1"/>
              <a:t>et al</a:t>
            </a:r>
            <a:r>
              <a:rPr lang="en-GB" altLang="it-IT" sz="900"/>
              <a:t>. </a:t>
            </a:r>
            <a:r>
              <a:rPr lang="en-GB" altLang="it-IT" sz="900" i="1"/>
              <a:t>Ann Rheum Dis </a:t>
            </a:r>
            <a:r>
              <a:rPr lang="en-GB" altLang="it-IT" sz="900"/>
              <a:t>2008; </a:t>
            </a:r>
            <a:r>
              <a:rPr lang="en-GB" altLang="it-IT" sz="900" b="1"/>
              <a:t>67</a:t>
            </a:r>
            <a:r>
              <a:rPr lang="en-GB" altLang="it-IT" sz="900"/>
              <a:t>:195–205.</a:t>
            </a:r>
            <a:endParaRPr lang="en-US" altLang="it-IT" sz="900"/>
          </a:p>
        </p:txBody>
      </p:sp>
      <p:sp>
        <p:nvSpPr>
          <p:cNvPr id="24590" name="Rettangolo 15"/>
          <p:cNvSpPr>
            <a:spLocks noChangeArrowheads="1"/>
          </p:cNvSpPr>
          <p:nvPr/>
        </p:nvSpPr>
        <p:spPr bwMode="auto">
          <a:xfrm>
            <a:off x="115888" y="-14409"/>
            <a:ext cx="8920162" cy="75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ts val="2600"/>
              </a:lnSpc>
            </a:pPr>
            <a:r>
              <a:rPr lang="en-US" sz="2400" b="1" dirty="0">
                <a:latin typeface="Calibri" pitchFamily="34" charset="0"/>
              </a:rPr>
              <a:t>Survival rates in systemic lupus erythematosus (SLE) have improved over the last 6 </a:t>
            </a:r>
            <a:r>
              <a:rPr lang="en-US" sz="2400" b="1" dirty="0" smtClean="0">
                <a:latin typeface="Calibri" pitchFamily="34" charset="0"/>
              </a:rPr>
              <a:t>decades … </a:t>
            </a: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but still sub-optimal </a:t>
            </a:r>
            <a:endParaRPr lang="en-US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505"/>
          <a:stretch/>
        </p:blipFill>
        <p:spPr>
          <a:xfrm>
            <a:off x="38092" y="987574"/>
            <a:ext cx="6334108" cy="3458665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731892" y="1059582"/>
            <a:ext cx="2160588" cy="1446213"/>
          </a:xfrm>
          <a:prstGeom prst="rect">
            <a:avLst/>
          </a:prstGeom>
          <a:solidFill>
            <a:srgbClr val="F3F2E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indent="-342900"/>
            <a:r>
              <a:rPr lang="it-IT" altLang="it-IT" sz="2200" b="1" dirty="0" err="1">
                <a:latin typeface="Calibri" pitchFamily="34" charset="0"/>
              </a:rPr>
              <a:t>Causes</a:t>
            </a:r>
            <a:r>
              <a:rPr lang="it-IT" altLang="it-IT" sz="2200" b="1" dirty="0">
                <a:latin typeface="Calibri" pitchFamily="34" charset="0"/>
              </a:rPr>
              <a:t> of </a:t>
            </a:r>
            <a:r>
              <a:rPr lang="it-IT" altLang="it-IT" sz="2200" b="1" dirty="0" err="1">
                <a:latin typeface="Calibri" pitchFamily="34" charset="0"/>
              </a:rPr>
              <a:t>death</a:t>
            </a:r>
            <a:r>
              <a:rPr lang="it-IT" altLang="it-IT" sz="2200" dirty="0">
                <a:latin typeface="Calibri" pitchFamily="34" charset="0"/>
              </a:rPr>
              <a:t> :</a:t>
            </a:r>
          </a:p>
          <a:p>
            <a:pPr marL="365125" lvl="1" indent="-273050">
              <a:buFont typeface="Wingdings" pitchFamily="2" charset="2"/>
              <a:buChar char="§"/>
            </a:pPr>
            <a:r>
              <a:rPr lang="it-IT" altLang="it-IT" sz="2200" b="1" dirty="0">
                <a:solidFill>
                  <a:srgbClr val="FF0000"/>
                </a:solidFill>
                <a:latin typeface="Calibri" pitchFamily="34" charset="0"/>
              </a:rPr>
              <a:t>CVA</a:t>
            </a:r>
          </a:p>
          <a:p>
            <a:pPr marL="365125" lvl="1" indent="-273050">
              <a:buFont typeface="Wingdings" pitchFamily="2" charset="2"/>
              <a:buChar char="§"/>
            </a:pPr>
            <a:r>
              <a:rPr lang="it-IT" altLang="it-IT" sz="2200" dirty="0" err="1" smtClean="0">
                <a:latin typeface="Calibri" pitchFamily="34" charset="0"/>
              </a:rPr>
              <a:t>Infections</a:t>
            </a:r>
            <a:endParaRPr lang="it-IT" altLang="it-IT" sz="2200" dirty="0">
              <a:latin typeface="Calibri" pitchFamily="34" charset="0"/>
            </a:endParaRPr>
          </a:p>
          <a:p>
            <a:pPr marL="365125" lvl="1" indent="-273050">
              <a:buFont typeface="Wingdings" pitchFamily="2" charset="2"/>
              <a:buChar char="§"/>
            </a:pPr>
            <a:r>
              <a:rPr lang="it-IT" altLang="it-IT" sz="2200" dirty="0" err="1" smtClean="0">
                <a:latin typeface="Calibri" pitchFamily="34" charset="0"/>
              </a:rPr>
              <a:t>Malignancies</a:t>
            </a:r>
            <a:endParaRPr lang="it-IT" altLang="it-IT" sz="2200" dirty="0">
              <a:latin typeface="Calibri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02092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6594"/>
            <a:ext cx="8162925" cy="129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8816" y="465441"/>
            <a:ext cx="2581656" cy="216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683569" y="1491630"/>
            <a:ext cx="5242199" cy="350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6084796" y="1707655"/>
            <a:ext cx="2879693" cy="990305"/>
            <a:chOff x="6080695" y="2852936"/>
            <a:chExt cx="2566319" cy="1091245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509" t="13007" r="36602" b="82125"/>
            <a:stretch/>
          </p:blipFill>
          <p:spPr bwMode="auto">
            <a:xfrm>
              <a:off x="6084168" y="3717032"/>
              <a:ext cx="2562846" cy="227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509" t="10100" r="41712" b="86199"/>
            <a:stretch/>
          </p:blipFill>
          <p:spPr bwMode="auto">
            <a:xfrm>
              <a:off x="6084168" y="3527802"/>
              <a:ext cx="2294997" cy="172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508" t="6212" r="36925" b="89900"/>
            <a:stretch/>
          </p:blipFill>
          <p:spPr bwMode="auto">
            <a:xfrm>
              <a:off x="6080695" y="3140968"/>
              <a:ext cx="2545953" cy="181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509" t="2324" r="37842" b="94067"/>
            <a:stretch/>
          </p:blipFill>
          <p:spPr bwMode="auto">
            <a:xfrm>
              <a:off x="6080695" y="2852936"/>
              <a:ext cx="2497852" cy="168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Rettangolo 4"/>
          <p:cNvSpPr/>
          <p:nvPr/>
        </p:nvSpPr>
        <p:spPr>
          <a:xfrm>
            <a:off x="1375073" y="1524205"/>
            <a:ext cx="280831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/>
          <p:cNvCxnSpPr/>
          <p:nvPr/>
        </p:nvCxnSpPr>
        <p:spPr>
          <a:xfrm>
            <a:off x="5660177" y="1802792"/>
            <a:ext cx="0" cy="875466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5665768" y="2744004"/>
            <a:ext cx="0" cy="351124"/>
          </a:xfrm>
          <a:prstGeom prst="straightConnector1">
            <a:avLst/>
          </a:prstGeom>
          <a:ln w="28575">
            <a:solidFill>
              <a:srgbClr val="170FB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BANDIERE-in-tessuto-con-asola-BANDIERA-NAZIONI-EUROPEE-stati-europa-100x150-c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982" t="2166" r="35026" b="76863"/>
          <a:stretch/>
        </p:blipFill>
        <p:spPr bwMode="auto">
          <a:xfrm>
            <a:off x="8050312" y="771550"/>
            <a:ext cx="914177" cy="44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6983512" y="4854884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82</a:t>
            </a:fld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6435164" y="3435846"/>
            <a:ext cx="2156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but still sub-optimal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208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83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29" y="29963"/>
            <a:ext cx="5835615" cy="93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0463" y="49272"/>
            <a:ext cx="2466404" cy="26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32529" y="946438"/>
            <a:ext cx="65579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A </a:t>
            </a:r>
            <a:r>
              <a:rPr lang="en-US" sz="2000" b="1" dirty="0"/>
              <a:t>population-based nationwide cohort </a:t>
            </a:r>
            <a:r>
              <a:rPr lang="en-US" sz="2000" b="1" dirty="0" smtClean="0"/>
              <a:t>study </a:t>
            </a:r>
            <a:r>
              <a:rPr lang="it-IT" sz="2000" b="1" dirty="0" smtClean="0"/>
              <a:t>in </a:t>
            </a:r>
            <a:r>
              <a:rPr lang="it-IT" sz="2000" b="1" dirty="0" err="1"/>
              <a:t>Sweden</a:t>
            </a:r>
            <a:endParaRPr lang="it-IT" sz="2000" b="1" dirty="0"/>
          </a:p>
        </p:txBody>
      </p:sp>
      <p:pic>
        <p:nvPicPr>
          <p:cNvPr id="9" name="Picture 2" descr="https://previews.123rf.com/images/adamgolabek/adamgolabek0904/adamgolabek090400035/4597787-insieme-di-tutte-le-bandiere-europee-Archivio-Fotografic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26" t="22896" r="50543" b="67591"/>
          <a:stretch/>
        </p:blipFill>
        <p:spPr bwMode="auto">
          <a:xfrm>
            <a:off x="5195213" y="341649"/>
            <a:ext cx="600923" cy="37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1432088"/>
            <a:ext cx="6631537" cy="367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ttangolo 14"/>
          <p:cNvSpPr/>
          <p:nvPr/>
        </p:nvSpPr>
        <p:spPr>
          <a:xfrm>
            <a:off x="6128880" y="2859782"/>
            <a:ext cx="2964745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Despite </a:t>
            </a:r>
            <a:r>
              <a:rPr lang="en-US" dirty="0"/>
              <a:t>a decreasing absolute mortality rate, </a:t>
            </a:r>
            <a:r>
              <a:rPr lang="en-US" dirty="0" smtClean="0"/>
              <a:t>the excess </a:t>
            </a:r>
            <a:r>
              <a:rPr lang="en-US" dirty="0"/>
              <a:t>risk of mortality in RA compared with the general </a:t>
            </a:r>
            <a:r>
              <a:rPr lang="en-US" dirty="0" smtClean="0"/>
              <a:t>population </a:t>
            </a:r>
            <a:r>
              <a:rPr lang="it-IT" dirty="0" err="1" smtClean="0"/>
              <a:t>remains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6139941" y="1995686"/>
            <a:ext cx="293539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Deaths </a:t>
            </a:r>
            <a:r>
              <a:rPr lang="en-US" b="1" dirty="0"/>
              <a:t>attributed to </a:t>
            </a:r>
            <a:r>
              <a:rPr lang="en-US" b="1" dirty="0" smtClean="0"/>
              <a:t>CVD </a:t>
            </a:r>
            <a:r>
              <a:rPr lang="it-IT" b="1" dirty="0" err="1" smtClean="0"/>
              <a:t>decreased</a:t>
            </a:r>
            <a:endParaRPr lang="it-IT" b="1" dirty="0"/>
          </a:p>
        </p:txBody>
      </p:sp>
      <p:sp>
        <p:nvSpPr>
          <p:cNvPr id="11" name="CasellaDiTesto 10"/>
          <p:cNvSpPr txBox="1"/>
          <p:nvPr/>
        </p:nvSpPr>
        <p:spPr>
          <a:xfrm rot="16200000">
            <a:off x="192955" y="2765039"/>
            <a:ext cx="899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survival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436096" y="2787774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GP</a:t>
            </a:r>
            <a:endParaRPr lang="it-IT" b="1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5436096" y="3714586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RA</a:t>
            </a:r>
            <a:endParaRPr lang="it-IT" b="1" dirty="0"/>
          </a:p>
        </p:txBody>
      </p:sp>
      <p:sp>
        <p:nvSpPr>
          <p:cNvPr id="13" name="Rettangolo 12"/>
          <p:cNvSpPr/>
          <p:nvPr/>
        </p:nvSpPr>
        <p:spPr>
          <a:xfrm>
            <a:off x="6533200" y="1146493"/>
            <a:ext cx="2156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libri" pitchFamily="34" charset="0"/>
              </a:rPr>
              <a:t>but still sub-optimal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21279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7316" y="2456616"/>
            <a:ext cx="4650194" cy="263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4355976" y="1842959"/>
            <a:ext cx="4727325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CVE and cardiovascular and all-cause mortality according to treatment groups after 5 years of FUP</a:t>
            </a:r>
            <a:endParaRPr lang="it-IT" sz="16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9" y="2737571"/>
            <a:ext cx="3899321" cy="2210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/>
        </p:nvSpPr>
        <p:spPr>
          <a:xfrm>
            <a:off x="72008" y="1851095"/>
            <a:ext cx="4211960" cy="58477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cIMT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for the usual care (●) and treat-to-target intervention group during 5 years of follow-up</a:t>
            </a:r>
            <a:endParaRPr lang="it-IT" sz="1600" b="1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7596" y="924145"/>
            <a:ext cx="8968900" cy="5316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320 RA patients without prior CVD or diabetes mellitus were </a:t>
            </a:r>
            <a:r>
              <a:rPr lang="en-US" sz="1600" b="1" dirty="0" err="1" smtClean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randomised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 1:1 to either a treat-to-target approach or usual care of traditional CVD risk factors. </a:t>
            </a:r>
          </a:p>
        </p:txBody>
      </p:sp>
      <p:sp>
        <p:nvSpPr>
          <p:cNvPr id="13" name="Freccia in giù 12"/>
          <p:cNvSpPr/>
          <p:nvPr/>
        </p:nvSpPr>
        <p:spPr>
          <a:xfrm>
            <a:off x="6588224" y="1491630"/>
            <a:ext cx="288032" cy="270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251520" y="33469"/>
            <a:ext cx="87129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  <a:latin typeface="Gill Sans MT" panose="020B0502020104020203" pitchFamily="34" charset="0"/>
              </a:rPr>
              <a:t>EFFECT OF A TREAT-TO-TARGET INTERVENTION OF CARDIOVASCULAR RISK FACTORS ON SUBCLINICAL AND CLINICAL ATHEROSCLEROSIS IN RA: A RCT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</a:p>
          <a:p>
            <a:pPr algn="ctr"/>
            <a:r>
              <a:rPr lang="it-IT" sz="14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Benjamin </a:t>
            </a:r>
            <a:r>
              <a:rPr lang="it-IT" sz="14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Burggraaf</a:t>
            </a:r>
            <a:r>
              <a:rPr lang="it-IT" sz="14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it-IT" sz="14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et</a:t>
            </a:r>
            <a:r>
              <a:rPr lang="it-IT" sz="14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al. </a:t>
            </a:r>
            <a:r>
              <a:rPr lang="it-IT" sz="14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July</a:t>
            </a:r>
            <a:r>
              <a:rPr lang="it-IT" sz="14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2018 </a:t>
            </a:r>
            <a:r>
              <a:rPr lang="it-IT" sz="14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Rheumatoid</a:t>
            </a:r>
            <a:r>
              <a:rPr lang="it-IT" sz="1400" i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it-IT" sz="1400" i="1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Arthritis</a:t>
            </a:r>
            <a:endParaRPr lang="it-IT" sz="1400" i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endParaRPr lang="en-US" b="1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6" name="Freccia in giù 15"/>
          <p:cNvSpPr/>
          <p:nvPr/>
        </p:nvSpPr>
        <p:spPr>
          <a:xfrm>
            <a:off x="2195736" y="1491630"/>
            <a:ext cx="288032" cy="27003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Ovale 1"/>
          <p:cNvSpPr/>
          <p:nvPr/>
        </p:nvSpPr>
        <p:spPr>
          <a:xfrm>
            <a:off x="997000" y="3999210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>
            <a:off x="1526456" y="377048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2051720" y="368158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/>
        </p:nvSpPr>
        <p:spPr>
          <a:xfrm>
            <a:off x="2593876" y="3482454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Ovale 16"/>
          <p:cNvSpPr/>
          <p:nvPr/>
        </p:nvSpPr>
        <p:spPr>
          <a:xfrm>
            <a:off x="3131840" y="3473946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/>
          <p:cNvSpPr/>
          <p:nvPr/>
        </p:nvSpPr>
        <p:spPr>
          <a:xfrm>
            <a:off x="3661296" y="3554462"/>
            <a:ext cx="72008" cy="720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843808" y="3930610"/>
            <a:ext cx="978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Gill Sans MT" panose="020B0502020104020203" pitchFamily="34" charset="0"/>
              </a:rPr>
              <a:t>p = 0.028</a:t>
            </a:r>
            <a:endParaRPr lang="it-IT" sz="1600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224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85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645"/>
            <a:ext cx="6211310" cy="171893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861477"/>
            <a:ext cx="3452267" cy="308653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8685" y="1851670"/>
            <a:ext cx="3989779" cy="2503686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372200" y="529654"/>
            <a:ext cx="2580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>
                <a:solidFill>
                  <a:prstClr val="black"/>
                </a:solidFill>
              </a:rPr>
              <a:t>720 consecutive RA </a:t>
            </a:r>
            <a:r>
              <a:rPr lang="en-US" dirty="0" smtClean="0">
                <a:solidFill>
                  <a:prstClr val="black"/>
                </a:solidFill>
              </a:rPr>
              <a:t>pts </a:t>
            </a:r>
            <a:endParaRPr lang="en-US" dirty="0">
              <a:solidFill>
                <a:prstClr val="black"/>
              </a:solidFill>
            </a:endParaRPr>
          </a:p>
          <a:p>
            <a:pPr lvl="0"/>
            <a:r>
              <a:rPr lang="en-US" dirty="0">
                <a:solidFill>
                  <a:prstClr val="black"/>
                </a:solidFill>
              </a:rPr>
              <a:t>mean age 59 years </a:t>
            </a:r>
          </a:p>
        </p:txBody>
      </p:sp>
      <p:sp>
        <p:nvSpPr>
          <p:cNvPr id="7" name="Rettangolo 6"/>
          <p:cNvSpPr/>
          <p:nvPr/>
        </p:nvSpPr>
        <p:spPr>
          <a:xfrm>
            <a:off x="5364088" y="4155926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cholesterol-lowering</a:t>
            </a:r>
            <a:r>
              <a:rPr lang="it-IT" dirty="0" smtClean="0"/>
              <a:t> </a:t>
            </a:r>
            <a:r>
              <a:rPr lang="it-IT" dirty="0"/>
              <a:t>or </a:t>
            </a:r>
            <a:endParaRPr lang="it-IT" dirty="0" smtClean="0"/>
          </a:p>
          <a:p>
            <a:r>
              <a:rPr lang="it-IT" dirty="0" err="1" smtClean="0"/>
              <a:t>antihypertensive</a:t>
            </a:r>
            <a:r>
              <a:rPr lang="it-IT" dirty="0" smtClean="0"/>
              <a:t> </a:t>
            </a:r>
            <a:r>
              <a:rPr lang="it-IT" dirty="0" err="1" smtClean="0"/>
              <a:t>drugs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208022" y="415592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*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132003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522058"/>
          </a:xfrm>
        </p:spPr>
        <p:txBody>
          <a:bodyPr>
            <a:normAutofit fontScale="90000"/>
          </a:bodyPr>
          <a:lstStyle/>
          <a:p>
            <a:r>
              <a:rPr lang="it-IT" b="1" dirty="0" err="1" smtClean="0"/>
              <a:t>Summary</a:t>
            </a:r>
            <a:endParaRPr lang="it-IT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843558"/>
            <a:ext cx="8689328" cy="3384376"/>
          </a:xfrm>
        </p:spPr>
        <p:txBody>
          <a:bodyPr>
            <a:noAutofit/>
          </a:bodyPr>
          <a:lstStyle/>
          <a:p>
            <a:pPr marL="360363" indent="-360363">
              <a:buFont typeface="+mj-lt"/>
              <a:buAutoNum type="arabicPeriod"/>
            </a:pPr>
            <a:r>
              <a:rPr lang="it-IT" sz="2000" dirty="0" smtClean="0"/>
              <a:t>In </a:t>
            </a:r>
            <a:r>
              <a:rPr lang="it-IT" sz="2000" dirty="0" err="1" smtClean="0"/>
              <a:t>CIRDs</a:t>
            </a:r>
            <a:r>
              <a:rPr lang="it-IT" sz="2000" dirty="0" smtClean="0"/>
              <a:t>, CV </a:t>
            </a:r>
            <a:r>
              <a:rPr lang="it-IT" sz="2000" dirty="0" err="1" smtClean="0"/>
              <a:t>risk</a:t>
            </a:r>
            <a:r>
              <a:rPr lang="it-IT" sz="2000" dirty="0" smtClean="0"/>
              <a:t> and </a:t>
            </a:r>
            <a:r>
              <a:rPr lang="it-IT" sz="2000" dirty="0" err="1" smtClean="0"/>
              <a:t>related</a:t>
            </a:r>
            <a:r>
              <a:rPr lang="it-IT" sz="2000" dirty="0" smtClean="0"/>
              <a:t> </a:t>
            </a:r>
            <a:r>
              <a:rPr lang="it-IT" sz="2000" dirty="0" err="1" smtClean="0"/>
              <a:t>mortality</a:t>
            </a:r>
            <a:r>
              <a:rPr lang="it-IT" sz="2000" dirty="0" smtClean="0"/>
              <a:t> are </a:t>
            </a:r>
            <a:r>
              <a:rPr lang="it-IT" sz="2000" dirty="0" err="1" smtClean="0"/>
              <a:t>increased</a:t>
            </a:r>
            <a:r>
              <a:rPr lang="it-IT" sz="2000" dirty="0" smtClean="0"/>
              <a:t> in </a:t>
            </a:r>
            <a:r>
              <a:rPr lang="it-IT" sz="2000" dirty="0" err="1" smtClean="0"/>
              <a:t>comparison</a:t>
            </a:r>
            <a:r>
              <a:rPr lang="it-IT" sz="2000" dirty="0" smtClean="0"/>
              <a:t> with GP</a:t>
            </a:r>
            <a:endParaRPr lang="it-IT" sz="2000" dirty="0"/>
          </a:p>
          <a:p>
            <a:pPr marL="360363" indent="-360363">
              <a:buFont typeface="+mj-lt"/>
              <a:buAutoNum type="arabicPeriod"/>
            </a:pPr>
            <a:endParaRPr lang="it-IT" sz="800" dirty="0" smtClean="0"/>
          </a:p>
          <a:p>
            <a:pPr marL="360363" indent="-360363">
              <a:buFont typeface="+mj-lt"/>
              <a:buAutoNum type="arabicPeriod"/>
            </a:pPr>
            <a:r>
              <a:rPr lang="it-IT" sz="2000" dirty="0" err="1" smtClean="0"/>
              <a:t>Current</a:t>
            </a:r>
            <a:r>
              <a:rPr lang="it-IT" sz="2000" dirty="0" smtClean="0"/>
              <a:t> </a:t>
            </a:r>
            <a:r>
              <a:rPr lang="it-IT" sz="2000" dirty="0" err="1" smtClean="0"/>
              <a:t>models</a:t>
            </a:r>
            <a:r>
              <a:rPr lang="it-IT" sz="2000" dirty="0" smtClean="0"/>
              <a:t> </a:t>
            </a:r>
            <a:r>
              <a:rPr lang="it-IT" sz="2000" dirty="0" err="1" smtClean="0"/>
              <a:t>tend</a:t>
            </a:r>
            <a:r>
              <a:rPr lang="it-IT" sz="2000" dirty="0" smtClean="0"/>
              <a:t> to </a:t>
            </a:r>
            <a:r>
              <a:rPr lang="it-IT" sz="2000" dirty="0" err="1" smtClean="0"/>
              <a:t>underestimate</a:t>
            </a:r>
            <a:r>
              <a:rPr lang="it-IT" sz="2000" dirty="0" smtClean="0"/>
              <a:t> the CV </a:t>
            </a:r>
            <a:r>
              <a:rPr lang="it-IT" sz="2000" dirty="0" err="1"/>
              <a:t>risk</a:t>
            </a:r>
            <a:r>
              <a:rPr lang="it-IT" sz="2000" dirty="0"/>
              <a:t> </a:t>
            </a:r>
            <a:r>
              <a:rPr lang="it-IT" sz="2000" dirty="0" smtClean="0"/>
              <a:t>in </a:t>
            </a:r>
            <a:r>
              <a:rPr lang="it-IT" sz="2000" dirty="0" err="1" smtClean="0"/>
              <a:t>CIRDs</a:t>
            </a:r>
            <a:r>
              <a:rPr lang="it-IT" sz="2000" dirty="0" smtClean="0"/>
              <a:t> </a:t>
            </a:r>
          </a:p>
          <a:p>
            <a:pPr marL="360363" indent="-360363">
              <a:buFont typeface="+mj-lt"/>
              <a:buAutoNum type="arabicPeriod"/>
            </a:pPr>
            <a:endParaRPr lang="it-IT" sz="800" dirty="0" smtClean="0"/>
          </a:p>
          <a:p>
            <a:pPr marL="360363" indent="-360363">
              <a:buFont typeface="+mj-lt"/>
              <a:buAutoNum type="arabicPeriod"/>
            </a:pPr>
            <a:r>
              <a:rPr lang="it-IT" sz="2000" dirty="0" smtClean="0"/>
              <a:t>In </a:t>
            </a:r>
            <a:r>
              <a:rPr lang="it-IT" sz="2000" dirty="0" err="1" smtClean="0"/>
              <a:t>CIRDs</a:t>
            </a:r>
            <a:r>
              <a:rPr lang="it-IT" sz="2000" dirty="0" smtClean="0"/>
              <a:t>, </a:t>
            </a:r>
            <a:r>
              <a:rPr lang="it-IT" sz="2000" dirty="0" err="1" smtClean="0"/>
              <a:t>traditional</a:t>
            </a:r>
            <a:r>
              <a:rPr lang="it-IT" sz="2000" dirty="0" smtClean="0"/>
              <a:t> CV </a:t>
            </a:r>
            <a:r>
              <a:rPr lang="it-IT" sz="2000" dirty="0" err="1" smtClean="0"/>
              <a:t>risk</a:t>
            </a:r>
            <a:r>
              <a:rPr lang="it-IT" sz="2000" dirty="0" smtClean="0"/>
              <a:t> </a:t>
            </a:r>
            <a:r>
              <a:rPr lang="it-IT" sz="2000" dirty="0" err="1" smtClean="0"/>
              <a:t>factors</a:t>
            </a:r>
            <a:r>
              <a:rPr lang="it-IT" sz="2000" dirty="0" smtClean="0"/>
              <a:t> and </a:t>
            </a:r>
            <a:r>
              <a:rPr lang="it-IT" sz="2000" dirty="0" err="1" smtClean="0"/>
              <a:t>inflammation</a:t>
            </a:r>
            <a:r>
              <a:rPr lang="it-IT" sz="2000" dirty="0" smtClean="0"/>
              <a:t> </a:t>
            </a:r>
            <a:r>
              <a:rPr lang="it-IT" sz="2000" dirty="0" err="1" smtClean="0"/>
              <a:t>interact</a:t>
            </a:r>
            <a:r>
              <a:rPr lang="it-IT" sz="2000" dirty="0" smtClean="0"/>
              <a:t> in a </a:t>
            </a:r>
            <a:r>
              <a:rPr lang="it-IT" sz="2000" dirty="0" err="1" smtClean="0"/>
              <a:t>complex</a:t>
            </a:r>
            <a:r>
              <a:rPr lang="it-IT" sz="2000" dirty="0" smtClean="0"/>
              <a:t> way</a:t>
            </a:r>
            <a:endParaRPr lang="it-IT" sz="2000" dirty="0"/>
          </a:p>
          <a:p>
            <a:pPr marL="360363" indent="-360363">
              <a:buFont typeface="+mj-lt"/>
              <a:buAutoNum type="arabicPeriod"/>
            </a:pPr>
            <a:endParaRPr lang="it-IT" sz="800" dirty="0" smtClean="0"/>
          </a:p>
          <a:p>
            <a:pPr marL="360363" indent="-360363">
              <a:buFont typeface="+mj-lt"/>
              <a:buAutoNum type="arabicPeriod"/>
            </a:pPr>
            <a:r>
              <a:rPr lang="it-IT" sz="2000" dirty="0" smtClean="0"/>
              <a:t>To reduce CV </a:t>
            </a:r>
            <a:r>
              <a:rPr lang="it-IT" sz="2000" dirty="0" err="1"/>
              <a:t>risk</a:t>
            </a:r>
            <a:r>
              <a:rPr lang="it-IT" sz="2000" dirty="0"/>
              <a:t> </a:t>
            </a:r>
            <a:r>
              <a:rPr lang="it-IT" sz="2000" dirty="0" smtClean="0"/>
              <a:t>in </a:t>
            </a:r>
            <a:r>
              <a:rPr lang="it-IT" sz="2000" dirty="0" err="1" smtClean="0"/>
              <a:t>CIRDs</a:t>
            </a:r>
            <a:r>
              <a:rPr lang="it-IT" sz="2000" dirty="0" smtClean="0"/>
              <a:t>, </a:t>
            </a:r>
            <a:r>
              <a:rPr lang="it-IT" sz="2000" dirty="0" err="1" smtClean="0"/>
              <a:t>both</a:t>
            </a:r>
            <a:r>
              <a:rPr lang="it-IT" sz="2000" dirty="0" smtClean="0"/>
              <a:t> </a:t>
            </a:r>
            <a:r>
              <a:rPr lang="it-IT" sz="2000" dirty="0" err="1" smtClean="0"/>
              <a:t>inflammation</a:t>
            </a:r>
            <a:r>
              <a:rPr lang="it-IT" sz="2000" dirty="0" smtClean="0"/>
              <a:t> and </a:t>
            </a:r>
            <a:r>
              <a:rPr lang="it-IT" sz="2000" dirty="0" err="1" smtClean="0"/>
              <a:t>traditional</a:t>
            </a:r>
            <a:r>
              <a:rPr lang="it-IT" sz="2000" dirty="0" smtClean="0"/>
              <a:t> </a:t>
            </a:r>
            <a:r>
              <a:rPr lang="it-IT" sz="2000" dirty="0" err="1" smtClean="0"/>
              <a:t>risk</a:t>
            </a:r>
            <a:r>
              <a:rPr lang="it-IT" sz="2000" dirty="0" smtClean="0"/>
              <a:t> </a:t>
            </a:r>
            <a:r>
              <a:rPr lang="it-IT" sz="2000" dirty="0" err="1" smtClean="0"/>
              <a:t>factors</a:t>
            </a:r>
            <a:r>
              <a:rPr lang="it-IT" sz="2000" dirty="0" smtClean="0"/>
              <a:t> </a:t>
            </a:r>
            <a:r>
              <a:rPr lang="it-IT" sz="2000" dirty="0" err="1" smtClean="0"/>
              <a:t>should</a:t>
            </a:r>
            <a:r>
              <a:rPr lang="it-IT" sz="2000" dirty="0" smtClean="0"/>
              <a:t> be </a:t>
            </a:r>
            <a:r>
              <a:rPr lang="it-IT" sz="2000" dirty="0" err="1" smtClean="0"/>
              <a:t>checked</a:t>
            </a:r>
            <a:r>
              <a:rPr lang="it-IT" sz="2000" dirty="0" smtClean="0"/>
              <a:t> </a:t>
            </a:r>
            <a:r>
              <a:rPr lang="it-IT" sz="2000" dirty="0" err="1" smtClean="0"/>
              <a:t>according</a:t>
            </a:r>
            <a:r>
              <a:rPr lang="it-IT" sz="2000" dirty="0" smtClean="0"/>
              <a:t> to a T2T </a:t>
            </a:r>
            <a:r>
              <a:rPr lang="it-IT" sz="2000" dirty="0" err="1" smtClean="0"/>
              <a:t>strategy</a:t>
            </a:r>
            <a:endParaRPr lang="it-IT" sz="2000" dirty="0" smtClean="0"/>
          </a:p>
          <a:p>
            <a:pPr marL="360363" indent="-360363">
              <a:buFont typeface="+mj-lt"/>
              <a:buAutoNum type="arabicPeriod"/>
            </a:pPr>
            <a:endParaRPr lang="it-IT" sz="800" dirty="0" smtClean="0"/>
          </a:p>
          <a:p>
            <a:pPr marL="360363" indent="-360363">
              <a:buFont typeface="+mj-lt"/>
              <a:buAutoNum type="arabicPeriod"/>
            </a:pPr>
            <a:r>
              <a:rPr lang="it-IT" sz="2000" dirty="0" err="1" smtClean="0"/>
              <a:t>Although</a:t>
            </a:r>
            <a:r>
              <a:rPr lang="it-IT" sz="2000" dirty="0" smtClean="0"/>
              <a:t> in </a:t>
            </a:r>
            <a:r>
              <a:rPr lang="it-IT" sz="2000" dirty="0" err="1" smtClean="0"/>
              <a:t>recent</a:t>
            </a:r>
            <a:r>
              <a:rPr lang="it-IT" sz="2000" dirty="0" smtClean="0"/>
              <a:t> </a:t>
            </a:r>
            <a:r>
              <a:rPr lang="it-IT" sz="2000" dirty="0" err="1" smtClean="0"/>
              <a:t>years</a:t>
            </a:r>
            <a:r>
              <a:rPr lang="it-IT" sz="2000" dirty="0" smtClean="0"/>
              <a:t> some </a:t>
            </a:r>
            <a:r>
              <a:rPr lang="it-IT" sz="2000" dirty="0" err="1" smtClean="0"/>
              <a:t>studies</a:t>
            </a:r>
            <a:r>
              <a:rPr lang="it-IT" sz="2000" dirty="0" smtClean="0"/>
              <a:t> </a:t>
            </a:r>
            <a:r>
              <a:rPr lang="it-IT" sz="2000" dirty="0" err="1" smtClean="0"/>
              <a:t>have</a:t>
            </a:r>
            <a:r>
              <a:rPr lang="it-IT" sz="2000" dirty="0" smtClean="0"/>
              <a:t> </a:t>
            </a:r>
            <a:r>
              <a:rPr lang="it-IT" sz="2000" dirty="0" err="1" smtClean="0"/>
              <a:t>shown</a:t>
            </a:r>
            <a:r>
              <a:rPr lang="it-IT" sz="2000" dirty="0" smtClean="0"/>
              <a:t> a </a:t>
            </a:r>
            <a:r>
              <a:rPr lang="it-IT" sz="2000" dirty="0" err="1" smtClean="0"/>
              <a:t>decreased</a:t>
            </a:r>
            <a:r>
              <a:rPr lang="it-IT" sz="2000" dirty="0" smtClean="0"/>
              <a:t> CV </a:t>
            </a:r>
            <a:r>
              <a:rPr lang="it-IT" sz="2000" dirty="0" err="1" smtClean="0"/>
              <a:t>mortality</a:t>
            </a:r>
            <a:r>
              <a:rPr lang="it-IT" sz="2000" dirty="0" smtClean="0"/>
              <a:t> in RA and </a:t>
            </a:r>
            <a:r>
              <a:rPr lang="it-IT" sz="2000" dirty="0" err="1" smtClean="0"/>
              <a:t>other</a:t>
            </a:r>
            <a:r>
              <a:rPr lang="it-IT" sz="2000" dirty="0" smtClean="0"/>
              <a:t> </a:t>
            </a:r>
            <a:r>
              <a:rPr lang="it-IT" sz="2000" dirty="0" err="1" smtClean="0"/>
              <a:t>CIRDs</a:t>
            </a:r>
            <a:r>
              <a:rPr lang="it-IT" sz="2000" dirty="0" smtClean="0"/>
              <a:t>, </a:t>
            </a:r>
            <a:r>
              <a:rPr lang="it-IT" sz="2000" dirty="0" err="1" smtClean="0"/>
              <a:t>strategies</a:t>
            </a:r>
            <a:r>
              <a:rPr lang="it-IT" sz="2000" dirty="0" smtClean="0"/>
              <a:t> to </a:t>
            </a:r>
            <a:r>
              <a:rPr lang="it-IT" sz="2000" dirty="0" err="1" smtClean="0"/>
              <a:t>prevent</a:t>
            </a:r>
            <a:r>
              <a:rPr lang="it-IT" sz="2000" dirty="0" smtClean="0"/>
              <a:t> CVD </a:t>
            </a:r>
            <a:r>
              <a:rPr lang="it-IT" sz="2000" dirty="0" err="1" smtClean="0"/>
              <a:t>need</a:t>
            </a:r>
            <a:r>
              <a:rPr lang="it-IT" sz="2000" dirty="0" smtClean="0"/>
              <a:t> to be </a:t>
            </a:r>
            <a:r>
              <a:rPr lang="it-IT" sz="2000" dirty="0" err="1" smtClean="0"/>
              <a:t>implemented</a:t>
            </a:r>
            <a:endParaRPr lang="it-IT" sz="20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010400" y="4869656"/>
            <a:ext cx="2133600" cy="273844"/>
          </a:xfrm>
        </p:spPr>
        <p:txBody>
          <a:bodyPr/>
          <a:lstStyle/>
          <a:p>
            <a:fld id="{87C16468-FD3C-4085-ADF6-33DB632B7761}" type="slidenum">
              <a:rPr lang="it-IT" smtClean="0"/>
              <a:pPr/>
              <a:t>86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9276" y="4443958"/>
            <a:ext cx="91575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A more </a:t>
            </a:r>
            <a:r>
              <a:rPr lang="it-IT" sz="2000" b="1" dirty="0" err="1" smtClean="0"/>
              <a:t>strict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collaboration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between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Rheumatologist</a:t>
            </a:r>
            <a:r>
              <a:rPr lang="it-IT" sz="2000" b="1" dirty="0" smtClean="0"/>
              <a:t>, GP and </a:t>
            </a:r>
            <a:r>
              <a:rPr lang="it-IT" sz="2000" b="1" dirty="0" err="1" smtClean="0"/>
              <a:t>Cardiologist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is</a:t>
            </a:r>
            <a:r>
              <a:rPr lang="it-IT" sz="2000" b="1" dirty="0" smtClean="0"/>
              <a:t> </a:t>
            </a:r>
            <a:r>
              <a:rPr lang="it-IT" sz="2000" b="1" dirty="0" err="1" smtClean="0"/>
              <a:t>advisable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xmlns="" val="327025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2425" y="1268016"/>
            <a:ext cx="8439150" cy="260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9389" y="4262437"/>
            <a:ext cx="8785225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dirty="0">
                <a:latin typeface="+mn-lt"/>
                <a:cs typeface="+mn-cs"/>
              </a:rPr>
              <a:t>To compare the prevalence of traditional cardiovascular risk factors in different rheumatic diseases with that in the general population.</a:t>
            </a:r>
            <a:endParaRPr lang="it-IT" sz="2200" dirty="0">
              <a:latin typeface="+mn-lt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580063" y="3003948"/>
            <a:ext cx="316865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latin typeface="+mn-lt"/>
                <a:cs typeface="+mn-cs"/>
              </a:rPr>
              <a:t>Eastern</a:t>
            </a:r>
            <a:r>
              <a:rPr lang="it-IT" b="1" dirty="0">
                <a:latin typeface="+mn-lt"/>
                <a:cs typeface="+mn-cs"/>
              </a:rPr>
              <a:t> part of the Netherlands</a:t>
            </a:r>
          </a:p>
        </p:txBody>
      </p:sp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028" b="92702"/>
          <a:stretch>
            <a:fillRect/>
          </a:stretch>
        </p:blipFill>
        <p:spPr bwMode="auto">
          <a:xfrm>
            <a:off x="4452939" y="1283494"/>
            <a:ext cx="4511675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2569" y="4376"/>
            <a:ext cx="88760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i="1" dirty="0">
                <a:solidFill>
                  <a:srgbClr val="FF0000"/>
                </a:solidFill>
              </a:rPr>
              <a:t>3</a:t>
            </a:r>
            <a:r>
              <a:rPr lang="it-IT" sz="2800" b="1" i="1" dirty="0" smtClean="0">
                <a:solidFill>
                  <a:srgbClr val="FF0000"/>
                </a:solidFill>
              </a:rPr>
              <a:t>. </a:t>
            </a:r>
            <a:r>
              <a:rPr lang="it-IT" sz="2800" b="1" i="1" dirty="0" err="1">
                <a:solidFill>
                  <a:srgbClr val="FF0000"/>
                </a:solidFill>
              </a:rPr>
              <a:t>What</a:t>
            </a:r>
            <a:r>
              <a:rPr lang="it-IT" sz="2800" b="1" i="1" dirty="0">
                <a:solidFill>
                  <a:srgbClr val="FF0000"/>
                </a:solidFill>
              </a:rPr>
              <a:t> </a:t>
            </a:r>
            <a:r>
              <a:rPr lang="it-IT" sz="2800" b="1" i="1" dirty="0" err="1">
                <a:solidFill>
                  <a:srgbClr val="FF0000"/>
                </a:solidFill>
              </a:rPr>
              <a:t>is</a:t>
            </a:r>
            <a:r>
              <a:rPr lang="it-IT" sz="2800" b="1" i="1" dirty="0">
                <a:solidFill>
                  <a:srgbClr val="FF0000"/>
                </a:solidFill>
              </a:rPr>
              <a:t> the </a:t>
            </a:r>
            <a:r>
              <a:rPr lang="it-IT" sz="2800" b="1" i="1" dirty="0" err="1">
                <a:solidFill>
                  <a:srgbClr val="FF0000"/>
                </a:solidFill>
              </a:rPr>
              <a:t>burden</a:t>
            </a:r>
            <a:r>
              <a:rPr lang="it-IT" sz="2800" b="1" i="1" dirty="0">
                <a:solidFill>
                  <a:srgbClr val="FF0000"/>
                </a:solidFill>
              </a:rPr>
              <a:t> of CV </a:t>
            </a:r>
            <a:r>
              <a:rPr lang="it-IT" sz="2800" b="1" i="1" dirty="0" err="1">
                <a:solidFill>
                  <a:srgbClr val="FF0000"/>
                </a:solidFill>
              </a:rPr>
              <a:t>risk</a:t>
            </a:r>
            <a:r>
              <a:rPr lang="it-IT" sz="2800" b="1" i="1" dirty="0">
                <a:solidFill>
                  <a:srgbClr val="FF0000"/>
                </a:solidFill>
              </a:rPr>
              <a:t> </a:t>
            </a:r>
            <a:r>
              <a:rPr lang="it-IT" sz="2800" b="1" i="1" dirty="0" err="1">
                <a:solidFill>
                  <a:srgbClr val="FF0000"/>
                </a:solidFill>
              </a:rPr>
              <a:t>factors</a:t>
            </a:r>
            <a:r>
              <a:rPr lang="it-IT" sz="2800" b="1" i="1" dirty="0">
                <a:solidFill>
                  <a:srgbClr val="FF0000"/>
                </a:solidFill>
              </a:rPr>
              <a:t> and CVD in </a:t>
            </a:r>
            <a:r>
              <a:rPr lang="it-IT" sz="2800" b="1" i="1" dirty="0" err="1">
                <a:solidFill>
                  <a:srgbClr val="FF0000"/>
                </a:solidFill>
              </a:rPr>
              <a:t>CIRDs</a:t>
            </a:r>
            <a:r>
              <a:rPr lang="it-IT" sz="2800" b="1" i="1" dirty="0">
                <a:solidFill>
                  <a:srgbClr val="FF0000"/>
                </a:solidFill>
              </a:rPr>
              <a:t> </a:t>
            </a:r>
            <a:r>
              <a:rPr lang="it-IT" sz="2800" b="1" i="1" dirty="0" smtClean="0">
                <a:solidFill>
                  <a:srgbClr val="FF0000"/>
                </a:solidFill>
              </a:rPr>
              <a:t>?</a:t>
            </a:r>
          </a:p>
        </p:txBody>
      </p:sp>
      <p:cxnSp>
        <p:nvCxnSpPr>
          <p:cNvPr id="9" name="Connettore 1 8"/>
          <p:cNvCxnSpPr/>
          <p:nvPr/>
        </p:nvCxnSpPr>
        <p:spPr>
          <a:xfrm>
            <a:off x="0" y="555526"/>
            <a:ext cx="914400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352425" y="608370"/>
            <a:ext cx="8439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28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Are CV </a:t>
            </a:r>
            <a:r>
              <a:rPr lang="it-IT" sz="2800" b="1" i="1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risk</a:t>
            </a:r>
            <a:r>
              <a:rPr lang="it-IT" sz="28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it-IT" sz="2800" b="1" i="1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factors</a:t>
            </a:r>
            <a:r>
              <a:rPr lang="it-IT" sz="28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it-IT" sz="2800" b="1" i="1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increased</a:t>
            </a:r>
            <a:r>
              <a:rPr lang="it-IT" sz="28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 in </a:t>
            </a:r>
            <a:r>
              <a:rPr lang="it-IT" sz="2800" b="1" i="1" dirty="0" err="1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CIRDs</a:t>
            </a:r>
            <a:r>
              <a:rPr lang="it-IT" sz="2800" b="1" i="1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 vs GP </a:t>
            </a:r>
            <a:r>
              <a:rPr lang="it-IT" sz="2800" b="1" i="1" dirty="0">
                <a:solidFill>
                  <a:prstClr val="black">
                    <a:lumMod val="50000"/>
                    <a:lumOff val="50000"/>
                  </a:prst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424602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11407</TotalTime>
  <Words>4552</Words>
  <Application>Microsoft Office PowerPoint</Application>
  <PresentationFormat>Presentazione su schermo (16:9)</PresentationFormat>
  <Paragraphs>640</Paragraphs>
  <Slides>86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86</vt:i4>
      </vt:variant>
    </vt:vector>
  </HeadingPairs>
  <TitlesOfParts>
    <vt:vector size="87" baseType="lpstr">
      <vt:lpstr>Tema di Office</vt:lpstr>
      <vt:lpstr>Diapositiva 1</vt:lpstr>
      <vt:lpstr>Outline</vt:lpstr>
      <vt:lpstr>Chronic Inflammatory Rheumatic Diseases (CIRDs)</vt:lpstr>
      <vt:lpstr>CV involvement in inflammatory rheumatic diseases</vt:lpstr>
      <vt:lpstr>Autoimmune diseases and mortality rates</vt:lpstr>
      <vt:lpstr>Diapositiva 6</vt:lpstr>
      <vt:lpstr>Cause of death in hospitalized RA patients in RER (2000-2015)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RISK FACTORS</vt:lpstr>
      <vt:lpstr>ADDITIONAL RISK FACTORS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Key message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What about other CIRDs ?</vt:lpstr>
      <vt:lpstr>Diapositiva 39</vt:lpstr>
      <vt:lpstr>CV risk in PsA</vt:lpstr>
      <vt:lpstr>In psoriasis the prevalence of traditional cardiovascular  risk factors is increased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What is the effect of arthritis on CV risk in PsO patients ?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Issues to be covered for a strategy to prevent CVD in CIRDs</vt:lpstr>
      <vt:lpstr>Diapositiva 71</vt:lpstr>
      <vt:lpstr>Diapositiva 72</vt:lpstr>
      <vt:lpstr>SCORE – EUROPEAN HIGH RISK CHART</vt:lpstr>
      <vt:lpstr>Diapositiva 74</vt:lpstr>
      <vt:lpstr>Diapositiva 75</vt:lpstr>
      <vt:lpstr>Diapositiva 76</vt:lpstr>
      <vt:lpstr>Diapositiva 77</vt:lpstr>
      <vt:lpstr>Diapositiva 78</vt:lpstr>
      <vt:lpstr>T2T strategy in CIRDs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Summary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Windows User</dc:creator>
  <cp:lastModifiedBy>Cristina Rossi</cp:lastModifiedBy>
  <cp:revision>274</cp:revision>
  <dcterms:created xsi:type="dcterms:W3CDTF">2017-12-02T15:12:43Z</dcterms:created>
  <dcterms:modified xsi:type="dcterms:W3CDTF">2019-04-15T13:05:57Z</dcterms:modified>
</cp:coreProperties>
</file>