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0"/>
  </p:notesMasterIdLst>
  <p:sldIdLst>
    <p:sldId id="363" r:id="rId2"/>
    <p:sldId id="352" r:id="rId3"/>
    <p:sldId id="368" r:id="rId4"/>
    <p:sldId id="286" r:id="rId5"/>
    <p:sldId id="330" r:id="rId6"/>
    <p:sldId id="290" r:id="rId7"/>
    <p:sldId id="322" r:id="rId8"/>
    <p:sldId id="367" r:id="rId9"/>
    <p:sldId id="377" r:id="rId10"/>
    <p:sldId id="333" r:id="rId11"/>
    <p:sldId id="366" r:id="rId12"/>
    <p:sldId id="293" r:id="rId13"/>
    <p:sldId id="329" r:id="rId14"/>
    <p:sldId id="291" r:id="rId15"/>
    <p:sldId id="292" r:id="rId16"/>
    <p:sldId id="346" r:id="rId17"/>
    <p:sldId id="347" r:id="rId18"/>
    <p:sldId id="374" r:id="rId19"/>
    <p:sldId id="336" r:id="rId20"/>
    <p:sldId id="375" r:id="rId21"/>
    <p:sldId id="365" r:id="rId22"/>
    <p:sldId id="376" r:id="rId23"/>
    <p:sldId id="358" r:id="rId24"/>
    <p:sldId id="359" r:id="rId25"/>
    <p:sldId id="360" r:id="rId26"/>
    <p:sldId id="361" r:id="rId27"/>
    <p:sldId id="379" r:id="rId28"/>
    <p:sldId id="34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1A1"/>
    <a:srgbClr val="F97979"/>
    <a:srgbClr val="8CBBDC"/>
    <a:srgbClr val="F2F2F2"/>
    <a:srgbClr val="FBD5E5"/>
    <a:srgbClr val="FCDFE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2" autoAdjust="0"/>
    <p:restoredTop sz="93438" autoAdjust="0"/>
  </p:normalViewPr>
  <p:slideViewPr>
    <p:cSldViewPr snapToGrid="0">
      <p:cViewPr>
        <p:scale>
          <a:sx n="120" d="100"/>
          <a:sy n="120" d="100"/>
        </p:scale>
        <p:origin x="-3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-201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D8DE94-4970-44C8-87AB-B9048A2235D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79613CD-960E-4B69-ABAB-5A876215D1E8}">
      <dgm:prSet phldrT="[Testo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it-IT" dirty="0"/>
            <a:t>Ottimizzazione del trattamento della artrite</a:t>
          </a:r>
          <a:endParaRPr lang="en-GB" dirty="0"/>
        </a:p>
      </dgm:t>
    </dgm:pt>
    <dgm:pt modelId="{A280A04E-0AB2-4626-AF9E-2B5FCA4F9600}" type="parTrans" cxnId="{5CD5DDC2-D2FA-46F6-BAB1-1CF5AA2D541E}">
      <dgm:prSet/>
      <dgm:spPr/>
      <dgm:t>
        <a:bodyPr/>
        <a:lstStyle/>
        <a:p>
          <a:endParaRPr lang="en-GB"/>
        </a:p>
      </dgm:t>
    </dgm:pt>
    <dgm:pt modelId="{6A07F718-A755-4EA1-8C71-9AA2B57380F8}" type="sibTrans" cxnId="{5CD5DDC2-D2FA-46F6-BAB1-1CF5AA2D541E}">
      <dgm:prSet/>
      <dgm:spPr/>
      <dgm:t>
        <a:bodyPr/>
        <a:lstStyle/>
        <a:p>
          <a:endParaRPr lang="en-GB"/>
        </a:p>
      </dgm:t>
    </dgm:pt>
    <dgm:pt modelId="{5909CAE7-F3BE-448B-96AF-2893637464FD}">
      <dgm:prSet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it-IT" dirty="0"/>
            <a:t>Valutazione globale del rischio CV e gestione ‘intensiva’</a:t>
          </a:r>
        </a:p>
      </dgm:t>
    </dgm:pt>
    <dgm:pt modelId="{971A771C-0B84-44AE-BAF4-8C819315F6B4}" type="parTrans" cxnId="{1F103961-01F1-43F1-A37E-6EEDCA0FCE6B}">
      <dgm:prSet/>
      <dgm:spPr/>
      <dgm:t>
        <a:bodyPr/>
        <a:lstStyle/>
        <a:p>
          <a:endParaRPr lang="en-GB"/>
        </a:p>
      </dgm:t>
    </dgm:pt>
    <dgm:pt modelId="{1B994ABB-2C57-4BC8-A52D-FC04E3B66B43}" type="sibTrans" cxnId="{1F103961-01F1-43F1-A37E-6EEDCA0FCE6B}">
      <dgm:prSet/>
      <dgm:spPr/>
      <dgm:t>
        <a:bodyPr/>
        <a:lstStyle/>
        <a:p>
          <a:endParaRPr lang="en-GB"/>
        </a:p>
      </dgm:t>
    </dgm:pt>
    <dgm:pt modelId="{B3BF51D3-931A-4FDA-B7DA-42D9C6D8B6F0}">
      <dgm:prSet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it-IT" dirty="0"/>
            <a:t>Implementazione degli standard di cura disponibili con approccio di popolazione</a:t>
          </a:r>
        </a:p>
      </dgm:t>
    </dgm:pt>
    <dgm:pt modelId="{318F414D-3B0A-4C84-B4EC-064244DBF03B}" type="parTrans" cxnId="{535B245E-C18E-4666-B9B1-A295FADF9043}">
      <dgm:prSet/>
      <dgm:spPr/>
      <dgm:t>
        <a:bodyPr/>
        <a:lstStyle/>
        <a:p>
          <a:endParaRPr lang="en-GB"/>
        </a:p>
      </dgm:t>
    </dgm:pt>
    <dgm:pt modelId="{C02B81AD-C36D-4391-8A2C-3FEEC546383D}" type="sibTrans" cxnId="{535B245E-C18E-4666-B9B1-A295FADF9043}">
      <dgm:prSet/>
      <dgm:spPr/>
      <dgm:t>
        <a:bodyPr/>
        <a:lstStyle/>
        <a:p>
          <a:endParaRPr lang="en-GB"/>
        </a:p>
      </dgm:t>
    </dgm:pt>
    <dgm:pt modelId="{1ABB8554-50B4-4113-B05F-89EEC65D4290}" type="pres">
      <dgm:prSet presAssocID="{71D8DE94-4970-44C8-87AB-B9048A2235DA}" presName="compositeShape" presStyleCnt="0">
        <dgm:presLayoutVars>
          <dgm:chMax val="7"/>
          <dgm:dir/>
          <dgm:resizeHandles val="exact"/>
        </dgm:presLayoutVars>
      </dgm:prSet>
      <dgm:spPr/>
    </dgm:pt>
    <dgm:pt modelId="{F7A94A6F-E003-453C-B253-9B50DB3079E8}" type="pres">
      <dgm:prSet presAssocID="{979613CD-960E-4B69-ABAB-5A876215D1E8}" presName="circ1" presStyleLbl="vennNode1" presStyleIdx="0" presStyleCnt="3"/>
      <dgm:spPr/>
      <dgm:t>
        <a:bodyPr/>
        <a:lstStyle/>
        <a:p>
          <a:endParaRPr lang="it-IT"/>
        </a:p>
      </dgm:t>
    </dgm:pt>
    <dgm:pt modelId="{AEE6D2E3-4637-4C76-9F45-221DC40D71AE}" type="pres">
      <dgm:prSet presAssocID="{979613CD-960E-4B69-ABAB-5A876215D1E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C65364-038B-4AE9-9241-D42BC462AF6F}" type="pres">
      <dgm:prSet presAssocID="{5909CAE7-F3BE-448B-96AF-2893637464FD}" presName="circ2" presStyleLbl="vennNode1" presStyleIdx="1" presStyleCnt="3"/>
      <dgm:spPr/>
      <dgm:t>
        <a:bodyPr/>
        <a:lstStyle/>
        <a:p>
          <a:endParaRPr lang="it-IT"/>
        </a:p>
      </dgm:t>
    </dgm:pt>
    <dgm:pt modelId="{AE455399-3EAC-43B5-8D57-38A5CD818020}" type="pres">
      <dgm:prSet presAssocID="{5909CAE7-F3BE-448B-96AF-2893637464F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4460266-C4D8-4C32-8043-6487331C3D21}" type="pres">
      <dgm:prSet presAssocID="{B3BF51D3-931A-4FDA-B7DA-42D9C6D8B6F0}" presName="circ3" presStyleLbl="vennNode1" presStyleIdx="2" presStyleCnt="3"/>
      <dgm:spPr/>
      <dgm:t>
        <a:bodyPr/>
        <a:lstStyle/>
        <a:p>
          <a:endParaRPr lang="it-IT"/>
        </a:p>
      </dgm:t>
    </dgm:pt>
    <dgm:pt modelId="{E534859B-111B-47BE-B006-5B787EEC84E8}" type="pres">
      <dgm:prSet presAssocID="{B3BF51D3-931A-4FDA-B7DA-42D9C6D8B6F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CEBA18C-9D64-4CA5-AFDB-E9B35EAC949E}" type="presOf" srcId="{5909CAE7-F3BE-448B-96AF-2893637464FD}" destId="{AE455399-3EAC-43B5-8D57-38A5CD818020}" srcOrd="1" destOrd="0" presId="urn:microsoft.com/office/officeart/2005/8/layout/venn1"/>
    <dgm:cxn modelId="{1CE5539D-A839-41A8-BB3A-EC19B6E03855}" type="presOf" srcId="{979613CD-960E-4B69-ABAB-5A876215D1E8}" destId="{F7A94A6F-E003-453C-B253-9B50DB3079E8}" srcOrd="0" destOrd="0" presId="urn:microsoft.com/office/officeart/2005/8/layout/venn1"/>
    <dgm:cxn modelId="{1F103961-01F1-43F1-A37E-6EEDCA0FCE6B}" srcId="{71D8DE94-4970-44C8-87AB-B9048A2235DA}" destId="{5909CAE7-F3BE-448B-96AF-2893637464FD}" srcOrd="1" destOrd="0" parTransId="{971A771C-0B84-44AE-BAF4-8C819315F6B4}" sibTransId="{1B994ABB-2C57-4BC8-A52D-FC04E3B66B43}"/>
    <dgm:cxn modelId="{F575EEFB-B485-40FE-854F-096A5FDBBC5F}" type="presOf" srcId="{B3BF51D3-931A-4FDA-B7DA-42D9C6D8B6F0}" destId="{44460266-C4D8-4C32-8043-6487331C3D21}" srcOrd="0" destOrd="0" presId="urn:microsoft.com/office/officeart/2005/8/layout/venn1"/>
    <dgm:cxn modelId="{FB292CA0-5FF8-40B9-AD83-E606205BB076}" type="presOf" srcId="{B3BF51D3-931A-4FDA-B7DA-42D9C6D8B6F0}" destId="{E534859B-111B-47BE-B006-5B787EEC84E8}" srcOrd="1" destOrd="0" presId="urn:microsoft.com/office/officeart/2005/8/layout/venn1"/>
    <dgm:cxn modelId="{0702C63D-13F8-48C8-B1FF-4095A1A7FE6F}" type="presOf" srcId="{979613CD-960E-4B69-ABAB-5A876215D1E8}" destId="{AEE6D2E3-4637-4C76-9F45-221DC40D71AE}" srcOrd="1" destOrd="0" presId="urn:microsoft.com/office/officeart/2005/8/layout/venn1"/>
    <dgm:cxn modelId="{AB473617-C3EF-4117-8E75-0DCF1E4F430B}" type="presOf" srcId="{71D8DE94-4970-44C8-87AB-B9048A2235DA}" destId="{1ABB8554-50B4-4113-B05F-89EEC65D4290}" srcOrd="0" destOrd="0" presId="urn:microsoft.com/office/officeart/2005/8/layout/venn1"/>
    <dgm:cxn modelId="{5CD5DDC2-D2FA-46F6-BAB1-1CF5AA2D541E}" srcId="{71D8DE94-4970-44C8-87AB-B9048A2235DA}" destId="{979613CD-960E-4B69-ABAB-5A876215D1E8}" srcOrd="0" destOrd="0" parTransId="{A280A04E-0AB2-4626-AF9E-2B5FCA4F9600}" sibTransId="{6A07F718-A755-4EA1-8C71-9AA2B57380F8}"/>
    <dgm:cxn modelId="{033E52ED-2481-4D30-8038-F22612A0B18C}" type="presOf" srcId="{5909CAE7-F3BE-448B-96AF-2893637464FD}" destId="{00C65364-038B-4AE9-9241-D42BC462AF6F}" srcOrd="0" destOrd="0" presId="urn:microsoft.com/office/officeart/2005/8/layout/venn1"/>
    <dgm:cxn modelId="{535B245E-C18E-4666-B9B1-A295FADF9043}" srcId="{71D8DE94-4970-44C8-87AB-B9048A2235DA}" destId="{B3BF51D3-931A-4FDA-B7DA-42D9C6D8B6F0}" srcOrd="2" destOrd="0" parTransId="{318F414D-3B0A-4C84-B4EC-064244DBF03B}" sibTransId="{C02B81AD-C36D-4391-8A2C-3FEEC546383D}"/>
    <dgm:cxn modelId="{7B7882E2-056A-451F-8C1C-E0C08F74E523}" type="presParOf" srcId="{1ABB8554-50B4-4113-B05F-89EEC65D4290}" destId="{F7A94A6F-E003-453C-B253-9B50DB3079E8}" srcOrd="0" destOrd="0" presId="urn:microsoft.com/office/officeart/2005/8/layout/venn1"/>
    <dgm:cxn modelId="{8901FE72-97ED-4341-AC24-745069574110}" type="presParOf" srcId="{1ABB8554-50B4-4113-B05F-89EEC65D4290}" destId="{AEE6D2E3-4637-4C76-9F45-221DC40D71AE}" srcOrd="1" destOrd="0" presId="urn:microsoft.com/office/officeart/2005/8/layout/venn1"/>
    <dgm:cxn modelId="{AA00D5DF-E550-42E0-B6E8-9F1782E6ABCE}" type="presParOf" srcId="{1ABB8554-50B4-4113-B05F-89EEC65D4290}" destId="{00C65364-038B-4AE9-9241-D42BC462AF6F}" srcOrd="2" destOrd="0" presId="urn:microsoft.com/office/officeart/2005/8/layout/venn1"/>
    <dgm:cxn modelId="{B27CD5CF-F253-4676-8119-C529C2403E50}" type="presParOf" srcId="{1ABB8554-50B4-4113-B05F-89EEC65D4290}" destId="{AE455399-3EAC-43B5-8D57-38A5CD818020}" srcOrd="3" destOrd="0" presId="urn:microsoft.com/office/officeart/2005/8/layout/venn1"/>
    <dgm:cxn modelId="{6AA8B731-6687-41D4-8EB3-4BDC1D7BCF3C}" type="presParOf" srcId="{1ABB8554-50B4-4113-B05F-89EEC65D4290}" destId="{44460266-C4D8-4C32-8043-6487331C3D21}" srcOrd="4" destOrd="0" presId="urn:microsoft.com/office/officeart/2005/8/layout/venn1"/>
    <dgm:cxn modelId="{36F3B6BD-4317-4A8E-9C8E-4102F549B552}" type="presParOf" srcId="{1ABB8554-50B4-4113-B05F-89EEC65D4290}" destId="{E534859B-111B-47BE-B006-5B787EEC84E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6F2F2-665B-4E9C-AADB-5CEB84F83814}" type="doc">
      <dgm:prSet loTypeId="urn:microsoft.com/office/officeart/2005/8/layout/radial6" loCatId="cycle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0B25262F-309B-4113-BA3D-95EA704B8325}">
      <dgm:prSet/>
      <dgm:spPr/>
      <dgm:t>
        <a:bodyPr/>
        <a:lstStyle/>
        <a:p>
          <a:r>
            <a:rPr lang="it-IT"/>
            <a:t>Identificazione dei bisogni</a:t>
          </a:r>
          <a:endParaRPr lang="it-IT" dirty="0"/>
        </a:p>
      </dgm:t>
    </dgm:pt>
    <dgm:pt modelId="{84212C7D-2327-49F0-ACCF-5529E605A016}" type="parTrans" cxnId="{47297F42-BF67-4984-9D23-C2C62AFE81D6}">
      <dgm:prSet/>
      <dgm:spPr/>
      <dgm:t>
        <a:bodyPr/>
        <a:lstStyle/>
        <a:p>
          <a:endParaRPr lang="en-GB"/>
        </a:p>
      </dgm:t>
    </dgm:pt>
    <dgm:pt modelId="{A470393E-1424-4F97-8DDE-F362F4B8EFB3}" type="sibTrans" cxnId="{47297F42-BF67-4984-9D23-C2C62AFE81D6}">
      <dgm:prSet/>
      <dgm:spPr/>
      <dgm:t>
        <a:bodyPr/>
        <a:lstStyle/>
        <a:p>
          <a:endParaRPr lang="en-GB"/>
        </a:p>
      </dgm:t>
    </dgm:pt>
    <dgm:pt modelId="{B6B82ACA-FE8B-486A-8C09-E356189D3701}">
      <dgm:prSet/>
      <dgm:spPr/>
      <dgm:t>
        <a:bodyPr/>
        <a:lstStyle/>
        <a:p>
          <a:r>
            <a:rPr lang="it-IT"/>
            <a:t>Stratificazione del rischio</a:t>
          </a:r>
          <a:endParaRPr lang="it-IT" dirty="0"/>
        </a:p>
      </dgm:t>
    </dgm:pt>
    <dgm:pt modelId="{76E79367-6884-4718-89D7-6518E897235F}" type="parTrans" cxnId="{625DB209-14EF-46E9-A89E-EBA042C944E8}">
      <dgm:prSet/>
      <dgm:spPr/>
      <dgm:t>
        <a:bodyPr/>
        <a:lstStyle/>
        <a:p>
          <a:endParaRPr lang="en-GB"/>
        </a:p>
      </dgm:t>
    </dgm:pt>
    <dgm:pt modelId="{FA9F6F6F-761B-4F0E-B1BD-C6D882A77CEC}" type="sibTrans" cxnId="{625DB209-14EF-46E9-A89E-EBA042C944E8}">
      <dgm:prSet/>
      <dgm:spPr/>
      <dgm:t>
        <a:bodyPr/>
        <a:lstStyle/>
        <a:p>
          <a:endParaRPr lang="en-GB"/>
        </a:p>
      </dgm:t>
    </dgm:pt>
    <dgm:pt modelId="{E5269057-30CD-4DAC-9B77-935D51D11B38}">
      <dgm:prSet/>
      <dgm:spPr/>
      <dgm:t>
        <a:bodyPr/>
        <a:lstStyle/>
        <a:p>
          <a:r>
            <a:rPr lang="it-IT"/>
            <a:t>Reclutamento dei pazienti</a:t>
          </a:r>
          <a:endParaRPr lang="it-IT" dirty="0"/>
        </a:p>
      </dgm:t>
    </dgm:pt>
    <dgm:pt modelId="{6CFD45E5-C2E8-413E-87C5-6A1C426584B1}" type="parTrans" cxnId="{263DB492-DED7-4960-9F6A-A66E5F565AD0}">
      <dgm:prSet/>
      <dgm:spPr/>
      <dgm:t>
        <a:bodyPr/>
        <a:lstStyle/>
        <a:p>
          <a:endParaRPr lang="en-GB"/>
        </a:p>
      </dgm:t>
    </dgm:pt>
    <dgm:pt modelId="{F979E842-0899-4D95-ADB1-51C76729B58E}" type="sibTrans" cxnId="{263DB492-DED7-4960-9F6A-A66E5F565AD0}">
      <dgm:prSet/>
      <dgm:spPr/>
      <dgm:t>
        <a:bodyPr/>
        <a:lstStyle/>
        <a:p>
          <a:endParaRPr lang="en-GB"/>
        </a:p>
      </dgm:t>
    </dgm:pt>
    <dgm:pt modelId="{47B071AD-3DAE-4CD9-B200-F1E8F03AB7C2}">
      <dgm:prSet/>
      <dgm:spPr/>
      <dgm:t>
        <a:bodyPr/>
        <a:lstStyle/>
        <a:p>
          <a:r>
            <a:rPr lang="it-IT" dirty="0"/>
            <a:t>Intervento clinico-assistenziale</a:t>
          </a:r>
        </a:p>
      </dgm:t>
    </dgm:pt>
    <dgm:pt modelId="{E3110659-2FFB-404B-866F-D9F2502F83F1}" type="parTrans" cxnId="{F88D940A-7DDD-4524-893C-8B174F46BD7C}">
      <dgm:prSet/>
      <dgm:spPr/>
      <dgm:t>
        <a:bodyPr/>
        <a:lstStyle/>
        <a:p>
          <a:endParaRPr lang="en-GB"/>
        </a:p>
      </dgm:t>
    </dgm:pt>
    <dgm:pt modelId="{5BE48605-F8A1-4131-B52E-182F1DE65F13}" type="sibTrans" cxnId="{F88D940A-7DDD-4524-893C-8B174F46BD7C}">
      <dgm:prSet/>
      <dgm:spPr/>
      <dgm:t>
        <a:bodyPr/>
        <a:lstStyle/>
        <a:p>
          <a:endParaRPr lang="en-GB"/>
        </a:p>
      </dgm:t>
    </dgm:pt>
    <dgm:pt modelId="{5E060E93-32BD-4F0F-A9D8-35338AC86D2B}">
      <dgm:prSet/>
      <dgm:spPr/>
      <dgm:t>
        <a:bodyPr/>
        <a:lstStyle/>
        <a:p>
          <a:r>
            <a:rPr lang="it-IT"/>
            <a:t>Misurazione degli esiti</a:t>
          </a:r>
          <a:endParaRPr lang="it-IT" dirty="0"/>
        </a:p>
      </dgm:t>
    </dgm:pt>
    <dgm:pt modelId="{06D25601-9B7A-49DF-B673-673CD2FF4289}" type="parTrans" cxnId="{0D86A858-509A-46C4-881A-C77162CE1B61}">
      <dgm:prSet/>
      <dgm:spPr/>
      <dgm:t>
        <a:bodyPr/>
        <a:lstStyle/>
        <a:p>
          <a:endParaRPr lang="en-GB"/>
        </a:p>
      </dgm:t>
    </dgm:pt>
    <dgm:pt modelId="{CA73E76E-CAE5-42F5-BE0E-F903C6EAF59C}" type="sibTrans" cxnId="{0D86A858-509A-46C4-881A-C77162CE1B61}">
      <dgm:prSet/>
      <dgm:spPr/>
      <dgm:t>
        <a:bodyPr/>
        <a:lstStyle/>
        <a:p>
          <a:endParaRPr lang="en-GB"/>
        </a:p>
      </dgm:t>
    </dgm:pt>
    <dgm:pt modelId="{EF3B8A3C-E58F-4F42-8646-32C295B01AFC}">
      <dgm:prSet phldrT="[Testo]"/>
      <dgm:spPr/>
      <dgm:t>
        <a:bodyPr/>
        <a:lstStyle/>
        <a:p>
          <a:r>
            <a:rPr lang="it-IT"/>
            <a:t>Identificazione della popolazione</a:t>
          </a:r>
          <a:endParaRPr lang="en-GB"/>
        </a:p>
      </dgm:t>
    </dgm:pt>
    <dgm:pt modelId="{09133587-76B3-4E25-B069-2CD0ED2EB99D}" type="parTrans" cxnId="{84A8F790-4640-4185-A5C0-A9F71DD3A0DE}">
      <dgm:prSet/>
      <dgm:spPr/>
      <dgm:t>
        <a:bodyPr/>
        <a:lstStyle/>
        <a:p>
          <a:endParaRPr lang="en-GB"/>
        </a:p>
      </dgm:t>
    </dgm:pt>
    <dgm:pt modelId="{654C90D3-FF63-4814-BC4D-FF0FC1A00738}" type="sibTrans" cxnId="{84A8F790-4640-4185-A5C0-A9F71DD3A0DE}">
      <dgm:prSet/>
      <dgm:spPr/>
      <dgm:t>
        <a:bodyPr/>
        <a:lstStyle/>
        <a:p>
          <a:endParaRPr lang="en-GB"/>
        </a:p>
      </dgm:t>
    </dgm:pt>
    <dgm:pt modelId="{8C719FCD-072D-4B03-BC1E-406D4E86BCBF}">
      <dgm:prSet phldrT="[Testo]"/>
      <dgm:spPr/>
      <dgm:t>
        <a:bodyPr/>
        <a:lstStyle/>
        <a:p>
          <a:endParaRPr lang="en-GB"/>
        </a:p>
      </dgm:t>
    </dgm:pt>
    <dgm:pt modelId="{84760DEA-476A-439F-AC37-6C610113B529}" type="parTrans" cxnId="{5AA0A062-0BD4-49D2-98BE-607363A403EC}">
      <dgm:prSet/>
      <dgm:spPr/>
      <dgm:t>
        <a:bodyPr/>
        <a:lstStyle/>
        <a:p>
          <a:endParaRPr lang="en-GB"/>
        </a:p>
      </dgm:t>
    </dgm:pt>
    <dgm:pt modelId="{EF6551D2-10FB-4245-9B05-F9BC4B1FC547}" type="sibTrans" cxnId="{5AA0A062-0BD4-49D2-98BE-607363A403EC}">
      <dgm:prSet/>
      <dgm:spPr/>
      <dgm:t>
        <a:bodyPr/>
        <a:lstStyle/>
        <a:p>
          <a:endParaRPr lang="en-GB"/>
        </a:p>
      </dgm:t>
    </dgm:pt>
    <dgm:pt modelId="{65D32812-D4CA-47AA-BFB4-258C13578149}" type="pres">
      <dgm:prSet presAssocID="{6546F2F2-665B-4E9C-AADB-5CEB84F838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9C4C89E-50F9-4980-B582-75AA5D58EE04}" type="pres">
      <dgm:prSet presAssocID="{8C719FCD-072D-4B03-BC1E-406D4E86BCBF}" presName="centerShape" presStyleLbl="node0" presStyleIdx="0" presStyleCnt="1"/>
      <dgm:spPr/>
      <dgm:t>
        <a:bodyPr/>
        <a:lstStyle/>
        <a:p>
          <a:endParaRPr lang="it-IT"/>
        </a:p>
      </dgm:t>
    </dgm:pt>
    <dgm:pt modelId="{8200482C-908C-4F89-A3FF-06A93C6F27B1}" type="pres">
      <dgm:prSet presAssocID="{EF3B8A3C-E58F-4F42-8646-32C295B01AF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DC3B8E-D1F2-49A2-AB84-549678D7AA8D}" type="pres">
      <dgm:prSet presAssocID="{EF3B8A3C-E58F-4F42-8646-32C295B01AFC}" presName="dummy" presStyleCnt="0"/>
      <dgm:spPr/>
    </dgm:pt>
    <dgm:pt modelId="{99C6961E-26FD-4D83-8746-F056610AA994}" type="pres">
      <dgm:prSet presAssocID="{654C90D3-FF63-4814-BC4D-FF0FC1A00738}" presName="sibTrans" presStyleLbl="sibTrans2D1" presStyleIdx="0" presStyleCnt="6"/>
      <dgm:spPr/>
      <dgm:t>
        <a:bodyPr/>
        <a:lstStyle/>
        <a:p>
          <a:endParaRPr lang="it-IT"/>
        </a:p>
      </dgm:t>
    </dgm:pt>
    <dgm:pt modelId="{89590D1B-8712-44D4-B4F4-9A1FCD5E1ACB}" type="pres">
      <dgm:prSet presAssocID="{0B25262F-309B-4113-BA3D-95EA704B832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F39DD8-6EA3-4A67-A76F-D1C1C3969233}" type="pres">
      <dgm:prSet presAssocID="{0B25262F-309B-4113-BA3D-95EA704B8325}" presName="dummy" presStyleCnt="0"/>
      <dgm:spPr/>
    </dgm:pt>
    <dgm:pt modelId="{C849352C-E6EA-4090-8D2A-C7E9765C4F54}" type="pres">
      <dgm:prSet presAssocID="{A470393E-1424-4F97-8DDE-F362F4B8EFB3}" presName="sibTrans" presStyleLbl="sibTrans2D1" presStyleIdx="1" presStyleCnt="6"/>
      <dgm:spPr/>
      <dgm:t>
        <a:bodyPr/>
        <a:lstStyle/>
        <a:p>
          <a:endParaRPr lang="it-IT"/>
        </a:p>
      </dgm:t>
    </dgm:pt>
    <dgm:pt modelId="{6A663D04-CDC3-45BF-8C12-4EC56DB6AB33}" type="pres">
      <dgm:prSet presAssocID="{B6B82ACA-FE8B-486A-8C09-E356189D370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681BA4-6A25-4ED0-9C0E-8052B20CE901}" type="pres">
      <dgm:prSet presAssocID="{B6B82ACA-FE8B-486A-8C09-E356189D3701}" presName="dummy" presStyleCnt="0"/>
      <dgm:spPr/>
    </dgm:pt>
    <dgm:pt modelId="{8FF5DF1E-A6DF-48C9-AEC7-9A96539ACB1D}" type="pres">
      <dgm:prSet presAssocID="{FA9F6F6F-761B-4F0E-B1BD-C6D882A77CEC}" presName="sibTrans" presStyleLbl="sibTrans2D1" presStyleIdx="2" presStyleCnt="6"/>
      <dgm:spPr/>
      <dgm:t>
        <a:bodyPr/>
        <a:lstStyle/>
        <a:p>
          <a:endParaRPr lang="it-IT"/>
        </a:p>
      </dgm:t>
    </dgm:pt>
    <dgm:pt modelId="{45DC5E93-B063-4209-A20E-8636FB554AB2}" type="pres">
      <dgm:prSet presAssocID="{E5269057-30CD-4DAC-9B77-935D51D11B3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4A21892-A1C4-418F-A610-00DF76E02BB0}" type="pres">
      <dgm:prSet presAssocID="{E5269057-30CD-4DAC-9B77-935D51D11B38}" presName="dummy" presStyleCnt="0"/>
      <dgm:spPr/>
    </dgm:pt>
    <dgm:pt modelId="{4848A0BE-C803-497D-A20D-B6981445C0AC}" type="pres">
      <dgm:prSet presAssocID="{F979E842-0899-4D95-ADB1-51C76729B58E}" presName="sibTrans" presStyleLbl="sibTrans2D1" presStyleIdx="3" presStyleCnt="6"/>
      <dgm:spPr/>
      <dgm:t>
        <a:bodyPr/>
        <a:lstStyle/>
        <a:p>
          <a:endParaRPr lang="it-IT"/>
        </a:p>
      </dgm:t>
    </dgm:pt>
    <dgm:pt modelId="{80BC3146-1EBD-4EC9-8711-545D9752A8DF}" type="pres">
      <dgm:prSet presAssocID="{47B071AD-3DAE-4CD9-B200-F1E8F03AB7C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FB7183-8D34-4B17-9BFE-09582679B139}" type="pres">
      <dgm:prSet presAssocID="{47B071AD-3DAE-4CD9-B200-F1E8F03AB7C2}" presName="dummy" presStyleCnt="0"/>
      <dgm:spPr/>
    </dgm:pt>
    <dgm:pt modelId="{975FA650-9D26-46D9-BB08-BF82A74F9F45}" type="pres">
      <dgm:prSet presAssocID="{5BE48605-F8A1-4131-B52E-182F1DE65F13}" presName="sibTrans" presStyleLbl="sibTrans2D1" presStyleIdx="4" presStyleCnt="6"/>
      <dgm:spPr/>
      <dgm:t>
        <a:bodyPr/>
        <a:lstStyle/>
        <a:p>
          <a:endParaRPr lang="it-IT"/>
        </a:p>
      </dgm:t>
    </dgm:pt>
    <dgm:pt modelId="{7AEDC136-6B62-4853-8CBA-19078A45E84D}" type="pres">
      <dgm:prSet presAssocID="{5E060E93-32BD-4F0F-A9D8-35338AC86D2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8E5EC2-D784-4848-8842-DF22EA1A581D}" type="pres">
      <dgm:prSet presAssocID="{5E060E93-32BD-4F0F-A9D8-35338AC86D2B}" presName="dummy" presStyleCnt="0"/>
      <dgm:spPr/>
    </dgm:pt>
    <dgm:pt modelId="{4180FF6A-EBEA-4467-9C5A-FD2FE4C95C8C}" type="pres">
      <dgm:prSet presAssocID="{CA73E76E-CAE5-42F5-BE0E-F903C6EAF59C}" presName="sibTrans" presStyleLbl="sibTrans2D1" presStyleIdx="5" presStyleCnt="6"/>
      <dgm:spPr/>
      <dgm:t>
        <a:bodyPr/>
        <a:lstStyle/>
        <a:p>
          <a:endParaRPr lang="it-IT"/>
        </a:p>
      </dgm:t>
    </dgm:pt>
  </dgm:ptLst>
  <dgm:cxnLst>
    <dgm:cxn modelId="{F88D940A-7DDD-4524-893C-8B174F46BD7C}" srcId="{8C719FCD-072D-4B03-BC1E-406D4E86BCBF}" destId="{47B071AD-3DAE-4CD9-B200-F1E8F03AB7C2}" srcOrd="4" destOrd="0" parTransId="{E3110659-2FFB-404B-866F-D9F2502F83F1}" sibTransId="{5BE48605-F8A1-4131-B52E-182F1DE65F13}"/>
    <dgm:cxn modelId="{0D86A858-509A-46C4-881A-C77162CE1B61}" srcId="{8C719FCD-072D-4B03-BC1E-406D4E86BCBF}" destId="{5E060E93-32BD-4F0F-A9D8-35338AC86D2B}" srcOrd="5" destOrd="0" parTransId="{06D25601-9B7A-49DF-B673-673CD2FF4289}" sibTransId="{CA73E76E-CAE5-42F5-BE0E-F903C6EAF59C}"/>
    <dgm:cxn modelId="{84A8F790-4640-4185-A5C0-A9F71DD3A0DE}" srcId="{8C719FCD-072D-4B03-BC1E-406D4E86BCBF}" destId="{EF3B8A3C-E58F-4F42-8646-32C295B01AFC}" srcOrd="0" destOrd="0" parTransId="{09133587-76B3-4E25-B069-2CD0ED2EB99D}" sibTransId="{654C90D3-FF63-4814-BC4D-FF0FC1A00738}"/>
    <dgm:cxn modelId="{263DB492-DED7-4960-9F6A-A66E5F565AD0}" srcId="{8C719FCD-072D-4B03-BC1E-406D4E86BCBF}" destId="{E5269057-30CD-4DAC-9B77-935D51D11B38}" srcOrd="3" destOrd="0" parTransId="{6CFD45E5-C2E8-413E-87C5-6A1C426584B1}" sibTransId="{F979E842-0899-4D95-ADB1-51C76729B58E}"/>
    <dgm:cxn modelId="{D036E775-39F9-4F7F-B3B9-9805E7989F37}" type="presOf" srcId="{47B071AD-3DAE-4CD9-B200-F1E8F03AB7C2}" destId="{80BC3146-1EBD-4EC9-8711-545D9752A8DF}" srcOrd="0" destOrd="0" presId="urn:microsoft.com/office/officeart/2005/8/layout/radial6"/>
    <dgm:cxn modelId="{A61B463C-38C9-43DB-B587-27C4682DF8AC}" type="presOf" srcId="{A470393E-1424-4F97-8DDE-F362F4B8EFB3}" destId="{C849352C-E6EA-4090-8D2A-C7E9765C4F54}" srcOrd="0" destOrd="0" presId="urn:microsoft.com/office/officeart/2005/8/layout/radial6"/>
    <dgm:cxn modelId="{D35532DA-668F-41DF-81FA-4E0A45E6341B}" type="presOf" srcId="{FA9F6F6F-761B-4F0E-B1BD-C6D882A77CEC}" destId="{8FF5DF1E-A6DF-48C9-AEC7-9A96539ACB1D}" srcOrd="0" destOrd="0" presId="urn:microsoft.com/office/officeart/2005/8/layout/radial6"/>
    <dgm:cxn modelId="{CA3607CC-1065-4CF5-9921-274F6CD71F6B}" type="presOf" srcId="{E5269057-30CD-4DAC-9B77-935D51D11B38}" destId="{45DC5E93-B063-4209-A20E-8636FB554AB2}" srcOrd="0" destOrd="0" presId="urn:microsoft.com/office/officeart/2005/8/layout/radial6"/>
    <dgm:cxn modelId="{47297F42-BF67-4984-9D23-C2C62AFE81D6}" srcId="{8C719FCD-072D-4B03-BC1E-406D4E86BCBF}" destId="{0B25262F-309B-4113-BA3D-95EA704B8325}" srcOrd="1" destOrd="0" parTransId="{84212C7D-2327-49F0-ACCF-5529E605A016}" sibTransId="{A470393E-1424-4F97-8DDE-F362F4B8EFB3}"/>
    <dgm:cxn modelId="{7130C905-FF69-4604-95FD-296B2E669D49}" type="presOf" srcId="{B6B82ACA-FE8B-486A-8C09-E356189D3701}" destId="{6A663D04-CDC3-45BF-8C12-4EC56DB6AB33}" srcOrd="0" destOrd="0" presId="urn:microsoft.com/office/officeart/2005/8/layout/radial6"/>
    <dgm:cxn modelId="{7D7A019E-7D91-451F-B4E8-18038AE22AE4}" type="presOf" srcId="{EF3B8A3C-E58F-4F42-8646-32C295B01AFC}" destId="{8200482C-908C-4F89-A3FF-06A93C6F27B1}" srcOrd="0" destOrd="0" presId="urn:microsoft.com/office/officeart/2005/8/layout/radial6"/>
    <dgm:cxn modelId="{6E2E5BD3-00C3-4BAD-BF66-1E9FD5CEF151}" type="presOf" srcId="{5E060E93-32BD-4F0F-A9D8-35338AC86D2B}" destId="{7AEDC136-6B62-4853-8CBA-19078A45E84D}" srcOrd="0" destOrd="0" presId="urn:microsoft.com/office/officeart/2005/8/layout/radial6"/>
    <dgm:cxn modelId="{018225A6-2BCE-4266-8272-C36EC6672D9F}" type="presOf" srcId="{0B25262F-309B-4113-BA3D-95EA704B8325}" destId="{89590D1B-8712-44D4-B4F4-9A1FCD5E1ACB}" srcOrd="0" destOrd="0" presId="urn:microsoft.com/office/officeart/2005/8/layout/radial6"/>
    <dgm:cxn modelId="{AB61F0C1-A5C5-44B2-A96B-2B1A38EC0591}" type="presOf" srcId="{6546F2F2-665B-4E9C-AADB-5CEB84F83814}" destId="{65D32812-D4CA-47AA-BFB4-258C13578149}" srcOrd="0" destOrd="0" presId="urn:microsoft.com/office/officeart/2005/8/layout/radial6"/>
    <dgm:cxn modelId="{A73B1C48-FCA7-412C-9708-4D160EDFDEF7}" type="presOf" srcId="{CA73E76E-CAE5-42F5-BE0E-F903C6EAF59C}" destId="{4180FF6A-EBEA-4467-9C5A-FD2FE4C95C8C}" srcOrd="0" destOrd="0" presId="urn:microsoft.com/office/officeart/2005/8/layout/radial6"/>
    <dgm:cxn modelId="{6380266A-7C21-4D0D-B1C5-24886258C391}" type="presOf" srcId="{654C90D3-FF63-4814-BC4D-FF0FC1A00738}" destId="{99C6961E-26FD-4D83-8746-F056610AA994}" srcOrd="0" destOrd="0" presId="urn:microsoft.com/office/officeart/2005/8/layout/radial6"/>
    <dgm:cxn modelId="{625DB209-14EF-46E9-A89E-EBA042C944E8}" srcId="{8C719FCD-072D-4B03-BC1E-406D4E86BCBF}" destId="{B6B82ACA-FE8B-486A-8C09-E356189D3701}" srcOrd="2" destOrd="0" parTransId="{76E79367-6884-4718-89D7-6518E897235F}" sibTransId="{FA9F6F6F-761B-4F0E-B1BD-C6D882A77CEC}"/>
    <dgm:cxn modelId="{5F403C79-9DDE-4F5B-B834-652854374200}" type="presOf" srcId="{F979E842-0899-4D95-ADB1-51C76729B58E}" destId="{4848A0BE-C803-497D-A20D-B6981445C0AC}" srcOrd="0" destOrd="0" presId="urn:microsoft.com/office/officeart/2005/8/layout/radial6"/>
    <dgm:cxn modelId="{5AA0A062-0BD4-49D2-98BE-607363A403EC}" srcId="{6546F2F2-665B-4E9C-AADB-5CEB84F83814}" destId="{8C719FCD-072D-4B03-BC1E-406D4E86BCBF}" srcOrd="0" destOrd="0" parTransId="{84760DEA-476A-439F-AC37-6C610113B529}" sibTransId="{EF6551D2-10FB-4245-9B05-F9BC4B1FC547}"/>
    <dgm:cxn modelId="{5284AA13-95F9-44AA-8B78-7800EDE8891B}" type="presOf" srcId="{8C719FCD-072D-4B03-BC1E-406D4E86BCBF}" destId="{19C4C89E-50F9-4980-B582-75AA5D58EE04}" srcOrd="0" destOrd="0" presId="urn:microsoft.com/office/officeart/2005/8/layout/radial6"/>
    <dgm:cxn modelId="{06CBD77B-DBC4-4C9F-9810-C3523E3AD457}" type="presOf" srcId="{5BE48605-F8A1-4131-B52E-182F1DE65F13}" destId="{975FA650-9D26-46D9-BB08-BF82A74F9F45}" srcOrd="0" destOrd="0" presId="urn:microsoft.com/office/officeart/2005/8/layout/radial6"/>
    <dgm:cxn modelId="{8F70A910-9BF9-4CE5-A55F-FBA444BECEAF}" type="presParOf" srcId="{65D32812-D4CA-47AA-BFB4-258C13578149}" destId="{19C4C89E-50F9-4980-B582-75AA5D58EE04}" srcOrd="0" destOrd="0" presId="urn:microsoft.com/office/officeart/2005/8/layout/radial6"/>
    <dgm:cxn modelId="{4398A348-70B7-4A28-A9DF-8F30FFC7BE99}" type="presParOf" srcId="{65D32812-D4CA-47AA-BFB4-258C13578149}" destId="{8200482C-908C-4F89-A3FF-06A93C6F27B1}" srcOrd="1" destOrd="0" presId="urn:microsoft.com/office/officeart/2005/8/layout/radial6"/>
    <dgm:cxn modelId="{113E3AE6-0C05-48EE-9FCC-E1046BFECBAE}" type="presParOf" srcId="{65D32812-D4CA-47AA-BFB4-258C13578149}" destId="{F6DC3B8E-D1F2-49A2-AB84-549678D7AA8D}" srcOrd="2" destOrd="0" presId="urn:microsoft.com/office/officeart/2005/8/layout/radial6"/>
    <dgm:cxn modelId="{3E5B6858-1255-4B40-931C-141F0FDDDDE9}" type="presParOf" srcId="{65D32812-D4CA-47AA-BFB4-258C13578149}" destId="{99C6961E-26FD-4D83-8746-F056610AA994}" srcOrd="3" destOrd="0" presId="urn:microsoft.com/office/officeart/2005/8/layout/radial6"/>
    <dgm:cxn modelId="{754DE230-D681-4B87-8D66-19B10BA82A42}" type="presParOf" srcId="{65D32812-D4CA-47AA-BFB4-258C13578149}" destId="{89590D1B-8712-44D4-B4F4-9A1FCD5E1ACB}" srcOrd="4" destOrd="0" presId="urn:microsoft.com/office/officeart/2005/8/layout/radial6"/>
    <dgm:cxn modelId="{991B6DBA-DEB5-431B-B8CD-41335E7317F6}" type="presParOf" srcId="{65D32812-D4CA-47AA-BFB4-258C13578149}" destId="{10F39DD8-6EA3-4A67-A76F-D1C1C3969233}" srcOrd="5" destOrd="0" presId="urn:microsoft.com/office/officeart/2005/8/layout/radial6"/>
    <dgm:cxn modelId="{38ACF558-1B80-40B4-93E0-34662E76B1A0}" type="presParOf" srcId="{65D32812-D4CA-47AA-BFB4-258C13578149}" destId="{C849352C-E6EA-4090-8D2A-C7E9765C4F54}" srcOrd="6" destOrd="0" presId="urn:microsoft.com/office/officeart/2005/8/layout/radial6"/>
    <dgm:cxn modelId="{2A09D80E-21C2-4760-9374-0C09CD0EDD36}" type="presParOf" srcId="{65D32812-D4CA-47AA-BFB4-258C13578149}" destId="{6A663D04-CDC3-45BF-8C12-4EC56DB6AB33}" srcOrd="7" destOrd="0" presId="urn:microsoft.com/office/officeart/2005/8/layout/radial6"/>
    <dgm:cxn modelId="{CDF90D9C-2C3A-416F-A4F5-240AA3AFC568}" type="presParOf" srcId="{65D32812-D4CA-47AA-BFB4-258C13578149}" destId="{F5681BA4-6A25-4ED0-9C0E-8052B20CE901}" srcOrd="8" destOrd="0" presId="urn:microsoft.com/office/officeart/2005/8/layout/radial6"/>
    <dgm:cxn modelId="{1BED2796-AFA6-4EB2-9B78-B1991FAD1E6A}" type="presParOf" srcId="{65D32812-D4CA-47AA-BFB4-258C13578149}" destId="{8FF5DF1E-A6DF-48C9-AEC7-9A96539ACB1D}" srcOrd="9" destOrd="0" presId="urn:microsoft.com/office/officeart/2005/8/layout/radial6"/>
    <dgm:cxn modelId="{5D09B191-A28D-4B08-A9E0-80EBBFA7AD0C}" type="presParOf" srcId="{65D32812-D4CA-47AA-BFB4-258C13578149}" destId="{45DC5E93-B063-4209-A20E-8636FB554AB2}" srcOrd="10" destOrd="0" presId="urn:microsoft.com/office/officeart/2005/8/layout/radial6"/>
    <dgm:cxn modelId="{D0D55B6F-A58F-4D9D-8250-1491AD67EC48}" type="presParOf" srcId="{65D32812-D4CA-47AA-BFB4-258C13578149}" destId="{54A21892-A1C4-418F-A610-00DF76E02BB0}" srcOrd="11" destOrd="0" presId="urn:microsoft.com/office/officeart/2005/8/layout/radial6"/>
    <dgm:cxn modelId="{00FD1B91-F43F-4780-A322-EB4013D8E708}" type="presParOf" srcId="{65D32812-D4CA-47AA-BFB4-258C13578149}" destId="{4848A0BE-C803-497D-A20D-B6981445C0AC}" srcOrd="12" destOrd="0" presId="urn:microsoft.com/office/officeart/2005/8/layout/radial6"/>
    <dgm:cxn modelId="{EA6CEC0F-8C12-4C97-993F-2636B9B1BA43}" type="presParOf" srcId="{65D32812-D4CA-47AA-BFB4-258C13578149}" destId="{80BC3146-1EBD-4EC9-8711-545D9752A8DF}" srcOrd="13" destOrd="0" presId="urn:microsoft.com/office/officeart/2005/8/layout/radial6"/>
    <dgm:cxn modelId="{E44B0111-9E1B-4F4F-8E3D-1A5F1F6ED990}" type="presParOf" srcId="{65D32812-D4CA-47AA-BFB4-258C13578149}" destId="{2BFB7183-8D34-4B17-9BFE-09582679B139}" srcOrd="14" destOrd="0" presId="urn:microsoft.com/office/officeart/2005/8/layout/radial6"/>
    <dgm:cxn modelId="{1C355B4B-8F95-4159-A19F-02FA82EE3C53}" type="presParOf" srcId="{65D32812-D4CA-47AA-BFB4-258C13578149}" destId="{975FA650-9D26-46D9-BB08-BF82A74F9F45}" srcOrd="15" destOrd="0" presId="urn:microsoft.com/office/officeart/2005/8/layout/radial6"/>
    <dgm:cxn modelId="{E0F55A91-D0CF-49F1-8EE3-DD998BDB6856}" type="presParOf" srcId="{65D32812-D4CA-47AA-BFB4-258C13578149}" destId="{7AEDC136-6B62-4853-8CBA-19078A45E84D}" srcOrd="16" destOrd="0" presId="urn:microsoft.com/office/officeart/2005/8/layout/radial6"/>
    <dgm:cxn modelId="{FD76A8C4-F2AD-4172-8004-CC9D280D68F8}" type="presParOf" srcId="{65D32812-D4CA-47AA-BFB4-258C13578149}" destId="{E18E5EC2-D784-4848-8842-DF22EA1A581D}" srcOrd="17" destOrd="0" presId="urn:microsoft.com/office/officeart/2005/8/layout/radial6"/>
    <dgm:cxn modelId="{72E60B1C-A1B8-486F-91C5-22458FE75046}" type="presParOf" srcId="{65D32812-D4CA-47AA-BFB4-258C13578149}" destId="{4180FF6A-EBEA-4467-9C5A-FD2FE4C95C8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3A9655-DEB6-497F-9D84-5551CC4D1662}" type="doc">
      <dgm:prSet loTypeId="urn:microsoft.com/office/officeart/2005/8/layout/cycle8" loCatId="cycle" qsTypeId="urn:microsoft.com/office/officeart/2005/8/quickstyle/3d2" qsCatId="3D" csTypeId="urn:microsoft.com/office/officeart/2005/8/colors/accent1_1" csCatId="accent1" phldr="1"/>
      <dgm:spPr/>
    </dgm:pt>
    <dgm:pt modelId="{AD46A558-C092-44C5-B9B3-AE809C4C4B26}">
      <dgm:prSet phldrT="[Testo]"/>
      <dgm:spPr/>
      <dgm:t>
        <a:bodyPr/>
        <a:lstStyle/>
        <a:p>
          <a:r>
            <a:rPr lang="it-IT" dirty="0"/>
            <a:t>integrazione dei dati</a:t>
          </a:r>
          <a:endParaRPr lang="en-GB" dirty="0"/>
        </a:p>
      </dgm:t>
    </dgm:pt>
    <dgm:pt modelId="{C996E0C5-D9AA-400A-A4F3-36298AB5D873}" type="parTrans" cxnId="{5F938515-9D88-44AF-BEC9-F76C23E0D4DC}">
      <dgm:prSet/>
      <dgm:spPr/>
      <dgm:t>
        <a:bodyPr/>
        <a:lstStyle/>
        <a:p>
          <a:endParaRPr lang="en-GB"/>
        </a:p>
      </dgm:t>
    </dgm:pt>
    <dgm:pt modelId="{F4947375-20DD-42B6-9EC6-3E8CA1BE928C}" type="sibTrans" cxnId="{5F938515-9D88-44AF-BEC9-F76C23E0D4DC}">
      <dgm:prSet/>
      <dgm:spPr/>
      <dgm:t>
        <a:bodyPr/>
        <a:lstStyle/>
        <a:p>
          <a:endParaRPr lang="en-GB"/>
        </a:p>
      </dgm:t>
    </dgm:pt>
    <dgm:pt modelId="{BA12C722-DB35-44F9-BF4A-10C29A931650}">
      <dgm:prSet phldrT="[Testo]"/>
      <dgm:spPr/>
      <dgm:t>
        <a:bodyPr/>
        <a:lstStyle/>
        <a:p>
          <a:r>
            <a:rPr lang="it-IT" dirty="0"/>
            <a:t>analisi</a:t>
          </a:r>
          <a:endParaRPr lang="en-GB" dirty="0"/>
        </a:p>
      </dgm:t>
    </dgm:pt>
    <dgm:pt modelId="{11B8E391-5721-4625-BB85-C09F33F2EC24}" type="parTrans" cxnId="{C4AAC885-1446-4048-8014-AAE8735F580A}">
      <dgm:prSet/>
      <dgm:spPr/>
      <dgm:t>
        <a:bodyPr/>
        <a:lstStyle/>
        <a:p>
          <a:endParaRPr lang="en-GB"/>
        </a:p>
      </dgm:t>
    </dgm:pt>
    <dgm:pt modelId="{828C53F1-5145-4A76-AC82-B4A18A604BE9}" type="sibTrans" cxnId="{C4AAC885-1446-4048-8014-AAE8735F580A}">
      <dgm:prSet/>
      <dgm:spPr/>
      <dgm:t>
        <a:bodyPr/>
        <a:lstStyle/>
        <a:p>
          <a:endParaRPr lang="en-GB"/>
        </a:p>
      </dgm:t>
    </dgm:pt>
    <dgm:pt modelId="{CFA3BB8F-D219-405B-B91F-A0441041EBA9}">
      <dgm:prSet phldrT="[Testo]"/>
      <dgm:spPr/>
      <dgm:t>
        <a:bodyPr/>
        <a:lstStyle/>
        <a:p>
          <a:r>
            <a:rPr lang="it-IT" dirty="0"/>
            <a:t>reportistica</a:t>
          </a:r>
          <a:endParaRPr lang="en-GB" dirty="0"/>
        </a:p>
      </dgm:t>
    </dgm:pt>
    <dgm:pt modelId="{2B458D2F-1444-4386-BFED-C34DC66A9F4C}" type="parTrans" cxnId="{77899798-3D6A-4CEB-935D-355A49EBBB09}">
      <dgm:prSet/>
      <dgm:spPr/>
      <dgm:t>
        <a:bodyPr/>
        <a:lstStyle/>
        <a:p>
          <a:endParaRPr lang="en-GB"/>
        </a:p>
      </dgm:t>
    </dgm:pt>
    <dgm:pt modelId="{13BDC2EE-0C57-4A87-8525-D2C6E06CDC0D}" type="sibTrans" cxnId="{77899798-3D6A-4CEB-935D-355A49EBBB09}">
      <dgm:prSet/>
      <dgm:spPr/>
      <dgm:t>
        <a:bodyPr/>
        <a:lstStyle/>
        <a:p>
          <a:endParaRPr lang="en-GB"/>
        </a:p>
      </dgm:t>
    </dgm:pt>
    <dgm:pt modelId="{C78A2A33-6283-4EB8-95C5-3B36703737F4}">
      <dgm:prSet phldrT="[Testo]"/>
      <dgm:spPr/>
      <dgm:t>
        <a:bodyPr/>
        <a:lstStyle/>
        <a:p>
          <a:r>
            <a:rPr lang="it-IT"/>
            <a:t>disseminazione</a:t>
          </a:r>
          <a:endParaRPr lang="en-GB" dirty="0"/>
        </a:p>
      </dgm:t>
    </dgm:pt>
    <dgm:pt modelId="{E5E44EF0-B7E9-4181-B104-662688AC19FC}" type="parTrans" cxnId="{54FD117C-AD8B-48C0-8AD9-882B6F59A124}">
      <dgm:prSet/>
      <dgm:spPr/>
      <dgm:t>
        <a:bodyPr/>
        <a:lstStyle/>
        <a:p>
          <a:endParaRPr lang="en-GB"/>
        </a:p>
      </dgm:t>
    </dgm:pt>
    <dgm:pt modelId="{2FCBB406-B4E4-44B8-90D9-32C53C4819A7}" type="sibTrans" cxnId="{54FD117C-AD8B-48C0-8AD9-882B6F59A124}">
      <dgm:prSet/>
      <dgm:spPr/>
      <dgm:t>
        <a:bodyPr/>
        <a:lstStyle/>
        <a:p>
          <a:endParaRPr lang="en-GB"/>
        </a:p>
      </dgm:t>
    </dgm:pt>
    <dgm:pt modelId="{E0BE5FD7-EBBB-45DA-AEF8-CEE7C5D37A23}" type="pres">
      <dgm:prSet presAssocID="{223A9655-DEB6-497F-9D84-5551CC4D1662}" presName="compositeShape" presStyleCnt="0">
        <dgm:presLayoutVars>
          <dgm:chMax val="7"/>
          <dgm:dir/>
          <dgm:resizeHandles val="exact"/>
        </dgm:presLayoutVars>
      </dgm:prSet>
      <dgm:spPr/>
    </dgm:pt>
    <dgm:pt modelId="{0840D535-CBC5-48CE-8F59-07A233094B4C}" type="pres">
      <dgm:prSet presAssocID="{223A9655-DEB6-497F-9D84-5551CC4D1662}" presName="wedge1" presStyleLbl="node1" presStyleIdx="0" presStyleCnt="4"/>
      <dgm:spPr/>
      <dgm:t>
        <a:bodyPr/>
        <a:lstStyle/>
        <a:p>
          <a:endParaRPr lang="it-IT"/>
        </a:p>
      </dgm:t>
    </dgm:pt>
    <dgm:pt modelId="{F1878537-0CBB-4FF6-82F0-0139FF09504C}" type="pres">
      <dgm:prSet presAssocID="{223A9655-DEB6-497F-9D84-5551CC4D1662}" presName="dummy1a" presStyleCnt="0"/>
      <dgm:spPr/>
    </dgm:pt>
    <dgm:pt modelId="{DB515783-F987-447C-A6A6-8D6FE8E50EA3}" type="pres">
      <dgm:prSet presAssocID="{223A9655-DEB6-497F-9D84-5551CC4D1662}" presName="dummy1b" presStyleCnt="0"/>
      <dgm:spPr/>
    </dgm:pt>
    <dgm:pt modelId="{6A94D4D4-7877-4374-9FAE-694474BFDB5D}" type="pres">
      <dgm:prSet presAssocID="{223A9655-DEB6-497F-9D84-5551CC4D166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2A32D3-ECA8-4140-806E-6A7B595F080B}" type="pres">
      <dgm:prSet presAssocID="{223A9655-DEB6-497F-9D84-5551CC4D1662}" presName="wedge2" presStyleLbl="node1" presStyleIdx="1" presStyleCnt="4"/>
      <dgm:spPr/>
      <dgm:t>
        <a:bodyPr/>
        <a:lstStyle/>
        <a:p>
          <a:endParaRPr lang="it-IT"/>
        </a:p>
      </dgm:t>
    </dgm:pt>
    <dgm:pt modelId="{D0F55903-668C-4A99-B773-5C9BD4CB2C39}" type="pres">
      <dgm:prSet presAssocID="{223A9655-DEB6-497F-9D84-5551CC4D1662}" presName="dummy2a" presStyleCnt="0"/>
      <dgm:spPr/>
    </dgm:pt>
    <dgm:pt modelId="{EFF41CB8-6F87-418A-9D8E-1C3B20CE6541}" type="pres">
      <dgm:prSet presAssocID="{223A9655-DEB6-497F-9D84-5551CC4D1662}" presName="dummy2b" presStyleCnt="0"/>
      <dgm:spPr/>
    </dgm:pt>
    <dgm:pt modelId="{346C0A26-A327-4BFD-A0E4-EA7F29351BFA}" type="pres">
      <dgm:prSet presAssocID="{223A9655-DEB6-497F-9D84-5551CC4D166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B27762-5E72-4338-B4B9-EDB61D85CE83}" type="pres">
      <dgm:prSet presAssocID="{223A9655-DEB6-497F-9D84-5551CC4D1662}" presName="wedge3" presStyleLbl="node1" presStyleIdx="2" presStyleCnt="4"/>
      <dgm:spPr/>
      <dgm:t>
        <a:bodyPr/>
        <a:lstStyle/>
        <a:p>
          <a:endParaRPr lang="it-IT"/>
        </a:p>
      </dgm:t>
    </dgm:pt>
    <dgm:pt modelId="{C9FF89FA-91FD-4F83-9B25-7C57D0E2B058}" type="pres">
      <dgm:prSet presAssocID="{223A9655-DEB6-497F-9D84-5551CC4D1662}" presName="dummy3a" presStyleCnt="0"/>
      <dgm:spPr/>
    </dgm:pt>
    <dgm:pt modelId="{1D178F5E-3B3F-40D7-A94B-6E2D84AB2A81}" type="pres">
      <dgm:prSet presAssocID="{223A9655-DEB6-497F-9D84-5551CC4D1662}" presName="dummy3b" presStyleCnt="0"/>
      <dgm:spPr/>
    </dgm:pt>
    <dgm:pt modelId="{47DE7942-E3E8-4BDA-8359-37A36BC4C67A}" type="pres">
      <dgm:prSet presAssocID="{223A9655-DEB6-497F-9D84-5551CC4D166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62B8361-4A42-4A93-89F9-ED85568795C0}" type="pres">
      <dgm:prSet presAssocID="{223A9655-DEB6-497F-9D84-5551CC4D1662}" presName="wedge4" presStyleLbl="node1" presStyleIdx="3" presStyleCnt="4"/>
      <dgm:spPr/>
      <dgm:t>
        <a:bodyPr/>
        <a:lstStyle/>
        <a:p>
          <a:endParaRPr lang="it-IT"/>
        </a:p>
      </dgm:t>
    </dgm:pt>
    <dgm:pt modelId="{60C3291B-6094-4535-A900-1DF2C5E6A2CF}" type="pres">
      <dgm:prSet presAssocID="{223A9655-DEB6-497F-9D84-5551CC4D1662}" presName="dummy4a" presStyleCnt="0"/>
      <dgm:spPr/>
    </dgm:pt>
    <dgm:pt modelId="{9E016303-B67F-4330-BB8C-DE43F660566A}" type="pres">
      <dgm:prSet presAssocID="{223A9655-DEB6-497F-9D84-5551CC4D1662}" presName="dummy4b" presStyleCnt="0"/>
      <dgm:spPr/>
    </dgm:pt>
    <dgm:pt modelId="{CD34A443-06C3-4404-BDE9-9F46340C0E58}" type="pres">
      <dgm:prSet presAssocID="{223A9655-DEB6-497F-9D84-5551CC4D166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4814E3-FE40-4F62-9E6E-C23532D8484A}" type="pres">
      <dgm:prSet presAssocID="{F4947375-20DD-42B6-9EC6-3E8CA1BE928C}" presName="arrowWedge1" presStyleLbl="fgSibTrans2D1" presStyleIdx="0" presStyleCnt="4"/>
      <dgm:spPr/>
    </dgm:pt>
    <dgm:pt modelId="{35F005FE-06B8-4F12-B0D4-003D6FCCE3FC}" type="pres">
      <dgm:prSet presAssocID="{828C53F1-5145-4A76-AC82-B4A18A604BE9}" presName="arrowWedge2" presStyleLbl="fgSibTrans2D1" presStyleIdx="1" presStyleCnt="4"/>
      <dgm:spPr/>
    </dgm:pt>
    <dgm:pt modelId="{69D641D3-68DB-4FEB-B3D2-13DF8A0DDE53}" type="pres">
      <dgm:prSet presAssocID="{13BDC2EE-0C57-4A87-8525-D2C6E06CDC0D}" presName="arrowWedge3" presStyleLbl="fgSibTrans2D1" presStyleIdx="2" presStyleCnt="4"/>
      <dgm:spPr/>
    </dgm:pt>
    <dgm:pt modelId="{A81D9363-1CF1-4C2B-8212-B7D39A48C1B7}" type="pres">
      <dgm:prSet presAssocID="{2FCBB406-B4E4-44B8-90D9-32C53C4819A7}" presName="arrowWedge4" presStyleLbl="fgSibTrans2D1" presStyleIdx="3" presStyleCnt="4"/>
      <dgm:spPr/>
    </dgm:pt>
  </dgm:ptLst>
  <dgm:cxnLst>
    <dgm:cxn modelId="{54FD117C-AD8B-48C0-8AD9-882B6F59A124}" srcId="{223A9655-DEB6-497F-9D84-5551CC4D1662}" destId="{C78A2A33-6283-4EB8-95C5-3B36703737F4}" srcOrd="3" destOrd="0" parTransId="{E5E44EF0-B7E9-4181-B104-662688AC19FC}" sibTransId="{2FCBB406-B4E4-44B8-90D9-32C53C4819A7}"/>
    <dgm:cxn modelId="{77899798-3D6A-4CEB-935D-355A49EBBB09}" srcId="{223A9655-DEB6-497F-9D84-5551CC4D1662}" destId="{CFA3BB8F-D219-405B-B91F-A0441041EBA9}" srcOrd="2" destOrd="0" parTransId="{2B458D2F-1444-4386-BFED-C34DC66A9F4C}" sibTransId="{13BDC2EE-0C57-4A87-8525-D2C6E06CDC0D}"/>
    <dgm:cxn modelId="{C4AAC885-1446-4048-8014-AAE8735F580A}" srcId="{223A9655-DEB6-497F-9D84-5551CC4D1662}" destId="{BA12C722-DB35-44F9-BF4A-10C29A931650}" srcOrd="1" destOrd="0" parTransId="{11B8E391-5721-4625-BB85-C09F33F2EC24}" sibTransId="{828C53F1-5145-4A76-AC82-B4A18A604BE9}"/>
    <dgm:cxn modelId="{C94B7D0F-6B8B-4F04-88D9-FA38F7901E71}" type="presOf" srcId="{BA12C722-DB35-44F9-BF4A-10C29A931650}" destId="{F02A32D3-ECA8-4140-806E-6A7B595F080B}" srcOrd="0" destOrd="0" presId="urn:microsoft.com/office/officeart/2005/8/layout/cycle8"/>
    <dgm:cxn modelId="{4E496CDD-A58A-4519-995E-D4FE989269CF}" type="presOf" srcId="{AD46A558-C092-44C5-B9B3-AE809C4C4B26}" destId="{0840D535-CBC5-48CE-8F59-07A233094B4C}" srcOrd="0" destOrd="0" presId="urn:microsoft.com/office/officeart/2005/8/layout/cycle8"/>
    <dgm:cxn modelId="{A407A035-0E32-47C2-A64A-D8EECB2A2DCE}" type="presOf" srcId="{AD46A558-C092-44C5-B9B3-AE809C4C4B26}" destId="{6A94D4D4-7877-4374-9FAE-694474BFDB5D}" srcOrd="1" destOrd="0" presId="urn:microsoft.com/office/officeart/2005/8/layout/cycle8"/>
    <dgm:cxn modelId="{FAD3D534-B3C2-4F11-B43B-73A0482A853F}" type="presOf" srcId="{CFA3BB8F-D219-405B-B91F-A0441041EBA9}" destId="{47DE7942-E3E8-4BDA-8359-37A36BC4C67A}" srcOrd="1" destOrd="0" presId="urn:microsoft.com/office/officeart/2005/8/layout/cycle8"/>
    <dgm:cxn modelId="{3DAE751E-3538-475A-BDC5-EE20A639E812}" type="presOf" srcId="{C78A2A33-6283-4EB8-95C5-3B36703737F4}" destId="{B62B8361-4A42-4A93-89F9-ED85568795C0}" srcOrd="0" destOrd="0" presId="urn:microsoft.com/office/officeart/2005/8/layout/cycle8"/>
    <dgm:cxn modelId="{5F938515-9D88-44AF-BEC9-F76C23E0D4DC}" srcId="{223A9655-DEB6-497F-9D84-5551CC4D1662}" destId="{AD46A558-C092-44C5-B9B3-AE809C4C4B26}" srcOrd="0" destOrd="0" parTransId="{C996E0C5-D9AA-400A-A4F3-36298AB5D873}" sibTransId="{F4947375-20DD-42B6-9EC6-3E8CA1BE928C}"/>
    <dgm:cxn modelId="{076D90F3-F052-43A8-8023-3949A391A94A}" type="presOf" srcId="{223A9655-DEB6-497F-9D84-5551CC4D1662}" destId="{E0BE5FD7-EBBB-45DA-AEF8-CEE7C5D37A23}" srcOrd="0" destOrd="0" presId="urn:microsoft.com/office/officeart/2005/8/layout/cycle8"/>
    <dgm:cxn modelId="{EB89FF18-12A5-48AD-B84B-FFCDF97AD4FF}" type="presOf" srcId="{BA12C722-DB35-44F9-BF4A-10C29A931650}" destId="{346C0A26-A327-4BFD-A0E4-EA7F29351BFA}" srcOrd="1" destOrd="0" presId="urn:microsoft.com/office/officeart/2005/8/layout/cycle8"/>
    <dgm:cxn modelId="{CCD54DC4-615E-4DBE-A7E6-F78AF9AFBF4A}" type="presOf" srcId="{CFA3BB8F-D219-405B-B91F-A0441041EBA9}" destId="{62B27762-5E72-4338-B4B9-EDB61D85CE83}" srcOrd="0" destOrd="0" presId="urn:microsoft.com/office/officeart/2005/8/layout/cycle8"/>
    <dgm:cxn modelId="{0E4C6E86-DD97-4758-A612-8E9AEAD0C76B}" type="presOf" srcId="{C78A2A33-6283-4EB8-95C5-3B36703737F4}" destId="{CD34A443-06C3-4404-BDE9-9F46340C0E58}" srcOrd="1" destOrd="0" presId="urn:microsoft.com/office/officeart/2005/8/layout/cycle8"/>
    <dgm:cxn modelId="{F3ED5E0A-E9BE-4E40-8A91-BBE82C7CA335}" type="presParOf" srcId="{E0BE5FD7-EBBB-45DA-AEF8-CEE7C5D37A23}" destId="{0840D535-CBC5-48CE-8F59-07A233094B4C}" srcOrd="0" destOrd="0" presId="urn:microsoft.com/office/officeart/2005/8/layout/cycle8"/>
    <dgm:cxn modelId="{37CB4C0B-EE7C-4475-8F3B-AA9A6467F8F4}" type="presParOf" srcId="{E0BE5FD7-EBBB-45DA-AEF8-CEE7C5D37A23}" destId="{F1878537-0CBB-4FF6-82F0-0139FF09504C}" srcOrd="1" destOrd="0" presId="urn:microsoft.com/office/officeart/2005/8/layout/cycle8"/>
    <dgm:cxn modelId="{AB611921-5365-4321-A147-5BF59736C36A}" type="presParOf" srcId="{E0BE5FD7-EBBB-45DA-AEF8-CEE7C5D37A23}" destId="{DB515783-F987-447C-A6A6-8D6FE8E50EA3}" srcOrd="2" destOrd="0" presId="urn:microsoft.com/office/officeart/2005/8/layout/cycle8"/>
    <dgm:cxn modelId="{E4C79D30-3345-415F-917C-EA1FF17AE6E2}" type="presParOf" srcId="{E0BE5FD7-EBBB-45DA-AEF8-CEE7C5D37A23}" destId="{6A94D4D4-7877-4374-9FAE-694474BFDB5D}" srcOrd="3" destOrd="0" presId="urn:microsoft.com/office/officeart/2005/8/layout/cycle8"/>
    <dgm:cxn modelId="{A84A150A-15D5-429F-A0E9-7FDD53679263}" type="presParOf" srcId="{E0BE5FD7-EBBB-45DA-AEF8-CEE7C5D37A23}" destId="{F02A32D3-ECA8-4140-806E-6A7B595F080B}" srcOrd="4" destOrd="0" presId="urn:microsoft.com/office/officeart/2005/8/layout/cycle8"/>
    <dgm:cxn modelId="{B938F14A-BDEA-4FB5-A8B2-58343DA4E676}" type="presParOf" srcId="{E0BE5FD7-EBBB-45DA-AEF8-CEE7C5D37A23}" destId="{D0F55903-668C-4A99-B773-5C9BD4CB2C39}" srcOrd="5" destOrd="0" presId="urn:microsoft.com/office/officeart/2005/8/layout/cycle8"/>
    <dgm:cxn modelId="{13ACE565-0087-4A70-B74A-0980F2D3759B}" type="presParOf" srcId="{E0BE5FD7-EBBB-45DA-AEF8-CEE7C5D37A23}" destId="{EFF41CB8-6F87-418A-9D8E-1C3B20CE6541}" srcOrd="6" destOrd="0" presId="urn:microsoft.com/office/officeart/2005/8/layout/cycle8"/>
    <dgm:cxn modelId="{D4D49FB3-02CA-491B-98A3-5D521BA32F48}" type="presParOf" srcId="{E0BE5FD7-EBBB-45DA-AEF8-CEE7C5D37A23}" destId="{346C0A26-A327-4BFD-A0E4-EA7F29351BFA}" srcOrd="7" destOrd="0" presId="urn:microsoft.com/office/officeart/2005/8/layout/cycle8"/>
    <dgm:cxn modelId="{7C1E99B8-0499-4799-B26E-B02B021ADD6B}" type="presParOf" srcId="{E0BE5FD7-EBBB-45DA-AEF8-CEE7C5D37A23}" destId="{62B27762-5E72-4338-B4B9-EDB61D85CE83}" srcOrd="8" destOrd="0" presId="urn:microsoft.com/office/officeart/2005/8/layout/cycle8"/>
    <dgm:cxn modelId="{AA44D327-B551-48A2-AB9F-4995FCEFF6DD}" type="presParOf" srcId="{E0BE5FD7-EBBB-45DA-AEF8-CEE7C5D37A23}" destId="{C9FF89FA-91FD-4F83-9B25-7C57D0E2B058}" srcOrd="9" destOrd="0" presId="urn:microsoft.com/office/officeart/2005/8/layout/cycle8"/>
    <dgm:cxn modelId="{99DB0A1D-D163-4A85-AE42-B60E08BB6FA5}" type="presParOf" srcId="{E0BE5FD7-EBBB-45DA-AEF8-CEE7C5D37A23}" destId="{1D178F5E-3B3F-40D7-A94B-6E2D84AB2A81}" srcOrd="10" destOrd="0" presId="urn:microsoft.com/office/officeart/2005/8/layout/cycle8"/>
    <dgm:cxn modelId="{BF082F59-5928-492E-B6AA-7001D52E98A9}" type="presParOf" srcId="{E0BE5FD7-EBBB-45DA-AEF8-CEE7C5D37A23}" destId="{47DE7942-E3E8-4BDA-8359-37A36BC4C67A}" srcOrd="11" destOrd="0" presId="urn:microsoft.com/office/officeart/2005/8/layout/cycle8"/>
    <dgm:cxn modelId="{1EE95D01-035E-4015-B7FC-9028E6E52142}" type="presParOf" srcId="{E0BE5FD7-EBBB-45DA-AEF8-CEE7C5D37A23}" destId="{B62B8361-4A42-4A93-89F9-ED85568795C0}" srcOrd="12" destOrd="0" presId="urn:microsoft.com/office/officeart/2005/8/layout/cycle8"/>
    <dgm:cxn modelId="{3BA54372-D46D-45A5-A52C-F10BAA683ED5}" type="presParOf" srcId="{E0BE5FD7-EBBB-45DA-AEF8-CEE7C5D37A23}" destId="{60C3291B-6094-4535-A900-1DF2C5E6A2CF}" srcOrd="13" destOrd="0" presId="urn:microsoft.com/office/officeart/2005/8/layout/cycle8"/>
    <dgm:cxn modelId="{5DC978AF-1A0F-4088-B4A6-AF293A17B1B6}" type="presParOf" srcId="{E0BE5FD7-EBBB-45DA-AEF8-CEE7C5D37A23}" destId="{9E016303-B67F-4330-BB8C-DE43F660566A}" srcOrd="14" destOrd="0" presId="urn:microsoft.com/office/officeart/2005/8/layout/cycle8"/>
    <dgm:cxn modelId="{5F15EA82-857F-4292-BE03-882AC61B5FB0}" type="presParOf" srcId="{E0BE5FD7-EBBB-45DA-AEF8-CEE7C5D37A23}" destId="{CD34A443-06C3-4404-BDE9-9F46340C0E58}" srcOrd="15" destOrd="0" presId="urn:microsoft.com/office/officeart/2005/8/layout/cycle8"/>
    <dgm:cxn modelId="{7ADE5E24-625A-4848-BA6B-86E2626C875C}" type="presParOf" srcId="{E0BE5FD7-EBBB-45DA-AEF8-CEE7C5D37A23}" destId="{B44814E3-FE40-4F62-9E6E-C23532D8484A}" srcOrd="16" destOrd="0" presId="urn:microsoft.com/office/officeart/2005/8/layout/cycle8"/>
    <dgm:cxn modelId="{57A644DB-ADBB-4288-A312-81B53B7E5C0E}" type="presParOf" srcId="{E0BE5FD7-EBBB-45DA-AEF8-CEE7C5D37A23}" destId="{35F005FE-06B8-4F12-B0D4-003D6FCCE3FC}" srcOrd="17" destOrd="0" presId="urn:microsoft.com/office/officeart/2005/8/layout/cycle8"/>
    <dgm:cxn modelId="{31DEA419-E103-4684-A5FD-7A52DC93638B}" type="presParOf" srcId="{E0BE5FD7-EBBB-45DA-AEF8-CEE7C5D37A23}" destId="{69D641D3-68DB-4FEB-B3D2-13DF8A0DDE53}" srcOrd="18" destOrd="0" presId="urn:microsoft.com/office/officeart/2005/8/layout/cycle8"/>
    <dgm:cxn modelId="{5B7BDAD2-507D-4673-BDA1-F4A1EC4FD002}" type="presParOf" srcId="{E0BE5FD7-EBBB-45DA-AEF8-CEE7C5D37A23}" destId="{A81D9363-1CF1-4C2B-8212-B7D39A48C1B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4CB3D3-B889-4BFE-A2F1-9B73ACEF7CBD}" type="doc">
      <dgm:prSet loTypeId="urn:microsoft.com/office/officeart/2005/8/layout/hList7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FCCA760F-6D6F-4D5C-8842-CE2D6FB88941}">
      <dgm:prSet phldrT="[Testo]"/>
      <dgm:spPr/>
      <dgm:t>
        <a:bodyPr/>
        <a:lstStyle/>
        <a:p>
          <a:r>
            <a:rPr lang="en-GB" dirty="0" err="1"/>
            <a:t>Paziente</a:t>
          </a:r>
          <a:endParaRPr lang="en-GB" dirty="0"/>
        </a:p>
      </dgm:t>
    </dgm:pt>
    <dgm:pt modelId="{E70BF268-4B57-4B55-A8BC-AB4869E610FD}" type="parTrans" cxnId="{E8186D51-F4E0-455C-82A5-C483D84BF8B1}">
      <dgm:prSet/>
      <dgm:spPr/>
      <dgm:t>
        <a:bodyPr/>
        <a:lstStyle/>
        <a:p>
          <a:endParaRPr lang="en-GB"/>
        </a:p>
      </dgm:t>
    </dgm:pt>
    <dgm:pt modelId="{C1FB62D1-96EB-4DE0-B100-D74A528134D7}" type="sibTrans" cxnId="{E8186D51-F4E0-455C-82A5-C483D84BF8B1}">
      <dgm:prSet/>
      <dgm:spPr/>
      <dgm:t>
        <a:bodyPr/>
        <a:lstStyle/>
        <a:p>
          <a:endParaRPr lang="en-GB"/>
        </a:p>
      </dgm:t>
    </dgm:pt>
    <dgm:pt modelId="{ECABE7D8-B073-40F2-BE85-F8BC06CB0EF7}">
      <dgm:prSet/>
      <dgm:spPr/>
      <dgm:t>
        <a:bodyPr/>
        <a:lstStyle/>
        <a:p>
          <a:r>
            <a:rPr lang="en-GB" dirty="0" err="1"/>
            <a:t>Valutazione</a:t>
          </a:r>
          <a:r>
            <a:rPr lang="en-GB" dirty="0"/>
            <a:t> </a:t>
          </a:r>
          <a:r>
            <a:rPr lang="en-GB" dirty="0" err="1"/>
            <a:t>dell’accesso</a:t>
          </a:r>
          <a:r>
            <a:rPr lang="en-GB" dirty="0"/>
            <a:t> </a:t>
          </a:r>
          <a:r>
            <a:rPr lang="en-GB" dirty="0" err="1"/>
            <a:t>agli</a:t>
          </a:r>
          <a:r>
            <a:rPr lang="en-GB" dirty="0"/>
            <a:t> standard di </a:t>
          </a:r>
          <a:r>
            <a:rPr lang="en-GB" dirty="0" err="1"/>
            <a:t>cura</a:t>
          </a:r>
          <a:endParaRPr lang="en-GB" dirty="0"/>
        </a:p>
      </dgm:t>
    </dgm:pt>
    <dgm:pt modelId="{CD752112-EF96-422C-9E24-C7CE8D7D58EE}" type="parTrans" cxnId="{B8435FEA-299F-4233-BCA2-8E9C32440D2F}">
      <dgm:prSet/>
      <dgm:spPr/>
      <dgm:t>
        <a:bodyPr/>
        <a:lstStyle/>
        <a:p>
          <a:endParaRPr lang="en-GB"/>
        </a:p>
      </dgm:t>
    </dgm:pt>
    <dgm:pt modelId="{69B9CFE7-1614-4DE1-93A9-B9463E6636CE}" type="sibTrans" cxnId="{B8435FEA-299F-4233-BCA2-8E9C32440D2F}">
      <dgm:prSet/>
      <dgm:spPr/>
      <dgm:t>
        <a:bodyPr/>
        <a:lstStyle/>
        <a:p>
          <a:endParaRPr lang="en-GB"/>
        </a:p>
      </dgm:t>
    </dgm:pt>
    <dgm:pt modelId="{80928947-B3C7-45CE-B6AA-9677A373DEC2}">
      <dgm:prSet/>
      <dgm:spPr/>
      <dgm:t>
        <a:bodyPr/>
        <a:lstStyle/>
        <a:p>
          <a:r>
            <a:rPr lang="en-GB" dirty="0" err="1"/>
            <a:t>Valutazione</a:t>
          </a:r>
          <a:r>
            <a:rPr lang="en-GB" dirty="0"/>
            <a:t> </a:t>
          </a:r>
          <a:r>
            <a:rPr lang="en-GB" dirty="0" err="1"/>
            <a:t>dell’esperienza</a:t>
          </a:r>
          <a:r>
            <a:rPr lang="en-GB" dirty="0"/>
            <a:t> di </a:t>
          </a:r>
          <a:r>
            <a:rPr lang="en-GB" dirty="0" err="1"/>
            <a:t>cura</a:t>
          </a:r>
          <a:endParaRPr lang="en-GB" dirty="0"/>
        </a:p>
      </dgm:t>
    </dgm:pt>
    <dgm:pt modelId="{2B60ECE6-8443-44A4-A416-5EC92BE256BD}" type="parTrans" cxnId="{FE8E5079-6333-486D-861B-2495FE7F024F}">
      <dgm:prSet/>
      <dgm:spPr/>
      <dgm:t>
        <a:bodyPr/>
        <a:lstStyle/>
        <a:p>
          <a:endParaRPr lang="en-GB"/>
        </a:p>
      </dgm:t>
    </dgm:pt>
    <dgm:pt modelId="{33CE32EE-BBBF-43BB-9788-2DCAF82469F7}" type="sibTrans" cxnId="{FE8E5079-6333-486D-861B-2495FE7F024F}">
      <dgm:prSet/>
      <dgm:spPr/>
      <dgm:t>
        <a:bodyPr/>
        <a:lstStyle/>
        <a:p>
          <a:endParaRPr lang="en-GB"/>
        </a:p>
      </dgm:t>
    </dgm:pt>
    <dgm:pt modelId="{6F3F41B2-53B8-4B15-9419-733C39899BEC}">
      <dgm:prSet/>
      <dgm:spPr/>
      <dgm:t>
        <a:bodyPr/>
        <a:lstStyle/>
        <a:p>
          <a:r>
            <a:rPr lang="en-GB" dirty="0"/>
            <a:t>Sistema</a:t>
          </a:r>
        </a:p>
      </dgm:t>
    </dgm:pt>
    <dgm:pt modelId="{8053F053-9FC3-4606-AA90-9675E8C29789}" type="parTrans" cxnId="{2D0CCF96-BC4B-4F82-B736-640C52DF8923}">
      <dgm:prSet/>
      <dgm:spPr/>
      <dgm:t>
        <a:bodyPr/>
        <a:lstStyle/>
        <a:p>
          <a:endParaRPr lang="en-GB"/>
        </a:p>
      </dgm:t>
    </dgm:pt>
    <dgm:pt modelId="{4C7816EC-AAE8-46C1-9E3A-EB17C815BFFE}" type="sibTrans" cxnId="{2D0CCF96-BC4B-4F82-B736-640C52DF8923}">
      <dgm:prSet/>
      <dgm:spPr/>
      <dgm:t>
        <a:bodyPr/>
        <a:lstStyle/>
        <a:p>
          <a:endParaRPr lang="en-GB"/>
        </a:p>
      </dgm:t>
    </dgm:pt>
    <dgm:pt modelId="{B8C09F4C-EBBD-4A9E-A710-2387DC80F9D9}">
      <dgm:prSet/>
      <dgm:spPr/>
      <dgm:t>
        <a:bodyPr/>
        <a:lstStyle/>
        <a:p>
          <a:r>
            <a:rPr lang="en-GB" dirty="0" err="1"/>
            <a:t>Integrazione</a:t>
          </a:r>
          <a:r>
            <a:rPr lang="en-GB" dirty="0"/>
            <a:t> del </a:t>
          </a:r>
          <a:r>
            <a:rPr lang="en-GB" dirty="0" err="1"/>
            <a:t>percorso</a:t>
          </a:r>
          <a:r>
            <a:rPr lang="en-GB" dirty="0"/>
            <a:t> </a:t>
          </a:r>
          <a:r>
            <a:rPr lang="en-GB" dirty="0" err="1"/>
            <a:t>clinico</a:t>
          </a:r>
          <a:r>
            <a:rPr lang="en-GB" dirty="0"/>
            <a:t> </a:t>
          </a:r>
          <a:r>
            <a:rPr lang="en-GB" dirty="0" err="1"/>
            <a:t>assistenziale</a:t>
          </a:r>
          <a:endParaRPr lang="en-GB" dirty="0"/>
        </a:p>
      </dgm:t>
    </dgm:pt>
    <dgm:pt modelId="{97950747-66F3-4696-995E-59986957B431}" type="parTrans" cxnId="{FE063CC9-83A6-40F9-B3D1-646119FAC77B}">
      <dgm:prSet/>
      <dgm:spPr/>
      <dgm:t>
        <a:bodyPr/>
        <a:lstStyle/>
        <a:p>
          <a:endParaRPr lang="en-GB"/>
        </a:p>
      </dgm:t>
    </dgm:pt>
    <dgm:pt modelId="{870376E2-1686-4072-A2D8-2A2568D171AE}" type="sibTrans" cxnId="{FE063CC9-83A6-40F9-B3D1-646119FAC77B}">
      <dgm:prSet/>
      <dgm:spPr/>
      <dgm:t>
        <a:bodyPr/>
        <a:lstStyle/>
        <a:p>
          <a:endParaRPr lang="en-GB"/>
        </a:p>
      </dgm:t>
    </dgm:pt>
    <dgm:pt modelId="{9AAC21F3-27D3-431D-BD0F-119B3EB21639}">
      <dgm:prSet/>
      <dgm:spPr/>
      <dgm:t>
        <a:bodyPr/>
        <a:lstStyle/>
        <a:p>
          <a:r>
            <a:rPr lang="en-GB" dirty="0" err="1"/>
            <a:t>Valutazione</a:t>
          </a:r>
          <a:r>
            <a:rPr lang="en-GB" dirty="0"/>
            <a:t> </a:t>
          </a:r>
          <a:r>
            <a:rPr lang="en-GB" dirty="0" err="1"/>
            <a:t>dell’efficacia</a:t>
          </a:r>
          <a:r>
            <a:rPr lang="en-GB" dirty="0"/>
            <a:t>/</a:t>
          </a:r>
          <a:r>
            <a:rPr lang="en-GB" dirty="0" err="1"/>
            <a:t>sicurezza</a:t>
          </a:r>
          <a:r>
            <a:rPr lang="en-GB" dirty="0"/>
            <a:t> e della </a:t>
          </a:r>
          <a:r>
            <a:rPr lang="en-GB" dirty="0" err="1"/>
            <a:t>sostenibilità</a:t>
          </a:r>
          <a:endParaRPr lang="en-GB" dirty="0"/>
        </a:p>
      </dgm:t>
    </dgm:pt>
    <dgm:pt modelId="{7DFB0677-EDBB-46EC-9B48-05D00758E6E1}" type="parTrans" cxnId="{FBAA77E3-C1ED-4455-816A-1AB46E8572CF}">
      <dgm:prSet/>
      <dgm:spPr/>
      <dgm:t>
        <a:bodyPr/>
        <a:lstStyle/>
        <a:p>
          <a:endParaRPr lang="en-GB"/>
        </a:p>
      </dgm:t>
    </dgm:pt>
    <dgm:pt modelId="{0148F9B0-6937-414F-83B8-2812622586CA}" type="sibTrans" cxnId="{FBAA77E3-C1ED-4455-816A-1AB46E8572CF}">
      <dgm:prSet/>
      <dgm:spPr/>
      <dgm:t>
        <a:bodyPr/>
        <a:lstStyle/>
        <a:p>
          <a:endParaRPr lang="en-GB"/>
        </a:p>
      </dgm:t>
    </dgm:pt>
    <dgm:pt modelId="{7CD637D1-45E6-4021-B898-5902A60D8894}">
      <dgm:prSet/>
      <dgm:spPr/>
      <dgm:t>
        <a:bodyPr/>
        <a:lstStyle/>
        <a:p>
          <a:r>
            <a:rPr lang="en-GB" dirty="0"/>
            <a:t>Ricerca</a:t>
          </a:r>
        </a:p>
      </dgm:t>
    </dgm:pt>
    <dgm:pt modelId="{4B418911-1967-4C30-83EB-DF00D28174F6}" type="parTrans" cxnId="{D8249403-9F0E-4AAD-AE49-8C6090B0A8C2}">
      <dgm:prSet/>
      <dgm:spPr/>
      <dgm:t>
        <a:bodyPr/>
        <a:lstStyle/>
        <a:p>
          <a:endParaRPr lang="en-GB"/>
        </a:p>
      </dgm:t>
    </dgm:pt>
    <dgm:pt modelId="{C4EE208D-33C1-4B7F-95A7-6B82EC7A1F47}" type="sibTrans" cxnId="{D8249403-9F0E-4AAD-AE49-8C6090B0A8C2}">
      <dgm:prSet/>
      <dgm:spPr/>
      <dgm:t>
        <a:bodyPr/>
        <a:lstStyle/>
        <a:p>
          <a:endParaRPr lang="en-GB"/>
        </a:p>
      </dgm:t>
    </dgm:pt>
    <dgm:pt modelId="{CF47E205-F6ED-45D8-9933-5CE3888DC7C0}">
      <dgm:prSet/>
      <dgm:spPr/>
      <dgm:t>
        <a:bodyPr/>
        <a:lstStyle/>
        <a:p>
          <a:r>
            <a:rPr lang="en-GB" dirty="0" err="1"/>
            <a:t>Valutare</a:t>
          </a:r>
          <a:r>
            <a:rPr lang="en-GB" dirty="0"/>
            <a:t> </a:t>
          </a:r>
          <a:r>
            <a:rPr lang="en-GB" dirty="0" err="1"/>
            <a:t>l’efficacia</a:t>
          </a:r>
          <a:r>
            <a:rPr lang="en-GB" dirty="0"/>
            <a:t> di </a:t>
          </a:r>
          <a:r>
            <a:rPr lang="en-GB" dirty="0" err="1"/>
            <a:t>strategie</a:t>
          </a:r>
          <a:r>
            <a:rPr lang="en-GB" dirty="0"/>
            <a:t> di </a:t>
          </a:r>
          <a:r>
            <a:rPr lang="en-GB" dirty="0" err="1"/>
            <a:t>intervento</a:t>
          </a:r>
          <a:r>
            <a:rPr lang="en-GB" dirty="0"/>
            <a:t> innovative</a:t>
          </a:r>
        </a:p>
      </dgm:t>
    </dgm:pt>
    <dgm:pt modelId="{7EDD391B-2C9C-4FFC-A0FE-A6F20A1F9606}" type="parTrans" cxnId="{20FE3299-FAE4-447E-97B2-DA76AAFC7C80}">
      <dgm:prSet/>
      <dgm:spPr/>
      <dgm:t>
        <a:bodyPr/>
        <a:lstStyle/>
        <a:p>
          <a:endParaRPr lang="en-GB"/>
        </a:p>
      </dgm:t>
    </dgm:pt>
    <dgm:pt modelId="{862097E1-152B-484F-86C8-53FB58F7009A}" type="sibTrans" cxnId="{20FE3299-FAE4-447E-97B2-DA76AAFC7C80}">
      <dgm:prSet/>
      <dgm:spPr/>
      <dgm:t>
        <a:bodyPr/>
        <a:lstStyle/>
        <a:p>
          <a:endParaRPr lang="en-GB"/>
        </a:p>
      </dgm:t>
    </dgm:pt>
    <dgm:pt modelId="{65BDB42A-ECBA-4BDB-A90E-1BB4AE95D93D}">
      <dgm:prSet/>
      <dgm:spPr/>
      <dgm:t>
        <a:bodyPr/>
        <a:lstStyle/>
        <a:p>
          <a:r>
            <a:rPr lang="en-GB" dirty="0" err="1"/>
            <a:t>Studi</a:t>
          </a:r>
          <a:r>
            <a:rPr lang="en-GB" dirty="0"/>
            <a:t> </a:t>
          </a:r>
          <a:r>
            <a:rPr lang="en-GB" dirty="0" err="1"/>
            <a:t>esplorativi</a:t>
          </a:r>
          <a:r>
            <a:rPr lang="en-GB" dirty="0"/>
            <a:t> di </a:t>
          </a:r>
          <a:r>
            <a:rPr lang="en-GB" dirty="0" err="1"/>
            <a:t>fattori</a:t>
          </a:r>
          <a:r>
            <a:rPr lang="en-GB" dirty="0"/>
            <a:t> </a:t>
          </a:r>
          <a:r>
            <a:rPr lang="en-GB" dirty="0" err="1"/>
            <a:t>prognostici</a:t>
          </a:r>
          <a:r>
            <a:rPr lang="en-GB" dirty="0"/>
            <a:t> (biomarkers)</a:t>
          </a:r>
        </a:p>
      </dgm:t>
    </dgm:pt>
    <dgm:pt modelId="{8C7D537B-C5EE-47E1-85DC-6D88CA2583C3}" type="parTrans" cxnId="{21069D74-8E2B-433B-8AAC-0C574DD025C4}">
      <dgm:prSet/>
      <dgm:spPr/>
      <dgm:t>
        <a:bodyPr/>
        <a:lstStyle/>
        <a:p>
          <a:endParaRPr lang="en-GB"/>
        </a:p>
      </dgm:t>
    </dgm:pt>
    <dgm:pt modelId="{18555FCC-2583-487E-8732-435150B57496}" type="sibTrans" cxnId="{21069D74-8E2B-433B-8AAC-0C574DD025C4}">
      <dgm:prSet/>
      <dgm:spPr/>
      <dgm:t>
        <a:bodyPr/>
        <a:lstStyle/>
        <a:p>
          <a:endParaRPr lang="en-GB"/>
        </a:p>
      </dgm:t>
    </dgm:pt>
    <dgm:pt modelId="{6B904F17-6ED7-4147-89F3-A9D55E0B5FFD}" type="pres">
      <dgm:prSet presAssocID="{E14CB3D3-B889-4BFE-A2F1-9B73ACEF7C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1912995-4CE5-48C2-876D-860B9A2DAD3E}" type="pres">
      <dgm:prSet presAssocID="{E14CB3D3-B889-4BFE-A2F1-9B73ACEF7CBD}" presName="fgShape" presStyleLbl="fgShp" presStyleIdx="0" presStyleCnt="1"/>
      <dgm:spPr/>
    </dgm:pt>
    <dgm:pt modelId="{774C8343-C36A-4C13-B407-1F732C75C2F6}" type="pres">
      <dgm:prSet presAssocID="{E14CB3D3-B889-4BFE-A2F1-9B73ACEF7CBD}" presName="linComp" presStyleCnt="0"/>
      <dgm:spPr/>
    </dgm:pt>
    <dgm:pt modelId="{600886E3-2C7D-4733-8F9C-2A84A3A3F2A2}" type="pres">
      <dgm:prSet presAssocID="{FCCA760F-6D6F-4D5C-8842-CE2D6FB88941}" presName="compNode" presStyleCnt="0"/>
      <dgm:spPr/>
    </dgm:pt>
    <dgm:pt modelId="{74038702-F3C9-4D9B-9FCB-101153CF0D43}" type="pres">
      <dgm:prSet presAssocID="{FCCA760F-6D6F-4D5C-8842-CE2D6FB88941}" presName="bkgdShape" presStyleLbl="node1" presStyleIdx="0" presStyleCnt="3"/>
      <dgm:spPr/>
      <dgm:t>
        <a:bodyPr/>
        <a:lstStyle/>
        <a:p>
          <a:endParaRPr lang="it-IT"/>
        </a:p>
      </dgm:t>
    </dgm:pt>
    <dgm:pt modelId="{A6B9DA70-A9E5-4591-BBA2-80AD7FE28A58}" type="pres">
      <dgm:prSet presAssocID="{FCCA760F-6D6F-4D5C-8842-CE2D6FB8894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71C56D-AFCE-4D71-8066-52B143271D0F}" type="pres">
      <dgm:prSet presAssocID="{FCCA760F-6D6F-4D5C-8842-CE2D6FB88941}" presName="invisiNode" presStyleLbl="node1" presStyleIdx="0" presStyleCnt="3"/>
      <dgm:spPr/>
    </dgm:pt>
    <dgm:pt modelId="{2353021C-6E4B-43FB-9594-6BAB4B117D96}" type="pres">
      <dgm:prSet presAssocID="{FCCA760F-6D6F-4D5C-8842-CE2D6FB88941}" presName="imagNode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76BEC54E-FE1F-45F7-B755-54812E7BC73E}" type="pres">
      <dgm:prSet presAssocID="{C1FB62D1-96EB-4DE0-B100-D74A528134D7}" presName="sibTrans" presStyleLbl="sibTrans2D1" presStyleIdx="0" presStyleCnt="0"/>
      <dgm:spPr/>
      <dgm:t>
        <a:bodyPr/>
        <a:lstStyle/>
        <a:p>
          <a:endParaRPr lang="it-IT"/>
        </a:p>
      </dgm:t>
    </dgm:pt>
    <dgm:pt modelId="{ABCA42A2-63EA-4EEF-902C-7D7B05616CC7}" type="pres">
      <dgm:prSet presAssocID="{6F3F41B2-53B8-4B15-9419-733C39899BEC}" presName="compNode" presStyleCnt="0"/>
      <dgm:spPr/>
    </dgm:pt>
    <dgm:pt modelId="{BA66E489-CE67-43F0-A31F-C29293366657}" type="pres">
      <dgm:prSet presAssocID="{6F3F41B2-53B8-4B15-9419-733C39899BEC}" presName="bkgdShape" presStyleLbl="node1" presStyleIdx="1" presStyleCnt="3"/>
      <dgm:spPr/>
      <dgm:t>
        <a:bodyPr/>
        <a:lstStyle/>
        <a:p>
          <a:endParaRPr lang="it-IT"/>
        </a:p>
      </dgm:t>
    </dgm:pt>
    <dgm:pt modelId="{92DA33FD-2521-4476-B08F-9D305C4A9AFC}" type="pres">
      <dgm:prSet presAssocID="{6F3F41B2-53B8-4B15-9419-733C39899BE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80ED5E2-EDC5-41EE-AE4B-05BEC6AAAC77}" type="pres">
      <dgm:prSet presAssocID="{6F3F41B2-53B8-4B15-9419-733C39899BEC}" presName="invisiNode" presStyleLbl="node1" presStyleIdx="1" presStyleCnt="3"/>
      <dgm:spPr/>
    </dgm:pt>
    <dgm:pt modelId="{2701DC34-DF08-49C4-AA49-CFA51AD86DEF}" type="pres">
      <dgm:prSet presAssocID="{6F3F41B2-53B8-4B15-9419-733C39899BEC}" presName="imagNode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</dgm:spPr>
    </dgm:pt>
    <dgm:pt modelId="{5C75EC68-6DF2-46D8-934D-236EC4B9344A}" type="pres">
      <dgm:prSet presAssocID="{4C7816EC-AAE8-46C1-9E3A-EB17C815BFFE}" presName="sibTrans" presStyleLbl="sibTrans2D1" presStyleIdx="0" presStyleCnt="0"/>
      <dgm:spPr/>
      <dgm:t>
        <a:bodyPr/>
        <a:lstStyle/>
        <a:p>
          <a:endParaRPr lang="it-IT"/>
        </a:p>
      </dgm:t>
    </dgm:pt>
    <dgm:pt modelId="{EE9812B3-CFCF-43E8-88E1-621C28B95757}" type="pres">
      <dgm:prSet presAssocID="{7CD637D1-45E6-4021-B898-5902A60D8894}" presName="compNode" presStyleCnt="0"/>
      <dgm:spPr/>
    </dgm:pt>
    <dgm:pt modelId="{D2D62A8A-AB07-479F-9B3D-48530A1EBF4A}" type="pres">
      <dgm:prSet presAssocID="{7CD637D1-45E6-4021-B898-5902A60D8894}" presName="bkgdShape" presStyleLbl="node1" presStyleIdx="2" presStyleCnt="3"/>
      <dgm:spPr/>
      <dgm:t>
        <a:bodyPr/>
        <a:lstStyle/>
        <a:p>
          <a:endParaRPr lang="it-IT"/>
        </a:p>
      </dgm:t>
    </dgm:pt>
    <dgm:pt modelId="{154ED602-FC32-489F-977C-A0E3653D37B4}" type="pres">
      <dgm:prSet presAssocID="{7CD637D1-45E6-4021-B898-5902A60D8894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EA1A66-D698-4124-9741-E5509E2A8C71}" type="pres">
      <dgm:prSet presAssocID="{7CD637D1-45E6-4021-B898-5902A60D8894}" presName="invisiNode" presStyleLbl="node1" presStyleIdx="2" presStyleCnt="3"/>
      <dgm:spPr/>
    </dgm:pt>
    <dgm:pt modelId="{9EB829DA-D1EA-472F-B440-AC1CB9EA93D1}" type="pres">
      <dgm:prSet presAssocID="{7CD637D1-45E6-4021-B898-5902A60D8894}" presName="imagNode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46000" r="-46000"/>
          </a:stretch>
        </a:blipFill>
      </dgm:spPr>
    </dgm:pt>
  </dgm:ptLst>
  <dgm:cxnLst>
    <dgm:cxn modelId="{8F8510B4-8828-423C-9AAA-D590E30BC3E9}" type="presOf" srcId="{6F3F41B2-53B8-4B15-9419-733C39899BEC}" destId="{92DA33FD-2521-4476-B08F-9D305C4A9AFC}" srcOrd="1" destOrd="0" presId="urn:microsoft.com/office/officeart/2005/8/layout/hList7#1"/>
    <dgm:cxn modelId="{02A83D45-E8AF-44CC-9625-5BA985FF4135}" type="presOf" srcId="{ECABE7D8-B073-40F2-BE85-F8BC06CB0EF7}" destId="{74038702-F3C9-4D9B-9FCB-101153CF0D43}" srcOrd="0" destOrd="1" presId="urn:microsoft.com/office/officeart/2005/8/layout/hList7#1"/>
    <dgm:cxn modelId="{62CEEBD7-6FC0-4D2F-813E-67F4A6AD3032}" type="presOf" srcId="{7CD637D1-45E6-4021-B898-5902A60D8894}" destId="{154ED602-FC32-489F-977C-A0E3653D37B4}" srcOrd="1" destOrd="0" presId="urn:microsoft.com/office/officeart/2005/8/layout/hList7#1"/>
    <dgm:cxn modelId="{9A68E2ED-18EF-43C5-940E-3C7D68AC7346}" type="presOf" srcId="{CF47E205-F6ED-45D8-9933-5CE3888DC7C0}" destId="{154ED602-FC32-489F-977C-A0E3653D37B4}" srcOrd="1" destOrd="1" presId="urn:microsoft.com/office/officeart/2005/8/layout/hList7#1"/>
    <dgm:cxn modelId="{19B0EFED-462A-4CA5-BB74-F4CB7D663900}" type="presOf" srcId="{65BDB42A-ECBA-4BDB-A90E-1BB4AE95D93D}" destId="{D2D62A8A-AB07-479F-9B3D-48530A1EBF4A}" srcOrd="0" destOrd="2" presId="urn:microsoft.com/office/officeart/2005/8/layout/hList7#1"/>
    <dgm:cxn modelId="{FE063CC9-83A6-40F9-B3D1-646119FAC77B}" srcId="{6F3F41B2-53B8-4B15-9419-733C39899BEC}" destId="{B8C09F4C-EBBD-4A9E-A710-2387DC80F9D9}" srcOrd="0" destOrd="0" parTransId="{97950747-66F3-4696-995E-59986957B431}" sibTransId="{870376E2-1686-4072-A2D8-2A2568D171AE}"/>
    <dgm:cxn modelId="{C707ACFF-487C-4697-B96F-7AFC3DA515BE}" type="presOf" srcId="{80928947-B3C7-45CE-B6AA-9677A373DEC2}" destId="{74038702-F3C9-4D9B-9FCB-101153CF0D43}" srcOrd="0" destOrd="2" presId="urn:microsoft.com/office/officeart/2005/8/layout/hList7#1"/>
    <dgm:cxn modelId="{AD9DA5BC-0874-4BFC-9F8A-593F8D9094DF}" type="presOf" srcId="{CF47E205-F6ED-45D8-9933-5CE3888DC7C0}" destId="{D2D62A8A-AB07-479F-9B3D-48530A1EBF4A}" srcOrd="0" destOrd="1" presId="urn:microsoft.com/office/officeart/2005/8/layout/hList7#1"/>
    <dgm:cxn modelId="{6E555A09-0A85-4447-807C-53F4EB0EF0CB}" type="presOf" srcId="{4C7816EC-AAE8-46C1-9E3A-EB17C815BFFE}" destId="{5C75EC68-6DF2-46D8-934D-236EC4B9344A}" srcOrd="0" destOrd="0" presId="urn:microsoft.com/office/officeart/2005/8/layout/hList7#1"/>
    <dgm:cxn modelId="{6B49C192-7B8B-4618-A5A9-030AD66487BF}" type="presOf" srcId="{B8C09F4C-EBBD-4A9E-A710-2387DC80F9D9}" destId="{BA66E489-CE67-43F0-A31F-C29293366657}" srcOrd="0" destOrd="1" presId="urn:microsoft.com/office/officeart/2005/8/layout/hList7#1"/>
    <dgm:cxn modelId="{3295684A-6A75-40C2-B136-06F6D15E93DD}" type="presOf" srcId="{7CD637D1-45E6-4021-B898-5902A60D8894}" destId="{D2D62A8A-AB07-479F-9B3D-48530A1EBF4A}" srcOrd="0" destOrd="0" presId="urn:microsoft.com/office/officeart/2005/8/layout/hList7#1"/>
    <dgm:cxn modelId="{DDEF9E53-5597-410E-AA66-F1C7777191DB}" type="presOf" srcId="{65BDB42A-ECBA-4BDB-A90E-1BB4AE95D93D}" destId="{154ED602-FC32-489F-977C-A0E3653D37B4}" srcOrd="1" destOrd="2" presId="urn:microsoft.com/office/officeart/2005/8/layout/hList7#1"/>
    <dgm:cxn modelId="{D8249403-9F0E-4AAD-AE49-8C6090B0A8C2}" srcId="{E14CB3D3-B889-4BFE-A2F1-9B73ACEF7CBD}" destId="{7CD637D1-45E6-4021-B898-5902A60D8894}" srcOrd="2" destOrd="0" parTransId="{4B418911-1967-4C30-83EB-DF00D28174F6}" sibTransId="{C4EE208D-33C1-4B7F-95A7-6B82EC7A1F47}"/>
    <dgm:cxn modelId="{21069D74-8E2B-433B-8AAC-0C574DD025C4}" srcId="{7CD637D1-45E6-4021-B898-5902A60D8894}" destId="{65BDB42A-ECBA-4BDB-A90E-1BB4AE95D93D}" srcOrd="1" destOrd="0" parTransId="{8C7D537B-C5EE-47E1-85DC-6D88CA2583C3}" sibTransId="{18555FCC-2583-487E-8732-435150B57496}"/>
    <dgm:cxn modelId="{B8435FEA-299F-4233-BCA2-8E9C32440D2F}" srcId="{FCCA760F-6D6F-4D5C-8842-CE2D6FB88941}" destId="{ECABE7D8-B073-40F2-BE85-F8BC06CB0EF7}" srcOrd="0" destOrd="0" parTransId="{CD752112-EF96-422C-9E24-C7CE8D7D58EE}" sibTransId="{69B9CFE7-1614-4DE1-93A9-B9463E6636CE}"/>
    <dgm:cxn modelId="{FE8E5079-6333-486D-861B-2495FE7F024F}" srcId="{FCCA760F-6D6F-4D5C-8842-CE2D6FB88941}" destId="{80928947-B3C7-45CE-B6AA-9677A373DEC2}" srcOrd="1" destOrd="0" parTransId="{2B60ECE6-8443-44A4-A416-5EC92BE256BD}" sibTransId="{33CE32EE-BBBF-43BB-9788-2DCAF82469F7}"/>
    <dgm:cxn modelId="{20FE3299-FAE4-447E-97B2-DA76AAFC7C80}" srcId="{7CD637D1-45E6-4021-B898-5902A60D8894}" destId="{CF47E205-F6ED-45D8-9933-5CE3888DC7C0}" srcOrd="0" destOrd="0" parTransId="{7EDD391B-2C9C-4FFC-A0FE-A6F20A1F9606}" sibTransId="{862097E1-152B-484F-86C8-53FB58F7009A}"/>
    <dgm:cxn modelId="{FBAA77E3-C1ED-4455-816A-1AB46E8572CF}" srcId="{6F3F41B2-53B8-4B15-9419-733C39899BEC}" destId="{9AAC21F3-27D3-431D-BD0F-119B3EB21639}" srcOrd="1" destOrd="0" parTransId="{7DFB0677-EDBB-46EC-9B48-05D00758E6E1}" sibTransId="{0148F9B0-6937-414F-83B8-2812622586CA}"/>
    <dgm:cxn modelId="{08A5E04E-0D1E-4232-9C7C-26B83E28B3A6}" type="presOf" srcId="{FCCA760F-6D6F-4D5C-8842-CE2D6FB88941}" destId="{A6B9DA70-A9E5-4591-BBA2-80AD7FE28A58}" srcOrd="1" destOrd="0" presId="urn:microsoft.com/office/officeart/2005/8/layout/hList7#1"/>
    <dgm:cxn modelId="{3896A895-F3C1-400B-BB4E-77DDFE1B40F5}" type="presOf" srcId="{6F3F41B2-53B8-4B15-9419-733C39899BEC}" destId="{BA66E489-CE67-43F0-A31F-C29293366657}" srcOrd="0" destOrd="0" presId="urn:microsoft.com/office/officeart/2005/8/layout/hList7#1"/>
    <dgm:cxn modelId="{E8186D51-F4E0-455C-82A5-C483D84BF8B1}" srcId="{E14CB3D3-B889-4BFE-A2F1-9B73ACEF7CBD}" destId="{FCCA760F-6D6F-4D5C-8842-CE2D6FB88941}" srcOrd="0" destOrd="0" parTransId="{E70BF268-4B57-4B55-A8BC-AB4869E610FD}" sibTransId="{C1FB62D1-96EB-4DE0-B100-D74A528134D7}"/>
    <dgm:cxn modelId="{4E010C23-150D-4AF0-A750-D1B7E5AD0573}" type="presOf" srcId="{9AAC21F3-27D3-431D-BD0F-119B3EB21639}" destId="{92DA33FD-2521-4476-B08F-9D305C4A9AFC}" srcOrd="1" destOrd="2" presId="urn:microsoft.com/office/officeart/2005/8/layout/hList7#1"/>
    <dgm:cxn modelId="{A98CB411-6A5C-494D-BE7C-74A7EBC8757C}" type="presOf" srcId="{FCCA760F-6D6F-4D5C-8842-CE2D6FB88941}" destId="{74038702-F3C9-4D9B-9FCB-101153CF0D43}" srcOrd="0" destOrd="0" presId="urn:microsoft.com/office/officeart/2005/8/layout/hList7#1"/>
    <dgm:cxn modelId="{12AB95FA-E8B5-4E6A-863C-A68509A74D28}" type="presOf" srcId="{C1FB62D1-96EB-4DE0-B100-D74A528134D7}" destId="{76BEC54E-FE1F-45F7-B755-54812E7BC73E}" srcOrd="0" destOrd="0" presId="urn:microsoft.com/office/officeart/2005/8/layout/hList7#1"/>
    <dgm:cxn modelId="{A945048A-8B70-4CCE-B44D-7494809C7BCA}" type="presOf" srcId="{80928947-B3C7-45CE-B6AA-9677A373DEC2}" destId="{A6B9DA70-A9E5-4591-BBA2-80AD7FE28A58}" srcOrd="1" destOrd="2" presId="urn:microsoft.com/office/officeart/2005/8/layout/hList7#1"/>
    <dgm:cxn modelId="{2D0CCF96-BC4B-4F82-B736-640C52DF8923}" srcId="{E14CB3D3-B889-4BFE-A2F1-9B73ACEF7CBD}" destId="{6F3F41B2-53B8-4B15-9419-733C39899BEC}" srcOrd="1" destOrd="0" parTransId="{8053F053-9FC3-4606-AA90-9675E8C29789}" sibTransId="{4C7816EC-AAE8-46C1-9E3A-EB17C815BFFE}"/>
    <dgm:cxn modelId="{0CFC9D75-484D-4A2E-9256-8C5098E346BE}" type="presOf" srcId="{B8C09F4C-EBBD-4A9E-A710-2387DC80F9D9}" destId="{92DA33FD-2521-4476-B08F-9D305C4A9AFC}" srcOrd="1" destOrd="1" presId="urn:microsoft.com/office/officeart/2005/8/layout/hList7#1"/>
    <dgm:cxn modelId="{1ACE1569-9165-4760-ABC7-9AEE118A4061}" type="presOf" srcId="{9AAC21F3-27D3-431D-BD0F-119B3EB21639}" destId="{BA66E489-CE67-43F0-A31F-C29293366657}" srcOrd="0" destOrd="2" presId="urn:microsoft.com/office/officeart/2005/8/layout/hList7#1"/>
    <dgm:cxn modelId="{477C8207-5130-49AC-B703-1FAFDC521F7E}" type="presOf" srcId="{E14CB3D3-B889-4BFE-A2F1-9B73ACEF7CBD}" destId="{6B904F17-6ED7-4147-89F3-A9D55E0B5FFD}" srcOrd="0" destOrd="0" presId="urn:microsoft.com/office/officeart/2005/8/layout/hList7#1"/>
    <dgm:cxn modelId="{C18257D7-0606-475C-8DBF-823FB1580DEF}" type="presOf" srcId="{ECABE7D8-B073-40F2-BE85-F8BC06CB0EF7}" destId="{A6B9DA70-A9E5-4591-BBA2-80AD7FE28A58}" srcOrd="1" destOrd="1" presId="urn:microsoft.com/office/officeart/2005/8/layout/hList7#1"/>
    <dgm:cxn modelId="{52706930-BC78-4BBB-A7F0-599BC6D6A4B8}" type="presParOf" srcId="{6B904F17-6ED7-4147-89F3-A9D55E0B5FFD}" destId="{91912995-4CE5-48C2-876D-860B9A2DAD3E}" srcOrd="0" destOrd="0" presId="urn:microsoft.com/office/officeart/2005/8/layout/hList7#1"/>
    <dgm:cxn modelId="{7E7505AC-56D4-4317-BEEC-6BB3F0E85773}" type="presParOf" srcId="{6B904F17-6ED7-4147-89F3-A9D55E0B5FFD}" destId="{774C8343-C36A-4C13-B407-1F732C75C2F6}" srcOrd="1" destOrd="0" presId="urn:microsoft.com/office/officeart/2005/8/layout/hList7#1"/>
    <dgm:cxn modelId="{6E69CB67-8D2A-48C5-A4CB-D46AF41C59B0}" type="presParOf" srcId="{774C8343-C36A-4C13-B407-1F732C75C2F6}" destId="{600886E3-2C7D-4733-8F9C-2A84A3A3F2A2}" srcOrd="0" destOrd="0" presId="urn:microsoft.com/office/officeart/2005/8/layout/hList7#1"/>
    <dgm:cxn modelId="{2527B8FC-D298-46FA-9DC7-FACA173E3560}" type="presParOf" srcId="{600886E3-2C7D-4733-8F9C-2A84A3A3F2A2}" destId="{74038702-F3C9-4D9B-9FCB-101153CF0D43}" srcOrd="0" destOrd="0" presId="urn:microsoft.com/office/officeart/2005/8/layout/hList7#1"/>
    <dgm:cxn modelId="{27825251-9F96-47CF-94E3-F6D0DCB53862}" type="presParOf" srcId="{600886E3-2C7D-4733-8F9C-2A84A3A3F2A2}" destId="{A6B9DA70-A9E5-4591-BBA2-80AD7FE28A58}" srcOrd="1" destOrd="0" presId="urn:microsoft.com/office/officeart/2005/8/layout/hList7#1"/>
    <dgm:cxn modelId="{7F2F4455-8A1F-4430-9EE9-7E4762453CB5}" type="presParOf" srcId="{600886E3-2C7D-4733-8F9C-2A84A3A3F2A2}" destId="{2471C56D-AFCE-4D71-8066-52B143271D0F}" srcOrd="2" destOrd="0" presId="urn:microsoft.com/office/officeart/2005/8/layout/hList7#1"/>
    <dgm:cxn modelId="{C04ADEAC-4F9A-4434-ABD8-3082EC7723D8}" type="presParOf" srcId="{600886E3-2C7D-4733-8F9C-2A84A3A3F2A2}" destId="{2353021C-6E4B-43FB-9594-6BAB4B117D96}" srcOrd="3" destOrd="0" presId="urn:microsoft.com/office/officeart/2005/8/layout/hList7#1"/>
    <dgm:cxn modelId="{E66C1504-A264-4CA2-8918-E6519124E468}" type="presParOf" srcId="{774C8343-C36A-4C13-B407-1F732C75C2F6}" destId="{76BEC54E-FE1F-45F7-B755-54812E7BC73E}" srcOrd="1" destOrd="0" presId="urn:microsoft.com/office/officeart/2005/8/layout/hList7#1"/>
    <dgm:cxn modelId="{9CD9272E-9870-45CC-BBC7-BB9DEC1F8404}" type="presParOf" srcId="{774C8343-C36A-4C13-B407-1F732C75C2F6}" destId="{ABCA42A2-63EA-4EEF-902C-7D7B05616CC7}" srcOrd="2" destOrd="0" presId="urn:microsoft.com/office/officeart/2005/8/layout/hList7#1"/>
    <dgm:cxn modelId="{4E21AF5D-D9E6-4EB8-88F4-2D5C00B77FD3}" type="presParOf" srcId="{ABCA42A2-63EA-4EEF-902C-7D7B05616CC7}" destId="{BA66E489-CE67-43F0-A31F-C29293366657}" srcOrd="0" destOrd="0" presId="urn:microsoft.com/office/officeart/2005/8/layout/hList7#1"/>
    <dgm:cxn modelId="{B0DBC3F8-E009-40BC-A52D-7BEAE4579AA4}" type="presParOf" srcId="{ABCA42A2-63EA-4EEF-902C-7D7B05616CC7}" destId="{92DA33FD-2521-4476-B08F-9D305C4A9AFC}" srcOrd="1" destOrd="0" presId="urn:microsoft.com/office/officeart/2005/8/layout/hList7#1"/>
    <dgm:cxn modelId="{F25E969A-CD06-4FB3-A972-249A928B52F7}" type="presParOf" srcId="{ABCA42A2-63EA-4EEF-902C-7D7B05616CC7}" destId="{F80ED5E2-EDC5-41EE-AE4B-05BEC6AAAC77}" srcOrd="2" destOrd="0" presId="urn:microsoft.com/office/officeart/2005/8/layout/hList7#1"/>
    <dgm:cxn modelId="{2DBA8B2E-CC42-40EE-A7C9-4FB29B5CD016}" type="presParOf" srcId="{ABCA42A2-63EA-4EEF-902C-7D7B05616CC7}" destId="{2701DC34-DF08-49C4-AA49-CFA51AD86DEF}" srcOrd="3" destOrd="0" presId="urn:microsoft.com/office/officeart/2005/8/layout/hList7#1"/>
    <dgm:cxn modelId="{756AF948-CD81-43F1-9C1C-720690C9491C}" type="presParOf" srcId="{774C8343-C36A-4C13-B407-1F732C75C2F6}" destId="{5C75EC68-6DF2-46D8-934D-236EC4B9344A}" srcOrd="3" destOrd="0" presId="urn:microsoft.com/office/officeart/2005/8/layout/hList7#1"/>
    <dgm:cxn modelId="{D58B98C2-C493-45A3-B195-4067DAF9991B}" type="presParOf" srcId="{774C8343-C36A-4C13-B407-1F732C75C2F6}" destId="{EE9812B3-CFCF-43E8-88E1-621C28B95757}" srcOrd="4" destOrd="0" presId="urn:microsoft.com/office/officeart/2005/8/layout/hList7#1"/>
    <dgm:cxn modelId="{C27C8E85-E441-4796-A8EB-497579F12838}" type="presParOf" srcId="{EE9812B3-CFCF-43E8-88E1-621C28B95757}" destId="{D2D62A8A-AB07-479F-9B3D-48530A1EBF4A}" srcOrd="0" destOrd="0" presId="urn:microsoft.com/office/officeart/2005/8/layout/hList7#1"/>
    <dgm:cxn modelId="{569FD6FF-DC9A-4E8F-97A3-F8C9BBF42EE6}" type="presParOf" srcId="{EE9812B3-CFCF-43E8-88E1-621C28B95757}" destId="{154ED602-FC32-489F-977C-A0E3653D37B4}" srcOrd="1" destOrd="0" presId="urn:microsoft.com/office/officeart/2005/8/layout/hList7#1"/>
    <dgm:cxn modelId="{1808BFCB-B19C-4340-B9EC-A3303E13CFA2}" type="presParOf" srcId="{EE9812B3-CFCF-43E8-88E1-621C28B95757}" destId="{DDEA1A66-D698-4124-9741-E5509E2A8C71}" srcOrd="2" destOrd="0" presId="urn:microsoft.com/office/officeart/2005/8/layout/hList7#1"/>
    <dgm:cxn modelId="{20ABB645-3318-46FF-A944-D9223606C44F}" type="presParOf" srcId="{EE9812B3-CFCF-43E8-88E1-621C28B95757}" destId="{9EB829DA-D1EA-472F-B440-AC1CB9EA93D1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6D1B7B-D9E2-4912-A982-F1FFAD449D0E}" type="doc">
      <dgm:prSet loTypeId="urn:microsoft.com/office/officeart/2005/8/layout/vList3#1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D0424437-B54F-4132-90EB-0B977E54EE86}">
      <dgm:prSet phldrT="[Testo]"/>
      <dgm:spPr/>
      <dgm:t>
        <a:bodyPr/>
        <a:lstStyle/>
        <a:p>
          <a:r>
            <a:rPr lang="it-IT" dirty="0"/>
            <a:t>integrazione del percorso di cura del paziente con artropatia infiammatoria</a:t>
          </a:r>
          <a:endParaRPr lang="en-GB" dirty="0"/>
        </a:p>
      </dgm:t>
    </dgm:pt>
    <dgm:pt modelId="{2C7B1427-707B-4FF9-8F99-7322E2B7D776}" type="parTrans" cxnId="{573507DE-D731-4066-B219-82A932182028}">
      <dgm:prSet/>
      <dgm:spPr/>
      <dgm:t>
        <a:bodyPr/>
        <a:lstStyle/>
        <a:p>
          <a:endParaRPr lang="en-GB"/>
        </a:p>
      </dgm:t>
    </dgm:pt>
    <dgm:pt modelId="{80280F95-ADAE-4BEA-97FB-5149E26A445A}" type="sibTrans" cxnId="{573507DE-D731-4066-B219-82A932182028}">
      <dgm:prSet/>
      <dgm:spPr/>
      <dgm:t>
        <a:bodyPr/>
        <a:lstStyle/>
        <a:p>
          <a:endParaRPr lang="en-GB"/>
        </a:p>
      </dgm:t>
    </dgm:pt>
    <dgm:pt modelId="{0C63B9C4-9DF2-4CA9-9323-752EFD10FCFD}">
      <dgm:prSet/>
      <dgm:spPr/>
      <dgm:t>
        <a:bodyPr/>
        <a:lstStyle/>
        <a:p>
          <a:r>
            <a:rPr lang="it-IT" dirty="0"/>
            <a:t>miglioramento della qualità delle cure rispetto agli standard</a:t>
          </a:r>
        </a:p>
      </dgm:t>
    </dgm:pt>
    <dgm:pt modelId="{95739860-31D7-4826-8935-ECFA548BC42E}" type="parTrans" cxnId="{1E3BC3AB-6E86-4F52-991B-756543022696}">
      <dgm:prSet/>
      <dgm:spPr/>
      <dgm:t>
        <a:bodyPr/>
        <a:lstStyle/>
        <a:p>
          <a:endParaRPr lang="en-GB"/>
        </a:p>
      </dgm:t>
    </dgm:pt>
    <dgm:pt modelId="{6B0E600C-51CE-491D-AB7D-063411AEBE0C}" type="sibTrans" cxnId="{1E3BC3AB-6E86-4F52-991B-756543022696}">
      <dgm:prSet/>
      <dgm:spPr/>
      <dgm:t>
        <a:bodyPr/>
        <a:lstStyle/>
        <a:p>
          <a:endParaRPr lang="en-GB"/>
        </a:p>
      </dgm:t>
    </dgm:pt>
    <dgm:pt modelId="{90ABD847-8021-4497-AF71-00F6431570AF}">
      <dgm:prSet/>
      <dgm:spPr/>
      <dgm:t>
        <a:bodyPr/>
        <a:lstStyle/>
        <a:p>
          <a:r>
            <a:rPr lang="it-IT" dirty="0"/>
            <a:t>miglioramento dell’esperienza di cura dei pazienti</a:t>
          </a:r>
        </a:p>
      </dgm:t>
    </dgm:pt>
    <dgm:pt modelId="{3C266E5A-2CC9-4FB6-A709-DBE550C17A32}" type="parTrans" cxnId="{4D13D97B-7E72-4FD1-B924-42E1D932FBA8}">
      <dgm:prSet/>
      <dgm:spPr/>
      <dgm:t>
        <a:bodyPr/>
        <a:lstStyle/>
        <a:p>
          <a:endParaRPr lang="en-GB"/>
        </a:p>
      </dgm:t>
    </dgm:pt>
    <dgm:pt modelId="{0E0AE8EE-97B7-4AC3-81C5-DF16A820E0EF}" type="sibTrans" cxnId="{4D13D97B-7E72-4FD1-B924-42E1D932FBA8}">
      <dgm:prSet/>
      <dgm:spPr/>
      <dgm:t>
        <a:bodyPr/>
        <a:lstStyle/>
        <a:p>
          <a:endParaRPr lang="en-GB"/>
        </a:p>
      </dgm:t>
    </dgm:pt>
    <dgm:pt modelId="{2BBB809E-E466-462C-9BF1-D1EC34091983}">
      <dgm:prSet/>
      <dgm:spPr/>
      <dgm:t>
        <a:bodyPr/>
        <a:lstStyle/>
        <a:p>
          <a:r>
            <a:rPr lang="it-IT" dirty="0"/>
            <a:t>identificazione di strategie innovative efficaci e sicure per la gestione del rischio CV del paziente con artropatia infiammatoria cronica </a:t>
          </a:r>
        </a:p>
      </dgm:t>
    </dgm:pt>
    <dgm:pt modelId="{F1343443-A6B8-4A91-A611-74E50B72F950}" type="parTrans" cxnId="{BCE0E7BE-E436-49F1-B45E-EEC225929CF3}">
      <dgm:prSet/>
      <dgm:spPr/>
      <dgm:t>
        <a:bodyPr/>
        <a:lstStyle/>
        <a:p>
          <a:endParaRPr lang="en-GB"/>
        </a:p>
      </dgm:t>
    </dgm:pt>
    <dgm:pt modelId="{51FC40A0-8C3B-4275-AFB4-E589D903F108}" type="sibTrans" cxnId="{BCE0E7BE-E436-49F1-B45E-EEC225929CF3}">
      <dgm:prSet/>
      <dgm:spPr/>
      <dgm:t>
        <a:bodyPr/>
        <a:lstStyle/>
        <a:p>
          <a:endParaRPr lang="en-GB"/>
        </a:p>
      </dgm:t>
    </dgm:pt>
    <dgm:pt modelId="{E2BB538B-8B64-44E0-AA46-ECFFE7F38560}">
      <dgm:prSet/>
      <dgm:spPr/>
      <dgm:t>
        <a:bodyPr/>
        <a:lstStyle/>
        <a:p>
          <a:r>
            <a:rPr lang="it-IT" dirty="0"/>
            <a:t>identificazione di un modello esportabile ad altre malattie infiammatorie croniche reumatologiche e non</a:t>
          </a:r>
        </a:p>
      </dgm:t>
    </dgm:pt>
    <dgm:pt modelId="{3F497817-8562-4BDE-8D1F-62C2E868ABB0}" type="parTrans" cxnId="{28EF8045-AA94-4F7B-8A83-CE491FFD73BA}">
      <dgm:prSet/>
      <dgm:spPr/>
      <dgm:t>
        <a:bodyPr/>
        <a:lstStyle/>
        <a:p>
          <a:endParaRPr lang="en-GB"/>
        </a:p>
      </dgm:t>
    </dgm:pt>
    <dgm:pt modelId="{3296A1E9-BCB0-44ED-B9DE-4627EFE167D3}" type="sibTrans" cxnId="{28EF8045-AA94-4F7B-8A83-CE491FFD73BA}">
      <dgm:prSet/>
      <dgm:spPr/>
      <dgm:t>
        <a:bodyPr/>
        <a:lstStyle/>
        <a:p>
          <a:endParaRPr lang="en-GB"/>
        </a:p>
      </dgm:t>
    </dgm:pt>
    <dgm:pt modelId="{F845B5D1-A6A5-47A5-A528-F08E8F74F1B2}" type="pres">
      <dgm:prSet presAssocID="{9A6D1B7B-D9E2-4912-A982-F1FFAD449D0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07E5892-B351-483B-B611-D7AC1A68D117}" type="pres">
      <dgm:prSet presAssocID="{D0424437-B54F-4132-90EB-0B977E54EE86}" presName="composite" presStyleCnt="0"/>
      <dgm:spPr/>
    </dgm:pt>
    <dgm:pt modelId="{38A95E52-6223-4903-80FA-C200B0403F6A}" type="pres">
      <dgm:prSet presAssocID="{D0424437-B54F-4132-90EB-0B977E54EE86}" presName="imgShp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31FAC79E-9DC7-46ED-8EEF-E7500C6DB5A3}" type="pres">
      <dgm:prSet presAssocID="{D0424437-B54F-4132-90EB-0B977E54EE86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10DB346-BA56-436C-AEE4-690B7390B649}" type="pres">
      <dgm:prSet presAssocID="{80280F95-ADAE-4BEA-97FB-5149E26A445A}" presName="spacing" presStyleCnt="0"/>
      <dgm:spPr/>
    </dgm:pt>
    <dgm:pt modelId="{E523EEDA-ECEA-4DCC-85D6-685DE0CB3D72}" type="pres">
      <dgm:prSet presAssocID="{0C63B9C4-9DF2-4CA9-9323-752EFD10FCFD}" presName="composite" presStyleCnt="0"/>
      <dgm:spPr/>
    </dgm:pt>
    <dgm:pt modelId="{0C030DAA-3F5B-4C00-8751-6BBC495D9391}" type="pres">
      <dgm:prSet presAssocID="{0C63B9C4-9DF2-4CA9-9323-752EFD10FCFD}" presName="imgShp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CB5F9932-779A-4F38-AE2B-8B44090876B8}" type="pres">
      <dgm:prSet presAssocID="{0C63B9C4-9DF2-4CA9-9323-752EFD10FCF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08058D-2D45-48FD-8184-8BC76BDE2171}" type="pres">
      <dgm:prSet presAssocID="{6B0E600C-51CE-491D-AB7D-063411AEBE0C}" presName="spacing" presStyleCnt="0"/>
      <dgm:spPr/>
    </dgm:pt>
    <dgm:pt modelId="{21574239-3DB1-482D-8789-A6C85C903D5A}" type="pres">
      <dgm:prSet presAssocID="{90ABD847-8021-4497-AF71-00F6431570AF}" presName="composite" presStyleCnt="0"/>
      <dgm:spPr/>
    </dgm:pt>
    <dgm:pt modelId="{8561CD31-AF79-4D32-B657-2463E5857AA1}" type="pres">
      <dgm:prSet presAssocID="{90ABD847-8021-4497-AF71-00F6431570AF}" presName="imgShp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22000" b="-22000"/>
          </a:stretch>
        </a:blipFill>
      </dgm:spPr>
    </dgm:pt>
    <dgm:pt modelId="{07ED6810-A5EB-4F05-AA47-F2A1FCCFB076}" type="pres">
      <dgm:prSet presAssocID="{90ABD847-8021-4497-AF71-00F6431570AF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1D1556F-20DA-40EB-84DF-6F5490A4BFD4}" type="pres">
      <dgm:prSet presAssocID="{0E0AE8EE-97B7-4AC3-81C5-DF16A820E0EF}" presName="spacing" presStyleCnt="0"/>
      <dgm:spPr/>
    </dgm:pt>
    <dgm:pt modelId="{59143936-39D7-4845-9FA1-19C546064B35}" type="pres">
      <dgm:prSet presAssocID="{2BBB809E-E466-462C-9BF1-D1EC34091983}" presName="composite" presStyleCnt="0"/>
      <dgm:spPr/>
    </dgm:pt>
    <dgm:pt modelId="{6AF9E75C-D3D6-4460-806C-BF8C313A72D2}" type="pres">
      <dgm:prSet presAssocID="{2BBB809E-E466-462C-9BF1-D1EC34091983}" presName="imgShp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2000" b="-2000"/>
          </a:stretch>
        </a:blipFill>
      </dgm:spPr>
    </dgm:pt>
    <dgm:pt modelId="{A2E15F58-5ABA-451A-A375-BAE519008F85}" type="pres">
      <dgm:prSet presAssocID="{2BBB809E-E466-462C-9BF1-D1EC34091983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8C8BD0-4F4C-4C7D-99AD-2D853D3A5628}" type="pres">
      <dgm:prSet presAssocID="{51FC40A0-8C3B-4275-AFB4-E589D903F108}" presName="spacing" presStyleCnt="0"/>
      <dgm:spPr/>
    </dgm:pt>
    <dgm:pt modelId="{1BB06297-874C-49C9-822B-677FB761E33D}" type="pres">
      <dgm:prSet presAssocID="{E2BB538B-8B64-44E0-AA46-ECFFE7F38560}" presName="composite" presStyleCnt="0"/>
      <dgm:spPr/>
    </dgm:pt>
    <dgm:pt modelId="{7A3F1B74-A2A7-4C72-809C-2D68EBDAFA96}" type="pres">
      <dgm:prSet presAssocID="{E2BB538B-8B64-44E0-AA46-ECFFE7F38560}" presName="imgShp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l="-12000" r="-12000"/>
          </a:stretch>
        </a:blipFill>
      </dgm:spPr>
    </dgm:pt>
    <dgm:pt modelId="{4A0E91A2-2C30-408E-87CC-0DB51507690C}" type="pres">
      <dgm:prSet presAssocID="{E2BB538B-8B64-44E0-AA46-ECFFE7F38560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D932B47-F938-4BC1-B059-7A108E5A4395}" type="presOf" srcId="{2BBB809E-E466-462C-9BF1-D1EC34091983}" destId="{A2E15F58-5ABA-451A-A375-BAE519008F85}" srcOrd="0" destOrd="0" presId="urn:microsoft.com/office/officeart/2005/8/layout/vList3#1"/>
    <dgm:cxn modelId="{78D25A5C-88D4-44AB-83A5-AE299791FE83}" type="presOf" srcId="{9A6D1B7B-D9E2-4912-A982-F1FFAD449D0E}" destId="{F845B5D1-A6A5-47A5-A528-F08E8F74F1B2}" srcOrd="0" destOrd="0" presId="urn:microsoft.com/office/officeart/2005/8/layout/vList3#1"/>
    <dgm:cxn modelId="{4D13D97B-7E72-4FD1-B924-42E1D932FBA8}" srcId="{9A6D1B7B-D9E2-4912-A982-F1FFAD449D0E}" destId="{90ABD847-8021-4497-AF71-00F6431570AF}" srcOrd="2" destOrd="0" parTransId="{3C266E5A-2CC9-4FB6-A709-DBE550C17A32}" sibTransId="{0E0AE8EE-97B7-4AC3-81C5-DF16A820E0EF}"/>
    <dgm:cxn modelId="{1E3BC3AB-6E86-4F52-991B-756543022696}" srcId="{9A6D1B7B-D9E2-4912-A982-F1FFAD449D0E}" destId="{0C63B9C4-9DF2-4CA9-9323-752EFD10FCFD}" srcOrd="1" destOrd="0" parTransId="{95739860-31D7-4826-8935-ECFA548BC42E}" sibTransId="{6B0E600C-51CE-491D-AB7D-063411AEBE0C}"/>
    <dgm:cxn modelId="{573507DE-D731-4066-B219-82A932182028}" srcId="{9A6D1B7B-D9E2-4912-A982-F1FFAD449D0E}" destId="{D0424437-B54F-4132-90EB-0B977E54EE86}" srcOrd="0" destOrd="0" parTransId="{2C7B1427-707B-4FF9-8F99-7322E2B7D776}" sibTransId="{80280F95-ADAE-4BEA-97FB-5149E26A445A}"/>
    <dgm:cxn modelId="{0BAC9130-3154-4FAD-B54F-EE5F4C7BC218}" type="presOf" srcId="{90ABD847-8021-4497-AF71-00F6431570AF}" destId="{07ED6810-A5EB-4F05-AA47-F2A1FCCFB076}" srcOrd="0" destOrd="0" presId="urn:microsoft.com/office/officeart/2005/8/layout/vList3#1"/>
    <dgm:cxn modelId="{1B143864-AC10-44D2-AEEF-B28D3BEEB60C}" type="presOf" srcId="{0C63B9C4-9DF2-4CA9-9323-752EFD10FCFD}" destId="{CB5F9932-779A-4F38-AE2B-8B44090876B8}" srcOrd="0" destOrd="0" presId="urn:microsoft.com/office/officeart/2005/8/layout/vList3#1"/>
    <dgm:cxn modelId="{28EF8045-AA94-4F7B-8A83-CE491FFD73BA}" srcId="{9A6D1B7B-D9E2-4912-A982-F1FFAD449D0E}" destId="{E2BB538B-8B64-44E0-AA46-ECFFE7F38560}" srcOrd="4" destOrd="0" parTransId="{3F497817-8562-4BDE-8D1F-62C2E868ABB0}" sibTransId="{3296A1E9-BCB0-44ED-B9DE-4627EFE167D3}"/>
    <dgm:cxn modelId="{BCE0E7BE-E436-49F1-B45E-EEC225929CF3}" srcId="{9A6D1B7B-D9E2-4912-A982-F1FFAD449D0E}" destId="{2BBB809E-E466-462C-9BF1-D1EC34091983}" srcOrd="3" destOrd="0" parTransId="{F1343443-A6B8-4A91-A611-74E50B72F950}" sibTransId="{51FC40A0-8C3B-4275-AFB4-E589D903F108}"/>
    <dgm:cxn modelId="{AAC2B957-FFE1-452C-A51C-672ADD06F6EB}" type="presOf" srcId="{E2BB538B-8B64-44E0-AA46-ECFFE7F38560}" destId="{4A0E91A2-2C30-408E-87CC-0DB51507690C}" srcOrd="0" destOrd="0" presId="urn:microsoft.com/office/officeart/2005/8/layout/vList3#1"/>
    <dgm:cxn modelId="{EADF18C6-918A-40D8-83C3-1A2E3AC527C2}" type="presOf" srcId="{D0424437-B54F-4132-90EB-0B977E54EE86}" destId="{31FAC79E-9DC7-46ED-8EEF-E7500C6DB5A3}" srcOrd="0" destOrd="0" presId="urn:microsoft.com/office/officeart/2005/8/layout/vList3#1"/>
    <dgm:cxn modelId="{A9CB622D-5178-4268-9D1B-27A2D24ABB89}" type="presParOf" srcId="{F845B5D1-A6A5-47A5-A528-F08E8F74F1B2}" destId="{E07E5892-B351-483B-B611-D7AC1A68D117}" srcOrd="0" destOrd="0" presId="urn:microsoft.com/office/officeart/2005/8/layout/vList3#1"/>
    <dgm:cxn modelId="{25B55870-DC99-4A10-8468-DDE1C70EF5C5}" type="presParOf" srcId="{E07E5892-B351-483B-B611-D7AC1A68D117}" destId="{38A95E52-6223-4903-80FA-C200B0403F6A}" srcOrd="0" destOrd="0" presId="urn:microsoft.com/office/officeart/2005/8/layout/vList3#1"/>
    <dgm:cxn modelId="{1ED35196-11AD-4D27-9553-AF92A688F9B1}" type="presParOf" srcId="{E07E5892-B351-483B-B611-D7AC1A68D117}" destId="{31FAC79E-9DC7-46ED-8EEF-E7500C6DB5A3}" srcOrd="1" destOrd="0" presId="urn:microsoft.com/office/officeart/2005/8/layout/vList3#1"/>
    <dgm:cxn modelId="{042CD9FC-772D-4285-A5A0-579377CFEB24}" type="presParOf" srcId="{F845B5D1-A6A5-47A5-A528-F08E8F74F1B2}" destId="{210DB346-BA56-436C-AEE4-690B7390B649}" srcOrd="1" destOrd="0" presId="urn:microsoft.com/office/officeart/2005/8/layout/vList3#1"/>
    <dgm:cxn modelId="{0AC1BEED-AABE-43FF-93D2-36BC0CDA8770}" type="presParOf" srcId="{F845B5D1-A6A5-47A5-A528-F08E8F74F1B2}" destId="{E523EEDA-ECEA-4DCC-85D6-685DE0CB3D72}" srcOrd="2" destOrd="0" presId="urn:microsoft.com/office/officeart/2005/8/layout/vList3#1"/>
    <dgm:cxn modelId="{D0322E75-5BB7-4F0F-970F-489A5D5E5F03}" type="presParOf" srcId="{E523EEDA-ECEA-4DCC-85D6-685DE0CB3D72}" destId="{0C030DAA-3F5B-4C00-8751-6BBC495D9391}" srcOrd="0" destOrd="0" presId="urn:microsoft.com/office/officeart/2005/8/layout/vList3#1"/>
    <dgm:cxn modelId="{125A065A-1572-4681-ACF1-5E9C74AF343A}" type="presParOf" srcId="{E523EEDA-ECEA-4DCC-85D6-685DE0CB3D72}" destId="{CB5F9932-779A-4F38-AE2B-8B44090876B8}" srcOrd="1" destOrd="0" presId="urn:microsoft.com/office/officeart/2005/8/layout/vList3#1"/>
    <dgm:cxn modelId="{6DB5FBE0-B4AD-42C5-B46C-B6CA7A8B390C}" type="presParOf" srcId="{F845B5D1-A6A5-47A5-A528-F08E8F74F1B2}" destId="{F008058D-2D45-48FD-8184-8BC76BDE2171}" srcOrd="3" destOrd="0" presId="urn:microsoft.com/office/officeart/2005/8/layout/vList3#1"/>
    <dgm:cxn modelId="{319C722D-59C4-4C33-863F-8723B26FCB18}" type="presParOf" srcId="{F845B5D1-A6A5-47A5-A528-F08E8F74F1B2}" destId="{21574239-3DB1-482D-8789-A6C85C903D5A}" srcOrd="4" destOrd="0" presId="urn:microsoft.com/office/officeart/2005/8/layout/vList3#1"/>
    <dgm:cxn modelId="{C343C7A2-CA64-4ED4-9AF3-E248353A35A5}" type="presParOf" srcId="{21574239-3DB1-482D-8789-A6C85C903D5A}" destId="{8561CD31-AF79-4D32-B657-2463E5857AA1}" srcOrd="0" destOrd="0" presId="urn:microsoft.com/office/officeart/2005/8/layout/vList3#1"/>
    <dgm:cxn modelId="{B5D33835-E8C7-4C37-839B-9EE3F6C646F3}" type="presParOf" srcId="{21574239-3DB1-482D-8789-A6C85C903D5A}" destId="{07ED6810-A5EB-4F05-AA47-F2A1FCCFB076}" srcOrd="1" destOrd="0" presId="urn:microsoft.com/office/officeart/2005/8/layout/vList3#1"/>
    <dgm:cxn modelId="{3A452959-E4D9-4BE8-8DFB-3C2FA5FD357F}" type="presParOf" srcId="{F845B5D1-A6A5-47A5-A528-F08E8F74F1B2}" destId="{91D1556F-20DA-40EB-84DF-6F5490A4BFD4}" srcOrd="5" destOrd="0" presId="urn:microsoft.com/office/officeart/2005/8/layout/vList3#1"/>
    <dgm:cxn modelId="{A5E2F102-532B-43D5-826E-0A79BF2B5E06}" type="presParOf" srcId="{F845B5D1-A6A5-47A5-A528-F08E8F74F1B2}" destId="{59143936-39D7-4845-9FA1-19C546064B35}" srcOrd="6" destOrd="0" presId="urn:microsoft.com/office/officeart/2005/8/layout/vList3#1"/>
    <dgm:cxn modelId="{B2B7BC49-8508-4F12-ABAC-111B811C1189}" type="presParOf" srcId="{59143936-39D7-4845-9FA1-19C546064B35}" destId="{6AF9E75C-D3D6-4460-806C-BF8C313A72D2}" srcOrd="0" destOrd="0" presId="urn:microsoft.com/office/officeart/2005/8/layout/vList3#1"/>
    <dgm:cxn modelId="{9702DBE6-08F9-4FFB-829E-9659687393AC}" type="presParOf" srcId="{59143936-39D7-4845-9FA1-19C546064B35}" destId="{A2E15F58-5ABA-451A-A375-BAE519008F85}" srcOrd="1" destOrd="0" presId="urn:microsoft.com/office/officeart/2005/8/layout/vList3#1"/>
    <dgm:cxn modelId="{B0AB84CC-3B81-4482-9EDF-6DBCFF14FE59}" type="presParOf" srcId="{F845B5D1-A6A5-47A5-A528-F08E8F74F1B2}" destId="{EA8C8BD0-4F4C-4C7D-99AD-2D853D3A5628}" srcOrd="7" destOrd="0" presId="urn:microsoft.com/office/officeart/2005/8/layout/vList3#1"/>
    <dgm:cxn modelId="{CB5E7AD6-5A48-4EFA-805E-8713A1709714}" type="presParOf" srcId="{F845B5D1-A6A5-47A5-A528-F08E8F74F1B2}" destId="{1BB06297-874C-49C9-822B-677FB761E33D}" srcOrd="8" destOrd="0" presId="urn:microsoft.com/office/officeart/2005/8/layout/vList3#1"/>
    <dgm:cxn modelId="{085D4C3A-7E81-46BA-B24B-B677D482F959}" type="presParOf" srcId="{1BB06297-874C-49C9-822B-677FB761E33D}" destId="{7A3F1B74-A2A7-4C72-809C-2D68EBDAFA96}" srcOrd="0" destOrd="0" presId="urn:microsoft.com/office/officeart/2005/8/layout/vList3#1"/>
    <dgm:cxn modelId="{3BD8AC3E-D8E8-4FD8-90BA-0C4B5172247A}" type="presParOf" srcId="{1BB06297-874C-49C9-822B-677FB761E33D}" destId="{4A0E91A2-2C30-408E-87CC-0DB51507690C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7A94A6F-E003-453C-B253-9B50DB3079E8}">
      <dsp:nvSpPr>
        <dsp:cNvPr id="0" name=""/>
        <dsp:cNvSpPr/>
      </dsp:nvSpPr>
      <dsp:spPr>
        <a:xfrm>
          <a:off x="1625043" y="58213"/>
          <a:ext cx="2794251" cy="2794251"/>
        </a:xfrm>
        <a:prstGeom prst="ellipse">
          <a:avLst/>
        </a:prstGeom>
        <a:solidFill>
          <a:schemeClr val="accent6">
            <a:alpha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Ottimizzazione del trattamento della artrite</a:t>
          </a:r>
          <a:endParaRPr lang="en-GB" sz="1800" kern="1200" dirty="0"/>
        </a:p>
      </dsp:txBody>
      <dsp:txXfrm>
        <a:off x="1997610" y="547207"/>
        <a:ext cx="2049117" cy="1257412"/>
      </dsp:txXfrm>
    </dsp:sp>
    <dsp:sp modelId="{00C65364-038B-4AE9-9241-D42BC462AF6F}">
      <dsp:nvSpPr>
        <dsp:cNvPr id="0" name=""/>
        <dsp:cNvSpPr/>
      </dsp:nvSpPr>
      <dsp:spPr>
        <a:xfrm>
          <a:off x="2633302" y="1804620"/>
          <a:ext cx="2794251" cy="2794251"/>
        </a:xfrm>
        <a:prstGeom prst="ellipse">
          <a:avLst/>
        </a:prstGeom>
        <a:solidFill>
          <a:srgbClr val="FF00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Valutazione globale del rischio CV e gestione ‘intensiva’</a:t>
          </a:r>
        </a:p>
      </dsp:txBody>
      <dsp:txXfrm>
        <a:off x="3487878" y="2526468"/>
        <a:ext cx="1676550" cy="1536838"/>
      </dsp:txXfrm>
    </dsp:sp>
    <dsp:sp modelId="{44460266-C4D8-4C32-8043-6487331C3D21}">
      <dsp:nvSpPr>
        <dsp:cNvPr id="0" name=""/>
        <dsp:cNvSpPr/>
      </dsp:nvSpPr>
      <dsp:spPr>
        <a:xfrm>
          <a:off x="616785" y="1804620"/>
          <a:ext cx="2794251" cy="2794251"/>
        </a:xfrm>
        <a:prstGeom prst="ellipse">
          <a:avLst/>
        </a:prstGeom>
        <a:solidFill>
          <a:srgbClr val="00B05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Implementazione degli standard di cura disponibili con approccio di popolazione</a:t>
          </a:r>
        </a:p>
      </dsp:txBody>
      <dsp:txXfrm>
        <a:off x="879910" y="2526468"/>
        <a:ext cx="1676550" cy="153683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80FF6A-EBEA-4467-9C5A-FD2FE4C95C8C}">
      <dsp:nvSpPr>
        <dsp:cNvPr id="0" name=""/>
        <dsp:cNvSpPr/>
      </dsp:nvSpPr>
      <dsp:spPr>
        <a:xfrm>
          <a:off x="935792" y="540984"/>
          <a:ext cx="3709303" cy="3709303"/>
        </a:xfrm>
        <a:prstGeom prst="blockArc">
          <a:avLst>
            <a:gd name="adj1" fmla="val 12600000"/>
            <a:gd name="adj2" fmla="val 16200000"/>
            <a:gd name="adj3" fmla="val 4510"/>
          </a:avLst>
        </a:prstGeom>
        <a:gradFill rotWithShape="0">
          <a:gsLst>
            <a:gs pos="0">
              <a:schemeClr val="accent1">
                <a:shade val="90000"/>
                <a:hueOff val="346317"/>
                <a:satOff val="-18431"/>
                <a:lumOff val="26962"/>
                <a:alphaOff val="0"/>
                <a:shade val="85000"/>
                <a:satMod val="130000"/>
              </a:schemeClr>
            </a:gs>
            <a:gs pos="34000">
              <a:schemeClr val="accent1">
                <a:shade val="90000"/>
                <a:hueOff val="346317"/>
                <a:satOff val="-18431"/>
                <a:lumOff val="26962"/>
                <a:alphaOff val="0"/>
                <a:shade val="87000"/>
                <a:satMod val="125000"/>
              </a:schemeClr>
            </a:gs>
            <a:gs pos="70000">
              <a:schemeClr val="accent1">
                <a:shade val="90000"/>
                <a:hueOff val="346317"/>
                <a:satOff val="-18431"/>
                <a:lumOff val="2696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90000"/>
                <a:hueOff val="346317"/>
                <a:satOff val="-18431"/>
                <a:lumOff val="2696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5FA650-9D26-46D9-BB08-BF82A74F9F45}">
      <dsp:nvSpPr>
        <dsp:cNvPr id="0" name=""/>
        <dsp:cNvSpPr/>
      </dsp:nvSpPr>
      <dsp:spPr>
        <a:xfrm>
          <a:off x="935792" y="540984"/>
          <a:ext cx="3709303" cy="3709303"/>
        </a:xfrm>
        <a:prstGeom prst="blockArc">
          <a:avLst>
            <a:gd name="adj1" fmla="val 9000000"/>
            <a:gd name="adj2" fmla="val 12600000"/>
            <a:gd name="adj3" fmla="val 4510"/>
          </a:avLst>
        </a:prstGeom>
        <a:gradFill rotWithShape="0">
          <a:gsLst>
            <a:gs pos="0">
              <a:schemeClr val="accent1">
                <a:shade val="90000"/>
                <a:hueOff val="277053"/>
                <a:satOff val="-14745"/>
                <a:lumOff val="21570"/>
                <a:alphaOff val="0"/>
                <a:shade val="85000"/>
                <a:satMod val="130000"/>
              </a:schemeClr>
            </a:gs>
            <a:gs pos="34000">
              <a:schemeClr val="accent1">
                <a:shade val="90000"/>
                <a:hueOff val="277053"/>
                <a:satOff val="-14745"/>
                <a:lumOff val="21570"/>
                <a:alphaOff val="0"/>
                <a:shade val="87000"/>
                <a:satMod val="125000"/>
              </a:schemeClr>
            </a:gs>
            <a:gs pos="70000">
              <a:schemeClr val="accent1">
                <a:shade val="90000"/>
                <a:hueOff val="277053"/>
                <a:satOff val="-14745"/>
                <a:lumOff val="2157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90000"/>
                <a:hueOff val="277053"/>
                <a:satOff val="-14745"/>
                <a:lumOff val="2157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48A0BE-C803-497D-A20D-B6981445C0AC}">
      <dsp:nvSpPr>
        <dsp:cNvPr id="0" name=""/>
        <dsp:cNvSpPr/>
      </dsp:nvSpPr>
      <dsp:spPr>
        <a:xfrm>
          <a:off x="935792" y="540984"/>
          <a:ext cx="3709303" cy="3709303"/>
        </a:xfrm>
        <a:prstGeom prst="blockArc">
          <a:avLst>
            <a:gd name="adj1" fmla="val 5400000"/>
            <a:gd name="adj2" fmla="val 9000000"/>
            <a:gd name="adj3" fmla="val 4510"/>
          </a:avLst>
        </a:prstGeom>
        <a:gradFill rotWithShape="0">
          <a:gsLst>
            <a:gs pos="0">
              <a:schemeClr val="accent1">
                <a:shade val="90000"/>
                <a:hueOff val="207790"/>
                <a:satOff val="-11059"/>
                <a:lumOff val="16177"/>
                <a:alphaOff val="0"/>
                <a:shade val="85000"/>
                <a:satMod val="130000"/>
              </a:schemeClr>
            </a:gs>
            <a:gs pos="34000">
              <a:schemeClr val="accent1">
                <a:shade val="90000"/>
                <a:hueOff val="207790"/>
                <a:satOff val="-11059"/>
                <a:lumOff val="16177"/>
                <a:alphaOff val="0"/>
                <a:shade val="87000"/>
                <a:satMod val="125000"/>
              </a:schemeClr>
            </a:gs>
            <a:gs pos="70000">
              <a:schemeClr val="accent1">
                <a:shade val="90000"/>
                <a:hueOff val="207790"/>
                <a:satOff val="-11059"/>
                <a:lumOff val="1617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90000"/>
                <a:hueOff val="207790"/>
                <a:satOff val="-11059"/>
                <a:lumOff val="1617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F5DF1E-A6DF-48C9-AEC7-9A96539ACB1D}">
      <dsp:nvSpPr>
        <dsp:cNvPr id="0" name=""/>
        <dsp:cNvSpPr/>
      </dsp:nvSpPr>
      <dsp:spPr>
        <a:xfrm>
          <a:off x="935792" y="540984"/>
          <a:ext cx="3709303" cy="3709303"/>
        </a:xfrm>
        <a:prstGeom prst="blockArc">
          <a:avLst>
            <a:gd name="adj1" fmla="val 1800000"/>
            <a:gd name="adj2" fmla="val 5400000"/>
            <a:gd name="adj3" fmla="val 4510"/>
          </a:avLst>
        </a:prstGeom>
        <a:gradFill rotWithShape="0">
          <a:gsLst>
            <a:gs pos="0">
              <a:schemeClr val="accent1">
                <a:shade val="90000"/>
                <a:hueOff val="138527"/>
                <a:satOff val="-7372"/>
                <a:lumOff val="10785"/>
                <a:alphaOff val="0"/>
                <a:shade val="85000"/>
                <a:satMod val="130000"/>
              </a:schemeClr>
            </a:gs>
            <a:gs pos="34000">
              <a:schemeClr val="accent1">
                <a:shade val="90000"/>
                <a:hueOff val="138527"/>
                <a:satOff val="-7372"/>
                <a:lumOff val="10785"/>
                <a:alphaOff val="0"/>
                <a:shade val="87000"/>
                <a:satMod val="125000"/>
              </a:schemeClr>
            </a:gs>
            <a:gs pos="70000">
              <a:schemeClr val="accent1">
                <a:shade val="90000"/>
                <a:hueOff val="138527"/>
                <a:satOff val="-7372"/>
                <a:lumOff val="1078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90000"/>
                <a:hueOff val="138527"/>
                <a:satOff val="-7372"/>
                <a:lumOff val="1078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49352C-E6EA-4090-8D2A-C7E9765C4F54}">
      <dsp:nvSpPr>
        <dsp:cNvPr id="0" name=""/>
        <dsp:cNvSpPr/>
      </dsp:nvSpPr>
      <dsp:spPr>
        <a:xfrm>
          <a:off x="935792" y="540984"/>
          <a:ext cx="3709303" cy="3709303"/>
        </a:xfrm>
        <a:prstGeom prst="blockArc">
          <a:avLst>
            <a:gd name="adj1" fmla="val 19800000"/>
            <a:gd name="adj2" fmla="val 1800000"/>
            <a:gd name="adj3" fmla="val 4510"/>
          </a:avLst>
        </a:prstGeom>
        <a:gradFill rotWithShape="0">
          <a:gsLst>
            <a:gs pos="0">
              <a:schemeClr val="accent1">
                <a:shade val="90000"/>
                <a:hueOff val="69263"/>
                <a:satOff val="-3686"/>
                <a:lumOff val="5392"/>
                <a:alphaOff val="0"/>
                <a:shade val="85000"/>
                <a:satMod val="130000"/>
              </a:schemeClr>
            </a:gs>
            <a:gs pos="34000">
              <a:schemeClr val="accent1">
                <a:shade val="90000"/>
                <a:hueOff val="69263"/>
                <a:satOff val="-3686"/>
                <a:lumOff val="5392"/>
                <a:alphaOff val="0"/>
                <a:shade val="87000"/>
                <a:satMod val="125000"/>
              </a:schemeClr>
            </a:gs>
            <a:gs pos="70000">
              <a:schemeClr val="accent1">
                <a:shade val="90000"/>
                <a:hueOff val="69263"/>
                <a:satOff val="-3686"/>
                <a:lumOff val="53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90000"/>
                <a:hueOff val="69263"/>
                <a:satOff val="-3686"/>
                <a:lumOff val="53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C6961E-26FD-4D83-8746-F056610AA994}">
      <dsp:nvSpPr>
        <dsp:cNvPr id="0" name=""/>
        <dsp:cNvSpPr/>
      </dsp:nvSpPr>
      <dsp:spPr>
        <a:xfrm>
          <a:off x="935792" y="540984"/>
          <a:ext cx="3709303" cy="3709303"/>
        </a:xfrm>
        <a:prstGeom prst="blockArc">
          <a:avLst>
            <a:gd name="adj1" fmla="val 16200000"/>
            <a:gd name="adj2" fmla="val 19800000"/>
            <a:gd name="adj3" fmla="val 451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C4C89E-50F9-4980-B582-75AA5D58EE04}">
      <dsp:nvSpPr>
        <dsp:cNvPr id="0" name=""/>
        <dsp:cNvSpPr/>
      </dsp:nvSpPr>
      <dsp:spPr>
        <a:xfrm>
          <a:off x="1960668" y="1565860"/>
          <a:ext cx="1659551" cy="165955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/>
        </a:p>
      </dsp:txBody>
      <dsp:txXfrm>
        <a:off x="1960668" y="1565860"/>
        <a:ext cx="1659551" cy="1659551"/>
      </dsp:txXfrm>
    </dsp:sp>
    <dsp:sp modelId="{8200482C-908C-4F89-A3FF-06A93C6F27B1}">
      <dsp:nvSpPr>
        <dsp:cNvPr id="0" name=""/>
        <dsp:cNvSpPr/>
      </dsp:nvSpPr>
      <dsp:spPr>
        <a:xfrm>
          <a:off x="2209601" y="1961"/>
          <a:ext cx="1161685" cy="116168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/>
            <a:t>Identificazione della popolazione</a:t>
          </a:r>
          <a:endParaRPr lang="en-GB" sz="1000" kern="1200"/>
        </a:p>
      </dsp:txBody>
      <dsp:txXfrm>
        <a:off x="2209601" y="1961"/>
        <a:ext cx="1161685" cy="1161685"/>
      </dsp:txXfrm>
    </dsp:sp>
    <dsp:sp modelId="{89590D1B-8712-44D4-B4F4-9A1FCD5E1ACB}">
      <dsp:nvSpPr>
        <dsp:cNvPr id="0" name=""/>
        <dsp:cNvSpPr/>
      </dsp:nvSpPr>
      <dsp:spPr>
        <a:xfrm>
          <a:off x="3779558" y="908377"/>
          <a:ext cx="1161685" cy="116168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69262"/>
                <a:satOff val="-3758"/>
                <a:lumOff val="5871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69262"/>
                <a:satOff val="-3758"/>
                <a:lumOff val="5871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69262"/>
                <a:satOff val="-3758"/>
                <a:lumOff val="587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69262"/>
                <a:satOff val="-3758"/>
                <a:lumOff val="587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/>
            <a:t>Identificazione dei bisogni</a:t>
          </a:r>
          <a:endParaRPr lang="it-IT" sz="1000" kern="1200" dirty="0"/>
        </a:p>
      </dsp:txBody>
      <dsp:txXfrm>
        <a:off x="3779558" y="908377"/>
        <a:ext cx="1161685" cy="1161685"/>
      </dsp:txXfrm>
    </dsp:sp>
    <dsp:sp modelId="{6A663D04-CDC3-45BF-8C12-4EC56DB6AB33}">
      <dsp:nvSpPr>
        <dsp:cNvPr id="0" name=""/>
        <dsp:cNvSpPr/>
      </dsp:nvSpPr>
      <dsp:spPr>
        <a:xfrm>
          <a:off x="3779558" y="2721208"/>
          <a:ext cx="1161685" cy="116168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38523"/>
                <a:satOff val="-7516"/>
                <a:lumOff val="11742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138523"/>
                <a:satOff val="-7516"/>
                <a:lumOff val="11742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138523"/>
                <a:satOff val="-7516"/>
                <a:lumOff val="1174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138523"/>
                <a:satOff val="-7516"/>
                <a:lumOff val="1174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/>
            <a:t>Stratificazione del rischio</a:t>
          </a:r>
          <a:endParaRPr lang="it-IT" sz="1000" kern="1200" dirty="0"/>
        </a:p>
      </dsp:txBody>
      <dsp:txXfrm>
        <a:off x="3779558" y="2721208"/>
        <a:ext cx="1161685" cy="1161685"/>
      </dsp:txXfrm>
    </dsp:sp>
    <dsp:sp modelId="{45DC5E93-B063-4209-A20E-8636FB554AB2}">
      <dsp:nvSpPr>
        <dsp:cNvPr id="0" name=""/>
        <dsp:cNvSpPr/>
      </dsp:nvSpPr>
      <dsp:spPr>
        <a:xfrm>
          <a:off x="2209601" y="3627624"/>
          <a:ext cx="1161685" cy="116168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07785"/>
                <a:satOff val="-11274"/>
                <a:lumOff val="17612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207785"/>
                <a:satOff val="-11274"/>
                <a:lumOff val="17612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207785"/>
                <a:satOff val="-11274"/>
                <a:lumOff val="1761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207785"/>
                <a:satOff val="-11274"/>
                <a:lumOff val="1761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/>
            <a:t>Reclutamento dei pazienti</a:t>
          </a:r>
          <a:endParaRPr lang="it-IT" sz="1000" kern="1200" dirty="0"/>
        </a:p>
      </dsp:txBody>
      <dsp:txXfrm>
        <a:off x="2209601" y="3627624"/>
        <a:ext cx="1161685" cy="1161685"/>
      </dsp:txXfrm>
    </dsp:sp>
    <dsp:sp modelId="{80BC3146-1EBD-4EC9-8711-545D9752A8DF}">
      <dsp:nvSpPr>
        <dsp:cNvPr id="0" name=""/>
        <dsp:cNvSpPr/>
      </dsp:nvSpPr>
      <dsp:spPr>
        <a:xfrm>
          <a:off x="639643" y="2721208"/>
          <a:ext cx="1161685" cy="116168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77047"/>
                <a:satOff val="-15032"/>
                <a:lumOff val="23483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277047"/>
                <a:satOff val="-15032"/>
                <a:lumOff val="23483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277047"/>
                <a:satOff val="-15032"/>
                <a:lumOff val="2348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277047"/>
                <a:satOff val="-15032"/>
                <a:lumOff val="2348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/>
            <a:t>Intervento clinico-assistenziale</a:t>
          </a:r>
        </a:p>
      </dsp:txBody>
      <dsp:txXfrm>
        <a:off x="639643" y="2721208"/>
        <a:ext cx="1161685" cy="1161685"/>
      </dsp:txXfrm>
    </dsp:sp>
    <dsp:sp modelId="{7AEDC136-6B62-4853-8CBA-19078A45E84D}">
      <dsp:nvSpPr>
        <dsp:cNvPr id="0" name=""/>
        <dsp:cNvSpPr/>
      </dsp:nvSpPr>
      <dsp:spPr>
        <a:xfrm>
          <a:off x="639643" y="908377"/>
          <a:ext cx="1161685" cy="116168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46308"/>
                <a:satOff val="-18790"/>
                <a:lumOff val="29354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346308"/>
                <a:satOff val="-18790"/>
                <a:lumOff val="29354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346308"/>
                <a:satOff val="-18790"/>
                <a:lumOff val="29354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346308"/>
                <a:satOff val="-18790"/>
                <a:lumOff val="29354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/>
            <a:t>Misurazione degli esiti</a:t>
          </a:r>
          <a:endParaRPr lang="it-IT" sz="1000" kern="1200" dirty="0"/>
        </a:p>
      </dsp:txBody>
      <dsp:txXfrm>
        <a:off x="639643" y="908377"/>
        <a:ext cx="1161685" cy="11616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40D535-CBC5-48CE-8F59-07A233094B4C}">
      <dsp:nvSpPr>
        <dsp:cNvPr id="0" name=""/>
        <dsp:cNvSpPr/>
      </dsp:nvSpPr>
      <dsp:spPr>
        <a:xfrm>
          <a:off x="841935" y="122944"/>
          <a:ext cx="1796563" cy="1796563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integrazione dei dati</a:t>
          </a:r>
          <a:endParaRPr lang="en-GB" sz="800" kern="1200" dirty="0"/>
        </a:p>
      </dsp:txBody>
      <dsp:txXfrm>
        <a:off x="1795611" y="495303"/>
        <a:ext cx="663017" cy="491916"/>
      </dsp:txXfrm>
    </dsp:sp>
    <dsp:sp modelId="{F02A32D3-ECA8-4140-806E-6A7B595F080B}">
      <dsp:nvSpPr>
        <dsp:cNvPr id="0" name=""/>
        <dsp:cNvSpPr/>
      </dsp:nvSpPr>
      <dsp:spPr>
        <a:xfrm>
          <a:off x="841935" y="183257"/>
          <a:ext cx="1796563" cy="1796563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analisi</a:t>
          </a:r>
          <a:endParaRPr lang="en-GB" sz="800" kern="1200" dirty="0"/>
        </a:p>
      </dsp:txBody>
      <dsp:txXfrm>
        <a:off x="1795611" y="1115545"/>
        <a:ext cx="663017" cy="491916"/>
      </dsp:txXfrm>
    </dsp:sp>
    <dsp:sp modelId="{62B27762-5E72-4338-B4B9-EDB61D85CE83}">
      <dsp:nvSpPr>
        <dsp:cNvPr id="0" name=""/>
        <dsp:cNvSpPr/>
      </dsp:nvSpPr>
      <dsp:spPr>
        <a:xfrm>
          <a:off x="781622" y="183257"/>
          <a:ext cx="1796563" cy="1796563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 dirty="0"/>
            <a:t>reportistica</a:t>
          </a:r>
          <a:endParaRPr lang="en-GB" sz="800" kern="1200" dirty="0"/>
        </a:p>
      </dsp:txBody>
      <dsp:txXfrm>
        <a:off x="961492" y="1115545"/>
        <a:ext cx="663017" cy="491916"/>
      </dsp:txXfrm>
    </dsp:sp>
    <dsp:sp modelId="{B62B8361-4A42-4A93-89F9-ED85568795C0}">
      <dsp:nvSpPr>
        <dsp:cNvPr id="0" name=""/>
        <dsp:cNvSpPr/>
      </dsp:nvSpPr>
      <dsp:spPr>
        <a:xfrm>
          <a:off x="781622" y="122944"/>
          <a:ext cx="1796563" cy="1796563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l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l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kern="1200"/>
            <a:t>disseminazione</a:t>
          </a:r>
          <a:endParaRPr lang="en-GB" sz="800" kern="1200" dirty="0"/>
        </a:p>
      </dsp:txBody>
      <dsp:txXfrm>
        <a:off x="961492" y="495303"/>
        <a:ext cx="663017" cy="491916"/>
      </dsp:txXfrm>
    </dsp:sp>
    <dsp:sp modelId="{B44814E3-FE40-4F62-9E6E-C23532D8484A}">
      <dsp:nvSpPr>
        <dsp:cNvPr id="0" name=""/>
        <dsp:cNvSpPr/>
      </dsp:nvSpPr>
      <dsp:spPr>
        <a:xfrm>
          <a:off x="730720" y="11728"/>
          <a:ext cx="2018995" cy="2018995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F005FE-06B8-4F12-B0D4-003D6FCCE3FC}">
      <dsp:nvSpPr>
        <dsp:cNvPr id="0" name=""/>
        <dsp:cNvSpPr/>
      </dsp:nvSpPr>
      <dsp:spPr>
        <a:xfrm>
          <a:off x="730720" y="72042"/>
          <a:ext cx="2018995" cy="2018995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D641D3-68DB-4FEB-B3D2-13DF8A0DDE53}">
      <dsp:nvSpPr>
        <dsp:cNvPr id="0" name=""/>
        <dsp:cNvSpPr/>
      </dsp:nvSpPr>
      <dsp:spPr>
        <a:xfrm>
          <a:off x="670406" y="72042"/>
          <a:ext cx="2018995" cy="2018995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1D9363-1CF1-4C2B-8212-B7D39A48C1B7}">
      <dsp:nvSpPr>
        <dsp:cNvPr id="0" name=""/>
        <dsp:cNvSpPr/>
      </dsp:nvSpPr>
      <dsp:spPr>
        <a:xfrm>
          <a:off x="670406" y="11728"/>
          <a:ext cx="2018995" cy="2018995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038702-F3C9-4D9B-9FCB-101153CF0D43}">
      <dsp:nvSpPr>
        <dsp:cNvPr id="0" name=""/>
        <dsp:cNvSpPr/>
      </dsp:nvSpPr>
      <dsp:spPr>
        <a:xfrm>
          <a:off x="2344" y="0"/>
          <a:ext cx="3647642" cy="4597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err="1"/>
            <a:t>Paziente</a:t>
          </a:r>
          <a:endParaRPr lang="en-GB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/>
            <a:t>Valutazione</a:t>
          </a:r>
          <a:r>
            <a:rPr lang="en-GB" sz="1700" kern="1200" dirty="0"/>
            <a:t> </a:t>
          </a:r>
          <a:r>
            <a:rPr lang="en-GB" sz="1700" kern="1200" dirty="0" err="1"/>
            <a:t>dell’accesso</a:t>
          </a:r>
          <a:r>
            <a:rPr lang="en-GB" sz="1700" kern="1200" dirty="0"/>
            <a:t> </a:t>
          </a:r>
          <a:r>
            <a:rPr lang="en-GB" sz="1700" kern="1200" dirty="0" err="1"/>
            <a:t>agli</a:t>
          </a:r>
          <a:r>
            <a:rPr lang="en-GB" sz="1700" kern="1200" dirty="0"/>
            <a:t> standard di </a:t>
          </a:r>
          <a:r>
            <a:rPr lang="en-GB" sz="1700" kern="1200" dirty="0" err="1"/>
            <a:t>cura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/>
            <a:t>Valutazione</a:t>
          </a:r>
          <a:r>
            <a:rPr lang="en-GB" sz="1700" kern="1200" dirty="0"/>
            <a:t> </a:t>
          </a:r>
          <a:r>
            <a:rPr lang="en-GB" sz="1700" kern="1200" dirty="0" err="1"/>
            <a:t>dell’esperienza</a:t>
          </a:r>
          <a:r>
            <a:rPr lang="en-GB" sz="1700" kern="1200" dirty="0"/>
            <a:t> di </a:t>
          </a:r>
          <a:r>
            <a:rPr lang="en-GB" sz="1700" kern="1200" dirty="0" err="1"/>
            <a:t>cura</a:t>
          </a:r>
          <a:endParaRPr lang="en-GB" sz="1700" kern="1200" dirty="0"/>
        </a:p>
      </dsp:txBody>
      <dsp:txXfrm>
        <a:off x="2344" y="1838960"/>
        <a:ext cx="3647642" cy="1838960"/>
      </dsp:txXfrm>
    </dsp:sp>
    <dsp:sp modelId="{2353021C-6E4B-43FB-9594-6BAB4B117D96}">
      <dsp:nvSpPr>
        <dsp:cNvPr id="0" name=""/>
        <dsp:cNvSpPr/>
      </dsp:nvSpPr>
      <dsp:spPr>
        <a:xfrm>
          <a:off x="1060698" y="275844"/>
          <a:ext cx="1530934" cy="153093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A66E489-CE67-43F0-A31F-C29293366657}">
      <dsp:nvSpPr>
        <dsp:cNvPr id="0" name=""/>
        <dsp:cNvSpPr/>
      </dsp:nvSpPr>
      <dsp:spPr>
        <a:xfrm>
          <a:off x="3759416" y="0"/>
          <a:ext cx="3647642" cy="4597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3100"/>
                <a:satOff val="-4962"/>
                <a:lumOff val="2549"/>
                <a:alphaOff val="0"/>
                <a:shade val="85000"/>
                <a:satMod val="130000"/>
              </a:schemeClr>
            </a:gs>
            <a:gs pos="34000">
              <a:schemeClr val="accent2">
                <a:hueOff val="-723100"/>
                <a:satOff val="-4962"/>
                <a:lumOff val="2549"/>
                <a:alphaOff val="0"/>
                <a:shade val="87000"/>
                <a:satMod val="125000"/>
              </a:schemeClr>
            </a:gs>
            <a:gs pos="70000">
              <a:schemeClr val="accent2">
                <a:hueOff val="-723100"/>
                <a:satOff val="-4962"/>
                <a:lumOff val="254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723100"/>
                <a:satOff val="-4962"/>
                <a:lumOff val="254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Sistema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/>
            <a:t>Integrazione</a:t>
          </a:r>
          <a:r>
            <a:rPr lang="en-GB" sz="1700" kern="1200" dirty="0"/>
            <a:t> del </a:t>
          </a:r>
          <a:r>
            <a:rPr lang="en-GB" sz="1700" kern="1200" dirty="0" err="1"/>
            <a:t>percorso</a:t>
          </a:r>
          <a:r>
            <a:rPr lang="en-GB" sz="1700" kern="1200" dirty="0"/>
            <a:t> </a:t>
          </a:r>
          <a:r>
            <a:rPr lang="en-GB" sz="1700" kern="1200" dirty="0" err="1"/>
            <a:t>clinico</a:t>
          </a:r>
          <a:r>
            <a:rPr lang="en-GB" sz="1700" kern="1200" dirty="0"/>
            <a:t> </a:t>
          </a:r>
          <a:r>
            <a:rPr lang="en-GB" sz="1700" kern="1200" dirty="0" err="1"/>
            <a:t>assistenziale</a:t>
          </a:r>
          <a:endParaRPr lang="en-GB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/>
            <a:t>Valutazione</a:t>
          </a:r>
          <a:r>
            <a:rPr lang="en-GB" sz="1700" kern="1200" dirty="0"/>
            <a:t> </a:t>
          </a:r>
          <a:r>
            <a:rPr lang="en-GB" sz="1700" kern="1200" dirty="0" err="1"/>
            <a:t>dell’efficacia</a:t>
          </a:r>
          <a:r>
            <a:rPr lang="en-GB" sz="1700" kern="1200" dirty="0"/>
            <a:t>/</a:t>
          </a:r>
          <a:r>
            <a:rPr lang="en-GB" sz="1700" kern="1200" dirty="0" err="1"/>
            <a:t>sicurezza</a:t>
          </a:r>
          <a:r>
            <a:rPr lang="en-GB" sz="1700" kern="1200" dirty="0"/>
            <a:t> e della </a:t>
          </a:r>
          <a:r>
            <a:rPr lang="en-GB" sz="1700" kern="1200" dirty="0" err="1"/>
            <a:t>sostenibilità</a:t>
          </a:r>
          <a:endParaRPr lang="en-GB" sz="1700" kern="1200" dirty="0"/>
        </a:p>
      </dsp:txBody>
      <dsp:txXfrm>
        <a:off x="3759416" y="1838959"/>
        <a:ext cx="3647642" cy="1838960"/>
      </dsp:txXfrm>
    </dsp:sp>
    <dsp:sp modelId="{2701DC34-DF08-49C4-AA49-CFA51AD86DEF}">
      <dsp:nvSpPr>
        <dsp:cNvPr id="0" name=""/>
        <dsp:cNvSpPr/>
      </dsp:nvSpPr>
      <dsp:spPr>
        <a:xfrm>
          <a:off x="4817770" y="275844"/>
          <a:ext cx="1530934" cy="153093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10000" r="-10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2D62A8A-AB07-479F-9B3D-48530A1EBF4A}">
      <dsp:nvSpPr>
        <dsp:cNvPr id="0" name=""/>
        <dsp:cNvSpPr/>
      </dsp:nvSpPr>
      <dsp:spPr>
        <a:xfrm>
          <a:off x="7516488" y="0"/>
          <a:ext cx="3647642" cy="45974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46200"/>
                <a:satOff val="-9924"/>
                <a:lumOff val="5098"/>
                <a:alphaOff val="0"/>
                <a:shade val="85000"/>
                <a:satMod val="130000"/>
              </a:schemeClr>
            </a:gs>
            <a:gs pos="34000">
              <a:schemeClr val="accent2">
                <a:hueOff val="-1446200"/>
                <a:satOff val="-9924"/>
                <a:lumOff val="5098"/>
                <a:alphaOff val="0"/>
                <a:shade val="87000"/>
                <a:satMod val="125000"/>
              </a:schemeClr>
            </a:gs>
            <a:gs pos="70000">
              <a:schemeClr val="accent2">
                <a:hueOff val="-1446200"/>
                <a:satOff val="-9924"/>
                <a:lumOff val="509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-1446200"/>
                <a:satOff val="-9924"/>
                <a:lumOff val="509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1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/>
            <a:t>Ricerca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/>
            <a:t>Valutare</a:t>
          </a:r>
          <a:r>
            <a:rPr lang="en-GB" sz="1700" kern="1200" dirty="0"/>
            <a:t> </a:t>
          </a:r>
          <a:r>
            <a:rPr lang="en-GB" sz="1700" kern="1200" dirty="0" err="1"/>
            <a:t>l’efficacia</a:t>
          </a:r>
          <a:r>
            <a:rPr lang="en-GB" sz="1700" kern="1200" dirty="0"/>
            <a:t> di </a:t>
          </a:r>
          <a:r>
            <a:rPr lang="en-GB" sz="1700" kern="1200" dirty="0" err="1"/>
            <a:t>strategie</a:t>
          </a:r>
          <a:r>
            <a:rPr lang="en-GB" sz="1700" kern="1200" dirty="0"/>
            <a:t> di </a:t>
          </a:r>
          <a:r>
            <a:rPr lang="en-GB" sz="1700" kern="1200" dirty="0" err="1"/>
            <a:t>intervento</a:t>
          </a:r>
          <a:r>
            <a:rPr lang="en-GB" sz="1700" kern="1200" dirty="0"/>
            <a:t> innovative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err="1"/>
            <a:t>Studi</a:t>
          </a:r>
          <a:r>
            <a:rPr lang="en-GB" sz="1700" kern="1200" dirty="0"/>
            <a:t> </a:t>
          </a:r>
          <a:r>
            <a:rPr lang="en-GB" sz="1700" kern="1200" dirty="0" err="1"/>
            <a:t>esplorativi</a:t>
          </a:r>
          <a:r>
            <a:rPr lang="en-GB" sz="1700" kern="1200" dirty="0"/>
            <a:t> di </a:t>
          </a:r>
          <a:r>
            <a:rPr lang="en-GB" sz="1700" kern="1200" dirty="0" err="1"/>
            <a:t>fattori</a:t>
          </a:r>
          <a:r>
            <a:rPr lang="en-GB" sz="1700" kern="1200" dirty="0"/>
            <a:t> </a:t>
          </a:r>
          <a:r>
            <a:rPr lang="en-GB" sz="1700" kern="1200" dirty="0" err="1"/>
            <a:t>prognostici</a:t>
          </a:r>
          <a:r>
            <a:rPr lang="en-GB" sz="1700" kern="1200" dirty="0"/>
            <a:t> (biomarkers)</a:t>
          </a:r>
        </a:p>
      </dsp:txBody>
      <dsp:txXfrm>
        <a:off x="7516488" y="1838959"/>
        <a:ext cx="3647642" cy="1838960"/>
      </dsp:txXfrm>
    </dsp:sp>
    <dsp:sp modelId="{9EB829DA-D1EA-472F-B440-AC1CB9EA93D1}">
      <dsp:nvSpPr>
        <dsp:cNvPr id="0" name=""/>
        <dsp:cNvSpPr/>
      </dsp:nvSpPr>
      <dsp:spPr>
        <a:xfrm>
          <a:off x="8574842" y="275844"/>
          <a:ext cx="1530934" cy="153093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46000" r="-46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1912995-4CE5-48C2-876D-860B9A2DAD3E}">
      <dsp:nvSpPr>
        <dsp:cNvPr id="0" name=""/>
        <dsp:cNvSpPr/>
      </dsp:nvSpPr>
      <dsp:spPr>
        <a:xfrm>
          <a:off x="446658" y="3677920"/>
          <a:ext cx="10273157" cy="68961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98B2-8ABE-4DF3-AD02-10427E95E21F}" type="datetimeFigureOut">
              <a:rPr lang="it-IT" smtClean="0"/>
              <a:pPr/>
              <a:t>15/04/2019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7B458-1A66-4C31-A48F-AACC72DD25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6313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Premesse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	C.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Meune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Touzé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Trinquart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Allanore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Rheumatology (Oxford).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48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1309–1313 (2009).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	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Castañeda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T.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Nurmohamed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A. González-Gay,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Best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Res. Clin.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851–869 (2016).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	P.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Ambrosino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Thromb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Haemost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916–930 (2015).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	N. Fang, M. Jiang, Y. Fan,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Med. (United States)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1–10 (2016).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	B. R. England, G. M. Thiele, D. R. Anderson, T. R.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Mikuls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1–17.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	B. G. Childs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354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472–477 (2016).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	R. Agca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Rheum. Dis.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76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17–28 (2016).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	QRISK3, (available at https://qrisk.org/three/index.php).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	I. A. M. van den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Oever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Rheumatology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1–7 (2017).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 	G. Carrara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BMJ Open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e006029–e006029 (2015).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 	M. F. Piepoli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J.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37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2315–2381 (2016).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 	J. S. Smolen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Ann. Rheum. Dis.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3–15 (2016).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 	J. S. Smolen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Ann. Rheum. Dis.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3–17 (2018).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14. 	C. E. H. Barber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Rheumatol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1548–1555 (2015).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15. 	P.-J.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Touboul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Cerebrovasc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Dis.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290–6 (2012).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7B458-1A66-4C31-A48F-AACC72DD251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42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7B458-1A66-4C31-A48F-AACC72DD251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32063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7B458-1A66-4C31-A48F-AACC72DD251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153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7B458-1A66-4C31-A48F-AACC72DD251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01025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isultati immagini per unife">
            <a:extLst>
              <a:ext uri="{FF2B5EF4-FFF2-40B4-BE49-F238E27FC236}">
                <a16:creationId xmlns:a16="http://schemas.microsoft.com/office/drawing/2014/main" xmlns="" id="{2A4F1E3D-5E6C-4FE7-8C19-2FD30815C8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:a16="http://schemas.microsoft.com/office/drawing/2014/main" xmlns="" id="{C2C411D3-6BEE-44F8-B71E-657ECD7DFFA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4A4DA03E-AC05-47E0-AC52-54B59FBD0757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0" i="1" cap="small" baseline="0" dirty="0">
                <a:solidFill>
                  <a:schemeClr val="bg2">
                    <a:lumMod val="50000"/>
                  </a:schemeClr>
                </a:solidFill>
              </a:rPr>
              <a:t>Proposta di progetto: CUPID – Carlo Alberto Scirè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D0706BA8-361B-4711-A4D5-04DB093FCA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5550" t="26800" r="32950" b="31200"/>
          <a:stretch/>
        </p:blipFill>
        <p:spPr>
          <a:xfrm>
            <a:off x="11748623" y="6421783"/>
            <a:ext cx="412824" cy="4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218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9222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Risultati immagini per unife">
            <a:extLst>
              <a:ext uri="{FF2B5EF4-FFF2-40B4-BE49-F238E27FC236}">
                <a16:creationId xmlns:a16="http://schemas.microsoft.com/office/drawing/2014/main" xmlns="" id="{9CE44146-814C-4686-B66C-DE8D57C73A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:a16="http://schemas.microsoft.com/office/drawing/2014/main" xmlns="" id="{05302580-64C2-4047-BB6A-8FB92A02B9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59BBD32B-617E-4136-8809-D82E9D2E250D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0" i="1" cap="small" baseline="0" dirty="0">
                <a:solidFill>
                  <a:schemeClr val="bg2">
                    <a:lumMod val="50000"/>
                  </a:schemeClr>
                </a:solidFill>
              </a:rPr>
              <a:t>Proposta di progetto: CUPID – Carlo Alberto Scirè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C40D3227-5E21-461E-AD03-F055BD2D54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5550" t="26800" r="32950" b="31200"/>
          <a:stretch/>
        </p:blipFill>
        <p:spPr>
          <a:xfrm>
            <a:off x="11748623" y="6421783"/>
            <a:ext cx="412824" cy="4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309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2063" y="259171"/>
            <a:ext cx="11164823" cy="82896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64" y="1371600"/>
            <a:ext cx="5522974" cy="4497494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71600"/>
            <a:ext cx="5458967" cy="449749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883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5216" y="286603"/>
            <a:ext cx="11091670" cy="828965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16" y="1345765"/>
            <a:ext cx="544982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16" y="2082047"/>
            <a:ext cx="5449824" cy="387848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345765"/>
            <a:ext cx="5458967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082047"/>
            <a:ext cx="5458966" cy="3878487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8026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8799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/>
          <a:lstStyle/>
          <a:p>
            <a:fld id="{F6739447-8AC7-4639-8DD6-3A048017A368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0" name="Picture 2" descr="Risultati immagini per unife">
            <a:extLst>
              <a:ext uri="{FF2B5EF4-FFF2-40B4-BE49-F238E27FC236}">
                <a16:creationId xmlns:a16="http://schemas.microsoft.com/office/drawing/2014/main" xmlns="" id="{10E906EA-3D43-41CD-BA7B-42B5076621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isultati immagini per unife">
            <a:extLst>
              <a:ext uri="{FF2B5EF4-FFF2-40B4-BE49-F238E27FC236}">
                <a16:creationId xmlns:a16="http://schemas.microsoft.com/office/drawing/2014/main" xmlns="" id="{99B48F9F-5F08-40D8-A1AC-FCD7481816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49008A3-D64E-42C5-AD25-6AB68470F024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0" i="1" cap="small" baseline="0" dirty="0">
                <a:solidFill>
                  <a:schemeClr val="bg2">
                    <a:lumMod val="50000"/>
                  </a:schemeClr>
                </a:solidFill>
              </a:rPr>
              <a:t>Proposta di progetto: CUPID – Carlo Alberto Scirè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A1690D2-47BB-4F29-A517-8D364E7DF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5550" t="26800" r="32950" b="31200"/>
          <a:stretch/>
        </p:blipFill>
        <p:spPr>
          <a:xfrm>
            <a:off x="11748623" y="6421783"/>
            <a:ext cx="412824" cy="4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31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4221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microsoft.com/office/2007/relationships/hdphoto" Target="../media/hdphoto2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621" y="286603"/>
            <a:ext cx="11166267" cy="8015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621" y="1271016"/>
            <a:ext cx="11166267" cy="459807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2348" y="6459785"/>
            <a:ext cx="6545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6739447-8AC7-4639-8DD6-3A048017A368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510621" y="1106909"/>
            <a:ext cx="1116626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isultati immagini per unife">
            <a:extLst>
              <a:ext uri="{FF2B5EF4-FFF2-40B4-BE49-F238E27FC236}">
                <a16:creationId xmlns:a16="http://schemas.microsoft.com/office/drawing/2014/main" xmlns="" id="{6FA51658-06CD-4809-A687-B48214965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21" y="6467296"/>
            <a:ext cx="1270254" cy="3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unife">
            <a:extLst>
              <a:ext uri="{FF2B5EF4-FFF2-40B4-BE49-F238E27FC236}">
                <a16:creationId xmlns:a16="http://schemas.microsoft.com/office/drawing/2014/main" xmlns="" id="{B9620098-B957-41CE-B0AF-27D61A3CD74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724" b="2329"/>
          <a:stretch/>
        </p:blipFill>
        <p:spPr bwMode="auto">
          <a:xfrm>
            <a:off x="27433" y="6387047"/>
            <a:ext cx="416794" cy="4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58499237-D03C-4E6C-921C-FAB33039F8E4}"/>
              </a:ext>
            </a:extLst>
          </p:cNvPr>
          <p:cNvSpPr txBox="1"/>
          <p:nvPr userDrawn="1"/>
        </p:nvSpPr>
        <p:spPr>
          <a:xfrm>
            <a:off x="2359152" y="6497390"/>
            <a:ext cx="8385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0" i="1" cap="small" baseline="0" dirty="0">
                <a:solidFill>
                  <a:schemeClr val="bg2">
                    <a:lumMod val="50000"/>
                  </a:schemeClr>
                </a:solidFill>
              </a:rPr>
              <a:t>Proposta di progetto: CUPID – Carlo Alberto Scirè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4011042-AAC8-4175-8F16-F10C51F4C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35550" t="26800" r="32950" b="31200"/>
          <a:stretch/>
        </p:blipFill>
        <p:spPr>
          <a:xfrm>
            <a:off x="11748623" y="6421783"/>
            <a:ext cx="412824" cy="41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455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11" r:id="rId8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arloalberto.scire@unife.i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08E5294-996C-414D-AA60-6910E85A2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35000"/>
            <a:extLst/>
          </a:blip>
          <a:srcRect t="10160" b="1484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750E9E-954F-4B7A-A2BA-5E3D793856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it-IT" sz="4400" b="1" dirty="0"/>
              <a:t>“Il Patologie reumatiche: </a:t>
            </a:r>
            <a:br>
              <a:rPr lang="it-IT" sz="4400" b="1" dirty="0"/>
            </a:br>
            <a:r>
              <a:rPr lang="it-IT" sz="4400" b="1" dirty="0"/>
              <a:t>aggiornamento ed evidenze su</a:t>
            </a:r>
            <a:br>
              <a:rPr lang="it-IT" sz="4400" b="1" dirty="0"/>
            </a:br>
            <a:r>
              <a:rPr lang="it-IT" sz="4400" b="1" dirty="0"/>
              <a:t>associazione con il rischio cardiovascolare”</a:t>
            </a:r>
            <a:br>
              <a:rPr lang="it-IT" sz="4400" b="1" dirty="0"/>
            </a:br>
            <a:r>
              <a:rPr lang="it-IT" sz="4400" b="1" dirty="0"/>
              <a:t/>
            </a:r>
            <a:br>
              <a:rPr lang="it-IT" sz="4400" b="1" dirty="0"/>
            </a:br>
            <a:r>
              <a:rPr lang="it-IT" sz="4400" b="1" i="1" dirty="0"/>
              <a:t>Proposta di progetto: CUPID</a:t>
            </a:r>
            <a:endParaRPr lang="it-IT" sz="4400" i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3331731-A97F-4329-A063-4EDD1BBEC5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739437"/>
          </a:xfrm>
        </p:spPr>
        <p:txBody>
          <a:bodyPr>
            <a:normAutofit/>
          </a:bodyPr>
          <a:lstStyle/>
          <a:p>
            <a:pPr algn="ctr"/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Carlo Alberto Scirè– </a:t>
            </a: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4"/>
              </a:rPr>
              <a:t>carloalberto.scire@unife.it</a:t>
            </a:r>
            <a:endParaRPr lang="it-IT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it-IT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Sezione di reumatologia ed ematologia - Scuola di specializzazione in reumatologia </a:t>
            </a:r>
          </a:p>
          <a:p>
            <a:pPr algn="ctr"/>
            <a:r>
              <a:rPr lang="it-IT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Università degli studi di Ferrara</a:t>
            </a:r>
          </a:p>
          <a:p>
            <a:pPr algn="ctr"/>
            <a:r>
              <a:rPr lang="it-IT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Direttore Prof. Marcello Govoni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2592478-32DC-44B2-ABDD-EBEB9D0B91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D4FE8F0-C229-4917-A71C-E5F2CFE1D0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4640A8E-A5F8-4E2C-9ACF-D39888714C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609241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8B669BB-AF6F-4D58-A6E9-5F213192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 err="1"/>
              <a:t>Population</a:t>
            </a:r>
            <a:r>
              <a:rPr lang="it-IT" i="1" dirty="0"/>
              <a:t> </a:t>
            </a:r>
            <a:r>
              <a:rPr lang="it-IT" i="1" dirty="0" err="1"/>
              <a:t>health</a:t>
            </a:r>
            <a:r>
              <a:rPr lang="it-IT" i="1" dirty="0"/>
              <a:t> management</a:t>
            </a:r>
            <a:endParaRPr lang="en-GB" i="1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xmlns="" id="{D6A8A0F7-1B24-4B66-AEAA-0E538C5551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933325317"/>
              </p:ext>
            </p:extLst>
          </p:nvPr>
        </p:nvGraphicFramePr>
        <p:xfrm>
          <a:off x="3190948" y="1246767"/>
          <a:ext cx="5580888" cy="479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xmlns="" id="{4729D9D9-2AAE-4DBE-A382-B363D7BBDC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954809907"/>
              </p:ext>
            </p:extLst>
          </p:nvPr>
        </p:nvGraphicFramePr>
        <p:xfrm>
          <a:off x="4263109" y="2589953"/>
          <a:ext cx="3456122" cy="2138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74691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BFFA848-E5AE-43F2-B283-8743627E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Synchroon</a:t>
            </a:r>
            <a:r>
              <a:rPr lang="en-GB" dirty="0"/>
              <a:t> care group - </a:t>
            </a:r>
            <a:r>
              <a:rPr lang="en-GB" dirty="0" err="1"/>
              <a:t>Olanda</a:t>
            </a:r>
            <a:endParaRPr lang="en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35441B46-D0C2-4BA9-B1E0-714E03A97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9795" y="1285251"/>
            <a:ext cx="7647917" cy="444146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2CE75FA1-174D-447E-87CF-367CFD5AD32F}"/>
              </a:ext>
            </a:extLst>
          </p:cNvPr>
          <p:cNvSpPr/>
          <p:nvPr/>
        </p:nvSpPr>
        <p:spPr>
          <a:xfrm>
            <a:off x="68658" y="5923826"/>
            <a:ext cx="11608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Weijers</a:t>
            </a:r>
            <a:r>
              <a:rPr lang="en-GB" dirty="0"/>
              <a:t> JM, et al. Ann Rheum Dis 2018;</a:t>
            </a:r>
            <a:r>
              <a:rPr lang="en-GB" b="1" dirty="0"/>
              <a:t>77</a:t>
            </a:r>
            <a:r>
              <a:rPr lang="en-GB" dirty="0"/>
              <a:t>:480–483.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3484FB1F-43FD-4A88-9FC3-DE7A48DBA6D6}"/>
              </a:ext>
            </a:extLst>
          </p:cNvPr>
          <p:cNvSpPr txBox="1"/>
          <p:nvPr/>
        </p:nvSpPr>
        <p:spPr>
          <a:xfrm>
            <a:off x="3714763" y="2108375"/>
            <a:ext cx="4757980" cy="3716893"/>
          </a:xfrm>
          <a:prstGeom prst="irregularSeal1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tx1"/>
                </a:solidFill>
              </a:rPr>
              <a:t>Screening CV = 88%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83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401F3FC2-0CA7-44E2-B365-0C1C192844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AA28FB93-95A7-4FDC-8465-018F5B4D69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EE040581-5351-4206-8622-1AB9B6F1B8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xmlns="" id="{6580E5AA-6B6F-4CBD-976A-38ED09A972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3D875A80-E950-4530-9D03-18C6DC6C5F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olo 4">
            <a:extLst>
              <a:ext uri="{FF2B5EF4-FFF2-40B4-BE49-F238E27FC236}">
                <a16:creationId xmlns:a16="http://schemas.microsoft.com/office/drawing/2014/main" xmlns="" id="{4CA155ED-B95F-40F7-ABC0-4D202A07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197" y="5120640"/>
            <a:ext cx="10139832" cy="12973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 err="1">
                <a:solidFill>
                  <a:srgbClr val="FFFFFF"/>
                </a:solidFill>
              </a:rPr>
              <a:t>Programma</a:t>
            </a:r>
            <a:r>
              <a:rPr lang="en-US" sz="3600" dirty="0">
                <a:solidFill>
                  <a:srgbClr val="FFFFFF"/>
                </a:solidFill>
              </a:rPr>
              <a:t> CUPID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GB" sz="3600" dirty="0">
                <a:solidFill>
                  <a:srgbClr val="FFFFFF"/>
                </a:solidFill>
              </a:rPr>
              <a:t>‘</a:t>
            </a:r>
            <a:r>
              <a:rPr lang="en-GB" sz="3600" dirty="0" err="1">
                <a:solidFill>
                  <a:srgbClr val="FFFFFF"/>
                </a:solidFill>
              </a:rPr>
              <a:t>CardiovascUlar</a:t>
            </a:r>
            <a:r>
              <a:rPr lang="en-GB" sz="3600" dirty="0">
                <a:solidFill>
                  <a:srgbClr val="FFFFFF"/>
                </a:solidFill>
              </a:rPr>
              <a:t> Prevention in Inflammatory </a:t>
            </a:r>
            <a:r>
              <a:rPr lang="en-GB" sz="3600" dirty="0" err="1">
                <a:solidFill>
                  <a:srgbClr val="FFFFFF"/>
                </a:solidFill>
              </a:rPr>
              <a:t>arthritiDes</a:t>
            </a:r>
            <a:r>
              <a:rPr lang="en-GB" sz="3600" dirty="0">
                <a:solidFill>
                  <a:srgbClr val="FFFFFF"/>
                </a:solidFill>
              </a:rPr>
              <a:t>’  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42C213CD-3D11-45B6-9C11-54FD2C831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xmlns="" id="{ED0761CD-442F-4301-BADC-4282F24C5FC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77" y="782318"/>
            <a:ext cx="5197741" cy="3898306"/>
          </a:xfrm>
          <a:prstGeom prst="rect">
            <a:avLst/>
          </a:prstGeom>
        </p:spPr>
      </p:pic>
      <p:pic>
        <p:nvPicPr>
          <p:cNvPr id="3" name="Immagine 2" descr="Immagine che contiene screenshot&#10;&#10;Descrizione generata automaticamente">
            <a:extLst>
              <a:ext uri="{FF2B5EF4-FFF2-40B4-BE49-F238E27FC236}">
                <a16:creationId xmlns:a16="http://schemas.microsoft.com/office/drawing/2014/main" xmlns="" id="{CAB20190-FD4C-47D5-BE9B-C89EDC3FDE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t="75"/>
          <a:stretch/>
        </p:blipFill>
        <p:spPr>
          <a:xfrm>
            <a:off x="5224857" y="992535"/>
            <a:ext cx="6635426" cy="334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719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08FA3C-72D6-481C-BD84-565C5B69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GB" dirty="0" err="1"/>
              <a:t>Obiettivi</a:t>
            </a:r>
            <a:endParaRPr lang="en-GB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xmlns="" id="{95F13C33-BD5A-4CAC-8CE9-52D9A2DBA1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9543616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76646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009D2FA7-9B21-4B3C-9DC7-803C2D8D9083}"/>
              </a:ext>
            </a:extLst>
          </p:cNvPr>
          <p:cNvSpPr/>
          <p:nvPr/>
        </p:nvSpPr>
        <p:spPr>
          <a:xfrm>
            <a:off x="622300" y="1810153"/>
            <a:ext cx="5130800" cy="3733800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Immagine 2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xmlns="" id="{7A066A91-2107-45AC-A979-D064E4A60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932" y="2153053"/>
            <a:ext cx="3692218" cy="1962150"/>
          </a:xfrm>
          <a:prstGeom prst="rect">
            <a:avLst/>
          </a:prstGeom>
        </p:spPr>
      </p:pic>
      <p:sp>
        <p:nvSpPr>
          <p:cNvPr id="4" name="Disco magnetico 3">
            <a:extLst>
              <a:ext uri="{FF2B5EF4-FFF2-40B4-BE49-F238E27FC236}">
                <a16:creationId xmlns:a16="http://schemas.microsoft.com/office/drawing/2014/main" xmlns="" id="{EF217E95-3B4E-4E10-9520-245F40EA5E9A}"/>
              </a:ext>
            </a:extLst>
          </p:cNvPr>
          <p:cNvSpPr/>
          <p:nvPr/>
        </p:nvSpPr>
        <p:spPr>
          <a:xfrm>
            <a:off x="7976526" y="1669025"/>
            <a:ext cx="2072968" cy="1536700"/>
          </a:xfrm>
          <a:prstGeom prst="flowChartMagneticDisk">
            <a:avLst/>
          </a:prstGeom>
          <a:solidFill>
            <a:schemeClr val="accent6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/>
              <a:t>Database amministrativi sanitari</a:t>
            </a:r>
            <a:endParaRPr lang="en-GB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0B73F8FB-9762-4751-A42A-9C54E4CA6E3B}"/>
              </a:ext>
            </a:extLst>
          </p:cNvPr>
          <p:cNvSpPr/>
          <p:nvPr/>
        </p:nvSpPr>
        <p:spPr>
          <a:xfrm>
            <a:off x="792414" y="4374521"/>
            <a:ext cx="29413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310.000 </a:t>
            </a:r>
            <a:r>
              <a:rPr lang="en-GB" sz="1600" i="1" dirty="0" err="1"/>
              <a:t>abitanti</a:t>
            </a:r>
            <a:endParaRPr lang="en-GB" sz="1600" i="1" dirty="0"/>
          </a:p>
          <a:p>
            <a:r>
              <a:rPr lang="it-IT" sz="1600" i="1" dirty="0"/>
              <a:t>2</a:t>
            </a:r>
            <a:r>
              <a:rPr lang="en-GB" sz="1600" i="1" dirty="0"/>
              <a:t>50 Medici di </a:t>
            </a:r>
            <a:r>
              <a:rPr lang="en-GB" sz="1600" i="1" dirty="0" err="1"/>
              <a:t>Medicina</a:t>
            </a:r>
            <a:r>
              <a:rPr lang="en-GB" sz="1600" i="1" dirty="0"/>
              <a:t> </a:t>
            </a:r>
            <a:r>
              <a:rPr lang="en-GB" sz="1600" i="1" dirty="0" err="1"/>
              <a:t>Generale</a:t>
            </a:r>
            <a:endParaRPr lang="en-GB" sz="1600" i="1" dirty="0"/>
          </a:p>
          <a:p>
            <a:r>
              <a:rPr lang="it-IT" sz="1600" i="1" dirty="0"/>
              <a:t>3</a:t>
            </a:r>
            <a:r>
              <a:rPr lang="en-GB" sz="1600" i="1" dirty="0"/>
              <a:t>000 </a:t>
            </a:r>
            <a:r>
              <a:rPr lang="en-GB" sz="1600" i="1" dirty="0" err="1"/>
              <a:t>pazienti</a:t>
            </a:r>
            <a:r>
              <a:rPr lang="en-GB" sz="1600" i="1" dirty="0"/>
              <a:t> con AR, AP, AS</a:t>
            </a:r>
          </a:p>
        </p:txBody>
      </p:sp>
      <p:pic>
        <p:nvPicPr>
          <p:cNvPr id="9" name="Immagine 8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xmlns="" id="{1AF14D50-A65B-4CBC-8A3C-AE86ED3E80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111"/>
          <a:stretch/>
        </p:blipFill>
        <p:spPr>
          <a:xfrm>
            <a:off x="3695149" y="4458103"/>
            <a:ext cx="1985802" cy="730872"/>
          </a:xfrm>
          <a:prstGeom prst="rect">
            <a:avLst/>
          </a:prstGeom>
        </p:spPr>
      </p:pic>
      <p:sp>
        <p:nvSpPr>
          <p:cNvPr id="11" name="Decisione 10">
            <a:extLst>
              <a:ext uri="{FF2B5EF4-FFF2-40B4-BE49-F238E27FC236}">
                <a16:creationId xmlns:a16="http://schemas.microsoft.com/office/drawing/2014/main" xmlns="" id="{240A12BB-DCD2-4298-8A56-7BEB31EF6348}"/>
              </a:ext>
            </a:extLst>
          </p:cNvPr>
          <p:cNvSpPr/>
          <p:nvPr/>
        </p:nvSpPr>
        <p:spPr>
          <a:xfrm>
            <a:off x="7242628" y="3517900"/>
            <a:ext cx="3556586" cy="662283"/>
          </a:xfrm>
          <a:prstGeom prst="flowChartDecision">
            <a:avLst/>
          </a:prstGeom>
          <a:solidFill>
            <a:schemeClr val="accent6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Identificazione</a:t>
            </a:r>
            <a:endParaRPr lang="en-GB" dirty="0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xmlns="" id="{2E144DF5-806D-40D2-A036-D13EF880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Identificazione dei pazienti</a:t>
            </a:r>
            <a:endParaRPr lang="en-GB" dirty="0"/>
          </a:p>
        </p:txBody>
      </p: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xmlns="" id="{69C4900D-B0F3-4589-9A77-C6C7C2F185AD}"/>
              </a:ext>
            </a:extLst>
          </p:cNvPr>
          <p:cNvCxnSpPr>
            <a:cxnSpLocks/>
            <a:stCxn id="10" idx="0"/>
            <a:endCxn id="4" idx="1"/>
          </p:cNvCxnSpPr>
          <p:nvPr/>
        </p:nvCxnSpPr>
        <p:spPr>
          <a:xfrm rot="5400000" flipH="1" flipV="1">
            <a:off x="6029791" y="-1173066"/>
            <a:ext cx="141128" cy="5825310"/>
          </a:xfrm>
          <a:prstGeom prst="bentConnector3">
            <a:avLst>
              <a:gd name="adj1" fmla="val 261981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5EAC830B-B609-490D-92FA-EAB4122FD1B5}"/>
              </a:ext>
            </a:extLst>
          </p:cNvPr>
          <p:cNvSpPr/>
          <p:nvPr/>
        </p:nvSpPr>
        <p:spPr>
          <a:xfrm>
            <a:off x="6426200" y="4660900"/>
            <a:ext cx="914400" cy="457200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MMG1</a:t>
            </a:r>
            <a:endParaRPr lang="en-GB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067EF057-D8A3-4BAB-959D-A11E2AA25032}"/>
              </a:ext>
            </a:extLst>
          </p:cNvPr>
          <p:cNvSpPr/>
          <p:nvPr/>
        </p:nvSpPr>
        <p:spPr>
          <a:xfrm>
            <a:off x="7508568" y="4660900"/>
            <a:ext cx="914400" cy="457200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MMG2</a:t>
            </a:r>
            <a:endParaRPr lang="en-GB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xmlns="" id="{2B17B638-327A-49D6-A6FF-DAADBC56BF22}"/>
              </a:ext>
            </a:extLst>
          </p:cNvPr>
          <p:cNvSpPr/>
          <p:nvPr/>
        </p:nvSpPr>
        <p:spPr>
          <a:xfrm>
            <a:off x="8565536" y="4660900"/>
            <a:ext cx="914400" cy="457200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MMG3</a:t>
            </a:r>
            <a:endParaRPr lang="en-GB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xmlns="" id="{B7EA0F3A-7B4B-4BE1-997F-31A6E73E996C}"/>
              </a:ext>
            </a:extLst>
          </p:cNvPr>
          <p:cNvSpPr/>
          <p:nvPr/>
        </p:nvSpPr>
        <p:spPr>
          <a:xfrm>
            <a:off x="9673304" y="4660900"/>
            <a:ext cx="914400" cy="457200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MMG…</a:t>
            </a:r>
            <a:endParaRPr lang="en-GB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1BAB3E99-3AB2-4112-AA06-EDF370EF5546}"/>
              </a:ext>
            </a:extLst>
          </p:cNvPr>
          <p:cNvSpPr/>
          <p:nvPr/>
        </p:nvSpPr>
        <p:spPr>
          <a:xfrm>
            <a:off x="10755672" y="4660900"/>
            <a:ext cx="914400" cy="457200"/>
          </a:xfrm>
          <a:prstGeom prst="rect">
            <a:avLst/>
          </a:prstGeom>
          <a:solidFill>
            <a:schemeClr val="accent6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MMGn</a:t>
            </a:r>
            <a:endParaRPr lang="en-GB" dirty="0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xmlns="" id="{523344C8-84D0-4FC9-9EEE-7342BFD3C105}"/>
              </a:ext>
            </a:extLst>
          </p:cNvPr>
          <p:cNvCxnSpPr>
            <a:cxnSpLocks/>
            <a:stCxn id="4" idx="3"/>
            <a:endCxn id="11" idx="0"/>
          </p:cNvCxnSpPr>
          <p:nvPr/>
        </p:nvCxnSpPr>
        <p:spPr>
          <a:xfrm>
            <a:off x="9013010" y="3205725"/>
            <a:ext cx="7911" cy="312175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a gomito 28">
            <a:extLst>
              <a:ext uri="{FF2B5EF4-FFF2-40B4-BE49-F238E27FC236}">
                <a16:creationId xmlns:a16="http://schemas.microsoft.com/office/drawing/2014/main" xmlns="" id="{C0E594CB-E990-483A-BAB2-D47BFE8F18E5}"/>
              </a:ext>
            </a:extLst>
          </p:cNvPr>
          <p:cNvCxnSpPr>
            <a:cxnSpLocks/>
            <a:stCxn id="11" idx="2"/>
            <a:endCxn id="17" idx="0"/>
          </p:cNvCxnSpPr>
          <p:nvPr/>
        </p:nvCxnSpPr>
        <p:spPr>
          <a:xfrm rot="5400000">
            <a:off x="7711803" y="3351781"/>
            <a:ext cx="480717" cy="2137521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a gomito 30">
            <a:extLst>
              <a:ext uri="{FF2B5EF4-FFF2-40B4-BE49-F238E27FC236}">
                <a16:creationId xmlns:a16="http://schemas.microsoft.com/office/drawing/2014/main" xmlns="" id="{C8528EEA-D0B8-4707-B92E-263C7D2E8B03}"/>
              </a:ext>
            </a:extLst>
          </p:cNvPr>
          <p:cNvCxnSpPr>
            <a:cxnSpLocks/>
            <a:stCxn id="11" idx="2"/>
            <a:endCxn id="18" idx="0"/>
          </p:cNvCxnSpPr>
          <p:nvPr/>
        </p:nvCxnSpPr>
        <p:spPr>
          <a:xfrm rot="5400000">
            <a:off x="8252987" y="3892965"/>
            <a:ext cx="480717" cy="1055153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a gomito 32">
            <a:extLst>
              <a:ext uri="{FF2B5EF4-FFF2-40B4-BE49-F238E27FC236}">
                <a16:creationId xmlns:a16="http://schemas.microsoft.com/office/drawing/2014/main" xmlns="" id="{C731121A-6463-41F8-8839-801C95F955D1}"/>
              </a:ext>
            </a:extLst>
          </p:cNvPr>
          <p:cNvCxnSpPr>
            <a:cxnSpLocks/>
            <a:stCxn id="11" idx="2"/>
            <a:endCxn id="20" idx="0"/>
          </p:cNvCxnSpPr>
          <p:nvPr/>
        </p:nvCxnSpPr>
        <p:spPr>
          <a:xfrm rot="16200000" flipH="1">
            <a:off x="9335354" y="3865749"/>
            <a:ext cx="480717" cy="1109583"/>
          </a:xfrm>
          <a:prstGeom prst="bentConnector3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a gomito 34">
            <a:extLst>
              <a:ext uri="{FF2B5EF4-FFF2-40B4-BE49-F238E27FC236}">
                <a16:creationId xmlns:a16="http://schemas.microsoft.com/office/drawing/2014/main" xmlns="" id="{B4A0ABBB-68CE-4267-AA21-391F511AA8D0}"/>
              </a:ext>
            </a:extLst>
          </p:cNvPr>
          <p:cNvCxnSpPr>
            <a:cxnSpLocks/>
            <a:stCxn id="11" idx="2"/>
            <a:endCxn id="21" idx="0"/>
          </p:cNvCxnSpPr>
          <p:nvPr/>
        </p:nvCxnSpPr>
        <p:spPr>
          <a:xfrm rot="16200000" flipH="1">
            <a:off x="9876538" y="3324565"/>
            <a:ext cx="480717" cy="219195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xmlns="" id="{6A147954-D2F0-451D-9D48-3670778E8FD6}"/>
              </a:ext>
            </a:extLst>
          </p:cNvPr>
          <p:cNvCxnSpPr>
            <a:cxnSpLocks/>
            <a:stCxn id="11" idx="2"/>
            <a:endCxn id="19" idx="0"/>
          </p:cNvCxnSpPr>
          <p:nvPr/>
        </p:nvCxnSpPr>
        <p:spPr>
          <a:xfrm>
            <a:off x="9020921" y="4180183"/>
            <a:ext cx="1815" cy="48071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376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sco magnetico 3">
            <a:extLst>
              <a:ext uri="{FF2B5EF4-FFF2-40B4-BE49-F238E27FC236}">
                <a16:creationId xmlns:a16="http://schemas.microsoft.com/office/drawing/2014/main" xmlns="" id="{EF217E95-3B4E-4E10-9520-245F40EA5E9A}"/>
              </a:ext>
            </a:extLst>
          </p:cNvPr>
          <p:cNvSpPr/>
          <p:nvPr/>
        </p:nvSpPr>
        <p:spPr>
          <a:xfrm>
            <a:off x="510621" y="4684212"/>
            <a:ext cx="1318179" cy="1352794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/>
              <a:t>Data </a:t>
            </a:r>
            <a:r>
              <a:rPr lang="it-IT" dirty="0" err="1"/>
              <a:t>warehouse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11" name="Decisione 10">
            <a:extLst>
              <a:ext uri="{FF2B5EF4-FFF2-40B4-BE49-F238E27FC236}">
                <a16:creationId xmlns:a16="http://schemas.microsoft.com/office/drawing/2014/main" xmlns="" id="{240A12BB-DCD2-4298-8A56-7BEB31EF6348}"/>
              </a:ext>
            </a:extLst>
          </p:cNvPr>
          <p:cNvSpPr/>
          <p:nvPr/>
        </p:nvSpPr>
        <p:spPr>
          <a:xfrm>
            <a:off x="2045776" y="1337979"/>
            <a:ext cx="3177153" cy="1119387"/>
          </a:xfrm>
          <a:prstGeom prst="flowChartDecisi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Reclutamento attivo</a:t>
            </a:r>
            <a:endParaRPr lang="en-GB" dirty="0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xmlns="" id="{2E144DF5-806D-40D2-A036-D13EF880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Percorso integrato</a:t>
            </a:r>
            <a:endParaRPr lang="en-GB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5EAC830B-B609-490D-92FA-EAB4122FD1B5}"/>
              </a:ext>
            </a:extLst>
          </p:cNvPr>
          <p:cNvSpPr/>
          <p:nvPr/>
        </p:nvSpPr>
        <p:spPr>
          <a:xfrm>
            <a:off x="528184" y="1294592"/>
            <a:ext cx="1300616" cy="11627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Cure primarie</a:t>
            </a:r>
            <a:endParaRPr lang="en-GB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063B6E90-D6E9-4E65-91AB-0A1D72FE719E}"/>
              </a:ext>
            </a:extLst>
          </p:cNvPr>
          <p:cNvSpPr/>
          <p:nvPr/>
        </p:nvSpPr>
        <p:spPr>
          <a:xfrm>
            <a:off x="528184" y="2638403"/>
            <a:ext cx="1300616" cy="18647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Cardio-</a:t>
            </a:r>
            <a:r>
              <a:rPr lang="it-IT" dirty="0" err="1"/>
              <a:t>Rheuma</a:t>
            </a:r>
            <a:r>
              <a:rPr lang="it-IT" dirty="0"/>
              <a:t> Clinic</a:t>
            </a:r>
            <a:endParaRPr lang="en-GB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7EAC2ACC-663E-4D38-AEE7-93F7A1A48E32}"/>
              </a:ext>
            </a:extLst>
          </p:cNvPr>
          <p:cNvSpPr/>
          <p:nvPr/>
        </p:nvSpPr>
        <p:spPr>
          <a:xfrm>
            <a:off x="3737490" y="3936865"/>
            <a:ext cx="2094271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Piano individuale</a:t>
            </a:r>
            <a:endParaRPr lang="en-GB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xmlns="" id="{D627AAAE-2B63-4A7F-9ABE-FA47719B8DE7}"/>
              </a:ext>
            </a:extLst>
          </p:cNvPr>
          <p:cNvSpPr/>
          <p:nvPr/>
        </p:nvSpPr>
        <p:spPr>
          <a:xfrm>
            <a:off x="3737490" y="2678801"/>
            <a:ext cx="2094271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Valutazione MTD</a:t>
            </a:r>
            <a:endParaRPr lang="en-GB" dirty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xmlns="" id="{62D65B5B-0874-4F6B-B1DB-B0AD0B5863D4}"/>
              </a:ext>
            </a:extLst>
          </p:cNvPr>
          <p:cNvSpPr/>
          <p:nvPr/>
        </p:nvSpPr>
        <p:spPr>
          <a:xfrm>
            <a:off x="6469626" y="1294592"/>
            <a:ext cx="2171556" cy="10511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Monitoraggio clinico</a:t>
            </a:r>
          </a:p>
          <a:p>
            <a:pPr algn="ctr"/>
            <a:r>
              <a:rPr lang="it-IT" dirty="0"/>
              <a:t>Implementazione del piano individuale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xmlns="" id="{51DE2899-F47C-4C23-8798-26F6E7DED77C}"/>
              </a:ext>
            </a:extLst>
          </p:cNvPr>
          <p:cNvSpPr/>
          <p:nvPr/>
        </p:nvSpPr>
        <p:spPr>
          <a:xfrm>
            <a:off x="6469625" y="4684212"/>
            <a:ext cx="2171558" cy="576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Aderenza al piano</a:t>
            </a:r>
            <a:endParaRPr lang="en-GB" dirty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xmlns="" id="{5A2BE837-2C50-4DBC-9EE5-FC4FB3A3A7A9}"/>
              </a:ext>
            </a:extLst>
          </p:cNvPr>
          <p:cNvSpPr/>
          <p:nvPr/>
        </p:nvSpPr>
        <p:spPr>
          <a:xfrm>
            <a:off x="9582617" y="4684212"/>
            <a:ext cx="2094271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Hard </a:t>
            </a:r>
            <a:r>
              <a:rPr lang="it-IT" dirty="0" err="1"/>
              <a:t>outcomes</a:t>
            </a:r>
            <a:endParaRPr lang="en-GB" dirty="0"/>
          </a:p>
        </p:txBody>
      </p: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xmlns="" id="{A9CA1AE4-5350-4368-94E2-C8E9F5A40B9E}"/>
              </a:ext>
            </a:extLst>
          </p:cNvPr>
          <p:cNvCxnSpPr>
            <a:cxnSpLocks/>
            <a:stCxn id="11" idx="2"/>
            <a:endCxn id="42" idx="1"/>
          </p:cNvCxnSpPr>
          <p:nvPr/>
        </p:nvCxnSpPr>
        <p:spPr>
          <a:xfrm rot="16200000" flipH="1">
            <a:off x="3129210" y="2962508"/>
            <a:ext cx="1113422" cy="103137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00728B0C-1EA6-4296-9310-563875F523A4}"/>
              </a:ext>
            </a:extLst>
          </p:cNvPr>
          <p:cNvSpPr/>
          <p:nvPr/>
        </p:nvSpPr>
        <p:spPr>
          <a:xfrm>
            <a:off x="3737490" y="3307833"/>
            <a:ext cx="2094271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Biomarkers</a:t>
            </a:r>
            <a:endParaRPr lang="en-GB" dirty="0"/>
          </a:p>
        </p:txBody>
      </p:sp>
      <p:cxnSp>
        <p:nvCxnSpPr>
          <p:cNvPr id="45" name="Connettore a gomito 44">
            <a:extLst>
              <a:ext uri="{FF2B5EF4-FFF2-40B4-BE49-F238E27FC236}">
                <a16:creationId xmlns:a16="http://schemas.microsoft.com/office/drawing/2014/main" xmlns="" id="{BE657B8F-0C33-4597-ACD3-A09E76644E99}"/>
              </a:ext>
            </a:extLst>
          </p:cNvPr>
          <p:cNvCxnSpPr>
            <a:cxnSpLocks/>
            <a:stCxn id="42" idx="3"/>
            <a:endCxn id="34" idx="1"/>
          </p:cNvCxnSpPr>
          <p:nvPr/>
        </p:nvCxnSpPr>
        <p:spPr>
          <a:xfrm flipV="1">
            <a:off x="5831761" y="1820144"/>
            <a:ext cx="637865" cy="1750644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xmlns="" id="{DAAA9880-9A31-4810-B616-946CC6CD04DD}"/>
              </a:ext>
            </a:extLst>
          </p:cNvPr>
          <p:cNvSpPr/>
          <p:nvPr/>
        </p:nvSpPr>
        <p:spPr>
          <a:xfrm>
            <a:off x="9582617" y="5360609"/>
            <a:ext cx="2094271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Spesa SSN</a:t>
            </a:r>
            <a:endParaRPr lang="en-GB" dirty="0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xmlns="" id="{88375CF2-EA31-4E03-9DF1-683A6F79CBC6}"/>
              </a:ext>
            </a:extLst>
          </p:cNvPr>
          <p:cNvSpPr/>
          <p:nvPr/>
        </p:nvSpPr>
        <p:spPr>
          <a:xfrm>
            <a:off x="9582617" y="2610813"/>
            <a:ext cx="2094271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Esiti clinici</a:t>
            </a:r>
            <a:endParaRPr lang="en-GB" dirty="0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xmlns="" id="{3AF54C10-E46A-4A56-B421-2284A0133195}"/>
              </a:ext>
            </a:extLst>
          </p:cNvPr>
          <p:cNvSpPr/>
          <p:nvPr/>
        </p:nvSpPr>
        <p:spPr>
          <a:xfrm>
            <a:off x="9582617" y="3237933"/>
            <a:ext cx="2094271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Qualità della vita</a:t>
            </a:r>
            <a:endParaRPr lang="en-GB" dirty="0"/>
          </a:p>
        </p:txBody>
      </p:sp>
      <p:sp>
        <p:nvSpPr>
          <p:cNvPr id="61" name="Decisione 60">
            <a:extLst>
              <a:ext uri="{FF2B5EF4-FFF2-40B4-BE49-F238E27FC236}">
                <a16:creationId xmlns:a16="http://schemas.microsoft.com/office/drawing/2014/main" xmlns="" id="{DA365EAA-77B0-4A98-A3C0-733FB9109B12}"/>
              </a:ext>
            </a:extLst>
          </p:cNvPr>
          <p:cNvSpPr/>
          <p:nvPr/>
        </p:nvSpPr>
        <p:spPr>
          <a:xfrm>
            <a:off x="6469625" y="2643667"/>
            <a:ext cx="2171557" cy="525910"/>
          </a:xfrm>
          <a:prstGeom prst="flowChartDecisio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Fast-track</a:t>
            </a:r>
            <a:endParaRPr lang="en-GB" dirty="0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xmlns="" id="{FAC0214C-3654-4D85-82DB-DDB930FA1A10}"/>
              </a:ext>
            </a:extLst>
          </p:cNvPr>
          <p:cNvSpPr/>
          <p:nvPr/>
        </p:nvSpPr>
        <p:spPr>
          <a:xfrm>
            <a:off x="6469625" y="3316593"/>
            <a:ext cx="2181389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Rivalutazione</a:t>
            </a:r>
            <a:endParaRPr lang="en-GB" dirty="0"/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xmlns="" id="{468BC39F-FCAF-41CC-8F3D-BFF29E1E9DA3}"/>
              </a:ext>
            </a:extLst>
          </p:cNvPr>
          <p:cNvSpPr/>
          <p:nvPr/>
        </p:nvSpPr>
        <p:spPr>
          <a:xfrm>
            <a:off x="6469625" y="3930521"/>
            <a:ext cx="2181389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Revisione del piano</a:t>
            </a:r>
            <a:endParaRPr lang="en-GB" dirty="0"/>
          </a:p>
        </p:txBody>
      </p: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xmlns="" id="{7AF60621-5FE9-44BA-B70C-0517BB7986E4}"/>
              </a:ext>
            </a:extLst>
          </p:cNvPr>
          <p:cNvCxnSpPr>
            <a:cxnSpLocks/>
            <a:stCxn id="34" idx="2"/>
            <a:endCxn id="61" idx="0"/>
          </p:cNvCxnSpPr>
          <p:nvPr/>
        </p:nvCxnSpPr>
        <p:spPr>
          <a:xfrm>
            <a:off x="7555404" y="2345695"/>
            <a:ext cx="0" cy="2979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xmlns="" id="{7E4CFB53-11BE-4F6B-940C-2BF4A0A12BE9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7555404" y="3169577"/>
            <a:ext cx="4916" cy="147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xmlns="" id="{3913A75F-153D-49B4-90B7-C8EBA3AF59CB}"/>
              </a:ext>
            </a:extLst>
          </p:cNvPr>
          <p:cNvCxnSpPr>
            <a:cxnSpLocks/>
            <a:stCxn id="62" idx="2"/>
            <a:endCxn id="63" idx="0"/>
          </p:cNvCxnSpPr>
          <p:nvPr/>
        </p:nvCxnSpPr>
        <p:spPr>
          <a:xfrm>
            <a:off x="7560320" y="3842503"/>
            <a:ext cx="0" cy="880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xmlns="" id="{1FED75BF-6194-4047-B138-73E2EA30EC67}"/>
              </a:ext>
            </a:extLst>
          </p:cNvPr>
          <p:cNvCxnSpPr>
            <a:cxnSpLocks/>
          </p:cNvCxnSpPr>
          <p:nvPr/>
        </p:nvCxnSpPr>
        <p:spPr>
          <a:xfrm flipV="1">
            <a:off x="538016" y="4552338"/>
            <a:ext cx="11093545" cy="433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xmlns="" id="{F7E4150A-D4B8-4FDB-8694-3C006AB04895}"/>
              </a:ext>
            </a:extLst>
          </p:cNvPr>
          <p:cNvCxnSpPr>
            <a:cxnSpLocks/>
          </p:cNvCxnSpPr>
          <p:nvPr/>
        </p:nvCxnSpPr>
        <p:spPr>
          <a:xfrm flipV="1">
            <a:off x="538016" y="2492712"/>
            <a:ext cx="11093545" cy="433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a gomito 95">
            <a:extLst>
              <a:ext uri="{FF2B5EF4-FFF2-40B4-BE49-F238E27FC236}">
                <a16:creationId xmlns:a16="http://schemas.microsoft.com/office/drawing/2014/main" xmlns="" id="{21A689DF-F985-4956-A9B7-D33439BE6AD6}"/>
              </a:ext>
            </a:extLst>
          </p:cNvPr>
          <p:cNvCxnSpPr>
            <a:stCxn id="30" idx="2"/>
            <a:endCxn id="4" idx="4"/>
          </p:cNvCxnSpPr>
          <p:nvPr/>
        </p:nvCxnSpPr>
        <p:spPr>
          <a:xfrm rot="5400000">
            <a:off x="2857796" y="3433779"/>
            <a:ext cx="897834" cy="2955826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3262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D9F65DB-FA62-45C9-8A19-1E8EFAC10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Percorso clinico-assistenziale e indicatori</a:t>
            </a:r>
            <a:endParaRPr lang="en-GB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1C555DCB-590B-4844-B995-356CADA16387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r="-3756" b="37394"/>
          <a:stretch/>
        </p:blipFill>
        <p:spPr bwMode="auto">
          <a:xfrm>
            <a:off x="510621" y="1607668"/>
            <a:ext cx="4730850" cy="39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egnaposto contenuto 3">
            <a:extLst>
              <a:ext uri="{FF2B5EF4-FFF2-40B4-BE49-F238E27FC236}">
                <a16:creationId xmlns:a16="http://schemas.microsoft.com/office/drawing/2014/main" xmlns="" id="{1E66B63E-41DB-4248-8CE8-5AE9A28C04A3}"/>
              </a:ext>
            </a:extLst>
          </p:cNvPr>
          <p:cNvPicPr>
            <a:picLocks/>
          </p:cNvPicPr>
          <p:nvPr/>
        </p:nvPicPr>
        <p:blipFill rotWithShape="1">
          <a:blip r:embed="rId2" cstate="print"/>
          <a:srcRect t="61896"/>
          <a:stretch/>
        </p:blipFill>
        <p:spPr bwMode="auto">
          <a:xfrm>
            <a:off x="4606470" y="1565336"/>
            <a:ext cx="6435418" cy="39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29440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sco magnetico 22">
            <a:extLst>
              <a:ext uri="{FF2B5EF4-FFF2-40B4-BE49-F238E27FC236}">
                <a16:creationId xmlns:a16="http://schemas.microsoft.com/office/drawing/2014/main" xmlns="" id="{43467D3A-D7E3-4187-94B7-75D1D3BF9367}"/>
              </a:ext>
            </a:extLst>
          </p:cNvPr>
          <p:cNvSpPr/>
          <p:nvPr/>
        </p:nvSpPr>
        <p:spPr>
          <a:xfrm>
            <a:off x="5434218" y="2545226"/>
            <a:ext cx="1399950" cy="1438508"/>
          </a:xfrm>
          <a:prstGeom prst="flowChartMagneticDisk">
            <a:avLst/>
          </a:prstGeom>
          <a:solidFill>
            <a:srgbClr val="FF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Research DB</a:t>
            </a:r>
            <a:endParaRPr lang="en-GB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B2754B0-9765-4E66-81EB-ECECD51D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Care </a:t>
            </a:r>
            <a:r>
              <a:rPr lang="it-IT" dirty="0" err="1"/>
              <a:t>integration</a:t>
            </a:r>
            <a:r>
              <a:rPr lang="it-IT" dirty="0"/>
              <a:t> = Data </a:t>
            </a:r>
            <a:r>
              <a:rPr lang="it-IT" dirty="0" err="1"/>
              <a:t>integration</a:t>
            </a:r>
            <a:endParaRPr lang="en-GB" dirty="0"/>
          </a:p>
        </p:txBody>
      </p:sp>
      <p:sp>
        <p:nvSpPr>
          <p:cNvPr id="4" name="Disco magnetico 3">
            <a:extLst>
              <a:ext uri="{FF2B5EF4-FFF2-40B4-BE49-F238E27FC236}">
                <a16:creationId xmlns:a16="http://schemas.microsoft.com/office/drawing/2014/main" xmlns="" id="{14C2A1E2-A19E-462E-B13A-1848795897C9}"/>
              </a:ext>
            </a:extLst>
          </p:cNvPr>
          <p:cNvSpPr/>
          <p:nvPr/>
        </p:nvSpPr>
        <p:spPr>
          <a:xfrm>
            <a:off x="510621" y="1438507"/>
            <a:ext cx="1399950" cy="1438508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Demographics</a:t>
            </a:r>
            <a:r>
              <a:rPr lang="it-IT" dirty="0"/>
              <a:t> (SAP)</a:t>
            </a:r>
            <a:endParaRPr lang="en-GB" dirty="0"/>
          </a:p>
        </p:txBody>
      </p:sp>
      <p:sp>
        <p:nvSpPr>
          <p:cNvPr id="5" name="Disco magnetico 4">
            <a:extLst>
              <a:ext uri="{FF2B5EF4-FFF2-40B4-BE49-F238E27FC236}">
                <a16:creationId xmlns:a16="http://schemas.microsoft.com/office/drawing/2014/main" xmlns="" id="{B8850F4F-CFD7-4CA4-B7B6-A934444020F2}"/>
              </a:ext>
            </a:extLst>
          </p:cNvPr>
          <p:cNvSpPr/>
          <p:nvPr/>
        </p:nvSpPr>
        <p:spPr>
          <a:xfrm>
            <a:off x="2149380" y="1438507"/>
            <a:ext cx="1399950" cy="1438508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Dx</a:t>
            </a:r>
            <a:r>
              <a:rPr lang="it-IT" dirty="0"/>
              <a:t> HDF (SAP)</a:t>
            </a:r>
            <a:endParaRPr lang="en-GB" dirty="0"/>
          </a:p>
        </p:txBody>
      </p:sp>
      <p:sp>
        <p:nvSpPr>
          <p:cNvPr id="8" name="Disco magnetico 7">
            <a:extLst>
              <a:ext uri="{FF2B5EF4-FFF2-40B4-BE49-F238E27FC236}">
                <a16:creationId xmlns:a16="http://schemas.microsoft.com/office/drawing/2014/main" xmlns="" id="{96CC9644-60CF-4FE2-9A97-283763FA0C81}"/>
              </a:ext>
            </a:extLst>
          </p:cNvPr>
          <p:cNvSpPr/>
          <p:nvPr/>
        </p:nvSpPr>
        <p:spPr>
          <a:xfrm>
            <a:off x="7048458" y="1438507"/>
            <a:ext cx="1399950" cy="1438508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Pharmacy</a:t>
            </a:r>
            <a:endParaRPr lang="en-GB" dirty="0"/>
          </a:p>
        </p:txBody>
      </p:sp>
      <p:sp>
        <p:nvSpPr>
          <p:cNvPr id="9" name="Disco magnetico 8">
            <a:extLst>
              <a:ext uri="{FF2B5EF4-FFF2-40B4-BE49-F238E27FC236}">
                <a16:creationId xmlns:a16="http://schemas.microsoft.com/office/drawing/2014/main" xmlns="" id="{D65E3403-CD52-4C96-9E4C-B2DBB58C88AF}"/>
              </a:ext>
            </a:extLst>
          </p:cNvPr>
          <p:cNvSpPr/>
          <p:nvPr/>
        </p:nvSpPr>
        <p:spPr>
          <a:xfrm>
            <a:off x="3788139" y="1438507"/>
            <a:ext cx="1399950" cy="1438508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Procedures</a:t>
            </a:r>
            <a:r>
              <a:rPr lang="it-IT" dirty="0"/>
              <a:t> HDF (SAP)</a:t>
            </a:r>
            <a:endParaRPr lang="en-GB" dirty="0"/>
          </a:p>
        </p:txBody>
      </p:sp>
      <p:sp>
        <p:nvSpPr>
          <p:cNvPr id="10" name="Disco magnetico 9">
            <a:extLst>
              <a:ext uri="{FF2B5EF4-FFF2-40B4-BE49-F238E27FC236}">
                <a16:creationId xmlns:a16="http://schemas.microsoft.com/office/drawing/2014/main" xmlns="" id="{E3DC3F74-54D6-463C-BA18-00700C7BE563}"/>
              </a:ext>
            </a:extLst>
          </p:cNvPr>
          <p:cNvSpPr/>
          <p:nvPr/>
        </p:nvSpPr>
        <p:spPr>
          <a:xfrm>
            <a:off x="5426898" y="1438507"/>
            <a:ext cx="1399950" cy="1438508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Outpatient</a:t>
            </a:r>
            <a:r>
              <a:rPr lang="it-IT" dirty="0"/>
              <a:t> EMR (SAP)</a:t>
            </a:r>
            <a:endParaRPr lang="en-GB" dirty="0"/>
          </a:p>
        </p:txBody>
      </p:sp>
      <p:sp>
        <p:nvSpPr>
          <p:cNvPr id="11" name="Disco magnetico 10">
            <a:extLst>
              <a:ext uri="{FF2B5EF4-FFF2-40B4-BE49-F238E27FC236}">
                <a16:creationId xmlns:a16="http://schemas.microsoft.com/office/drawing/2014/main" xmlns="" id="{056B10B5-277B-4C6C-8ABB-7811B71497F1}"/>
              </a:ext>
            </a:extLst>
          </p:cNvPr>
          <p:cNvSpPr/>
          <p:nvPr/>
        </p:nvSpPr>
        <p:spPr>
          <a:xfrm>
            <a:off x="9469818" y="2349189"/>
            <a:ext cx="1399950" cy="1438508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Radiology</a:t>
            </a:r>
            <a:r>
              <a:rPr lang="it-IT" dirty="0"/>
              <a:t> (SAP)</a:t>
            </a:r>
            <a:endParaRPr lang="en-GB" dirty="0"/>
          </a:p>
        </p:txBody>
      </p:sp>
      <p:sp>
        <p:nvSpPr>
          <p:cNvPr id="12" name="Disco magnetico 11">
            <a:extLst>
              <a:ext uri="{FF2B5EF4-FFF2-40B4-BE49-F238E27FC236}">
                <a16:creationId xmlns:a16="http://schemas.microsoft.com/office/drawing/2014/main" xmlns="" id="{DAD45E68-5DB4-426C-81CC-8D87F865AC84}"/>
              </a:ext>
            </a:extLst>
          </p:cNvPr>
          <p:cNvSpPr/>
          <p:nvPr/>
        </p:nvSpPr>
        <p:spPr>
          <a:xfrm>
            <a:off x="10276938" y="1466385"/>
            <a:ext cx="1399950" cy="1438508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Laboratory</a:t>
            </a:r>
            <a:r>
              <a:rPr lang="it-IT" dirty="0"/>
              <a:t> (SAP)</a:t>
            </a:r>
            <a:endParaRPr lang="en-GB" dirty="0"/>
          </a:p>
        </p:txBody>
      </p:sp>
      <p:sp>
        <p:nvSpPr>
          <p:cNvPr id="13" name="Disco magnetico 12">
            <a:extLst>
              <a:ext uri="{FF2B5EF4-FFF2-40B4-BE49-F238E27FC236}">
                <a16:creationId xmlns:a16="http://schemas.microsoft.com/office/drawing/2014/main" xmlns="" id="{61AB118F-FDCC-4907-A079-FB4BD8BA7599}"/>
              </a:ext>
            </a:extLst>
          </p:cNvPr>
          <p:cNvSpPr/>
          <p:nvPr/>
        </p:nvSpPr>
        <p:spPr>
          <a:xfrm>
            <a:off x="8662698" y="1438507"/>
            <a:ext cx="1399950" cy="1438508"/>
          </a:xfrm>
          <a:prstGeom prst="flowChartMagneticDisk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Pathology</a:t>
            </a:r>
            <a:r>
              <a:rPr lang="it-IT" dirty="0"/>
              <a:t> (SAP)</a:t>
            </a:r>
            <a:endParaRPr lang="en-GB" dirty="0"/>
          </a:p>
        </p:txBody>
      </p:sp>
      <p:sp>
        <p:nvSpPr>
          <p:cNvPr id="14" name="Disco magnetico 13">
            <a:extLst>
              <a:ext uri="{FF2B5EF4-FFF2-40B4-BE49-F238E27FC236}">
                <a16:creationId xmlns:a16="http://schemas.microsoft.com/office/drawing/2014/main" xmlns="" id="{28C699B7-C510-41A0-B6BB-9171B942C522}"/>
              </a:ext>
            </a:extLst>
          </p:cNvPr>
          <p:cNvSpPr/>
          <p:nvPr/>
        </p:nvSpPr>
        <p:spPr>
          <a:xfrm>
            <a:off x="510621" y="4334105"/>
            <a:ext cx="1399950" cy="1438508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Demographics</a:t>
            </a:r>
            <a:r>
              <a:rPr lang="it-IT" dirty="0"/>
              <a:t> (AHD)</a:t>
            </a:r>
            <a:endParaRPr lang="en-GB" dirty="0"/>
          </a:p>
        </p:txBody>
      </p:sp>
      <p:sp>
        <p:nvSpPr>
          <p:cNvPr id="15" name="Disco magnetico 14">
            <a:extLst>
              <a:ext uri="{FF2B5EF4-FFF2-40B4-BE49-F238E27FC236}">
                <a16:creationId xmlns:a16="http://schemas.microsoft.com/office/drawing/2014/main" xmlns="" id="{AC308B1B-2419-48AF-8753-8FC905F2717F}"/>
              </a:ext>
            </a:extLst>
          </p:cNvPr>
          <p:cNvSpPr/>
          <p:nvPr/>
        </p:nvSpPr>
        <p:spPr>
          <a:xfrm>
            <a:off x="2149380" y="4334105"/>
            <a:ext cx="1399950" cy="1438508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Dx</a:t>
            </a:r>
            <a:r>
              <a:rPr lang="it-IT" dirty="0"/>
              <a:t> HDF + </a:t>
            </a:r>
            <a:r>
              <a:rPr lang="it-IT" dirty="0" err="1"/>
              <a:t>exemptions</a:t>
            </a:r>
            <a:r>
              <a:rPr lang="it-IT" dirty="0"/>
              <a:t> (AHD)</a:t>
            </a:r>
            <a:endParaRPr lang="en-GB" dirty="0"/>
          </a:p>
        </p:txBody>
      </p:sp>
      <p:sp>
        <p:nvSpPr>
          <p:cNvPr id="16" name="Disco magnetico 15">
            <a:extLst>
              <a:ext uri="{FF2B5EF4-FFF2-40B4-BE49-F238E27FC236}">
                <a16:creationId xmlns:a16="http://schemas.microsoft.com/office/drawing/2014/main" xmlns="" id="{F750007E-BC35-4B23-BAC7-832681BF9A1D}"/>
              </a:ext>
            </a:extLst>
          </p:cNvPr>
          <p:cNvSpPr/>
          <p:nvPr/>
        </p:nvSpPr>
        <p:spPr>
          <a:xfrm>
            <a:off x="3788139" y="4334105"/>
            <a:ext cx="1399950" cy="1438508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Procedures</a:t>
            </a:r>
            <a:r>
              <a:rPr lang="it-IT" dirty="0"/>
              <a:t> HDF (AHD)</a:t>
            </a:r>
            <a:endParaRPr lang="en-GB" dirty="0"/>
          </a:p>
        </p:txBody>
      </p:sp>
      <p:sp>
        <p:nvSpPr>
          <p:cNvPr id="17" name="Disco magnetico 16">
            <a:extLst>
              <a:ext uri="{FF2B5EF4-FFF2-40B4-BE49-F238E27FC236}">
                <a16:creationId xmlns:a16="http://schemas.microsoft.com/office/drawing/2014/main" xmlns="" id="{88617EE7-022F-454B-938B-DF92AA5B22EF}"/>
              </a:ext>
            </a:extLst>
          </p:cNvPr>
          <p:cNvSpPr/>
          <p:nvPr/>
        </p:nvSpPr>
        <p:spPr>
          <a:xfrm>
            <a:off x="5426898" y="4334105"/>
            <a:ext cx="1399950" cy="1438508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Outpatient</a:t>
            </a:r>
            <a:r>
              <a:rPr lang="it-IT" dirty="0"/>
              <a:t> (AHD)</a:t>
            </a:r>
            <a:endParaRPr lang="en-GB" dirty="0"/>
          </a:p>
        </p:txBody>
      </p:sp>
      <p:sp>
        <p:nvSpPr>
          <p:cNvPr id="18" name="Disco magnetico 17">
            <a:extLst>
              <a:ext uri="{FF2B5EF4-FFF2-40B4-BE49-F238E27FC236}">
                <a16:creationId xmlns:a16="http://schemas.microsoft.com/office/drawing/2014/main" xmlns="" id="{CFF2CAD0-20B3-4B41-8547-256DF9A8E03C}"/>
              </a:ext>
            </a:extLst>
          </p:cNvPr>
          <p:cNvSpPr/>
          <p:nvPr/>
        </p:nvSpPr>
        <p:spPr>
          <a:xfrm>
            <a:off x="10276938" y="4308084"/>
            <a:ext cx="1399950" cy="1438508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Mortality</a:t>
            </a:r>
            <a:r>
              <a:rPr lang="it-IT" dirty="0"/>
              <a:t> (AHD)</a:t>
            </a:r>
            <a:endParaRPr lang="en-GB" dirty="0"/>
          </a:p>
        </p:txBody>
      </p:sp>
      <p:sp>
        <p:nvSpPr>
          <p:cNvPr id="19" name="Disco magnetico 18">
            <a:extLst>
              <a:ext uri="{FF2B5EF4-FFF2-40B4-BE49-F238E27FC236}">
                <a16:creationId xmlns:a16="http://schemas.microsoft.com/office/drawing/2014/main" xmlns="" id="{DC74BB47-9CDA-4D9D-AB88-494FE31B0736}"/>
              </a:ext>
            </a:extLst>
          </p:cNvPr>
          <p:cNvSpPr/>
          <p:nvPr/>
        </p:nvSpPr>
        <p:spPr>
          <a:xfrm>
            <a:off x="7088747" y="4334105"/>
            <a:ext cx="1399950" cy="1438508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Pharmacy</a:t>
            </a:r>
            <a:r>
              <a:rPr lang="it-IT" dirty="0"/>
              <a:t> (AHD)</a:t>
            </a:r>
            <a:endParaRPr lang="en-GB" dirty="0"/>
          </a:p>
        </p:txBody>
      </p:sp>
      <p:sp>
        <p:nvSpPr>
          <p:cNvPr id="20" name="Disco magnetico 19">
            <a:extLst>
              <a:ext uri="{FF2B5EF4-FFF2-40B4-BE49-F238E27FC236}">
                <a16:creationId xmlns:a16="http://schemas.microsoft.com/office/drawing/2014/main" xmlns="" id="{1081CBEE-E727-4581-B13B-4A4E598AD8A9}"/>
              </a:ext>
            </a:extLst>
          </p:cNvPr>
          <p:cNvSpPr/>
          <p:nvPr/>
        </p:nvSpPr>
        <p:spPr>
          <a:xfrm>
            <a:off x="8682842" y="4308084"/>
            <a:ext cx="1399950" cy="1438508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Community </a:t>
            </a:r>
            <a:r>
              <a:rPr lang="it-IT" dirty="0" err="1"/>
              <a:t>health</a:t>
            </a:r>
            <a:r>
              <a:rPr lang="it-IT" dirty="0"/>
              <a:t> (AHD)</a:t>
            </a:r>
            <a:endParaRPr lang="en-GB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8E098011-7DE3-48E8-89BD-CB6CFAA426AE}"/>
              </a:ext>
            </a:extLst>
          </p:cNvPr>
          <p:cNvSpPr/>
          <p:nvPr/>
        </p:nvSpPr>
        <p:spPr>
          <a:xfrm>
            <a:off x="294367" y="1315843"/>
            <a:ext cx="5021726" cy="4750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EBF07E6D-2498-4086-AB56-6FEDC6F9252A}"/>
              </a:ext>
            </a:extLst>
          </p:cNvPr>
          <p:cNvSpPr/>
          <p:nvPr/>
        </p:nvSpPr>
        <p:spPr>
          <a:xfrm>
            <a:off x="5320195" y="1315842"/>
            <a:ext cx="6577437" cy="47504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108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E254B37-E304-46A9-9A18-18C69373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dirty="0"/>
              <a:t>Qualità delle cure e rischio di ospedalizzazione per AR</a:t>
            </a:r>
            <a:endParaRPr lang="en-GB" sz="4000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F1FF79AE-63A6-4FCD-9773-E2F1FA06805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6471" y="1271588"/>
            <a:ext cx="9715882" cy="45974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1A506F8-CE56-490F-B0CE-C0D4F71DC00D}"/>
              </a:ext>
            </a:extLst>
          </p:cNvPr>
          <p:cNvSpPr txBox="1"/>
          <p:nvPr/>
        </p:nvSpPr>
        <p:spPr>
          <a:xfrm>
            <a:off x="17271" y="5967775"/>
            <a:ext cx="1481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Dati personali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4066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B97A65D-848C-44D2-B6D3-F830CB907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Triple </a:t>
            </a:r>
            <a:r>
              <a:rPr lang="it-IT" dirty="0" err="1"/>
              <a:t>aim</a:t>
            </a:r>
            <a:endParaRPr lang="en-GB" dirty="0"/>
          </a:p>
        </p:txBody>
      </p:sp>
      <p:pic>
        <p:nvPicPr>
          <p:cNvPr id="7170" name="Picture 2" descr="Risultati immagini per triple aim healthcare">
            <a:extLst>
              <a:ext uri="{FF2B5EF4-FFF2-40B4-BE49-F238E27FC236}">
                <a16:creationId xmlns:a16="http://schemas.microsoft.com/office/drawing/2014/main" xmlns="" id="{63CE0171-353B-478A-A0BB-7009430711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8995" y="1356389"/>
            <a:ext cx="7909601" cy="46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678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81FAC6-3ABC-4994-8573-2674BE8EA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Premesse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9BD4EB4-629C-49E3-8B8A-1E741FF96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21" y="1271016"/>
            <a:ext cx="11166267" cy="5021296"/>
          </a:xfrm>
        </p:spPr>
        <p:txBody>
          <a:bodyPr>
            <a:normAutofit/>
          </a:bodyPr>
          <a:lstStyle/>
          <a:p>
            <a:r>
              <a:rPr lang="it-IT" dirty="0"/>
              <a:t>Le artropatie infiammatorie sono  associate ad un significativo </a:t>
            </a:r>
            <a:r>
              <a:rPr lang="it-IT" b="1" dirty="0">
                <a:solidFill>
                  <a:schemeClr val="accent6"/>
                </a:solidFill>
              </a:rPr>
              <a:t>incremento della </a:t>
            </a:r>
            <a:r>
              <a:rPr lang="it-IT" b="1" dirty="0" err="1">
                <a:solidFill>
                  <a:schemeClr val="accent6"/>
                </a:solidFill>
              </a:rPr>
              <a:t>morbidità</a:t>
            </a:r>
            <a:r>
              <a:rPr lang="it-IT" b="1" dirty="0">
                <a:solidFill>
                  <a:schemeClr val="accent6"/>
                </a:solidFill>
              </a:rPr>
              <a:t> </a:t>
            </a:r>
            <a:r>
              <a:rPr lang="it-IT" dirty="0"/>
              <a:t>e della </a:t>
            </a:r>
            <a:r>
              <a:rPr lang="it-IT" b="1" dirty="0">
                <a:solidFill>
                  <a:schemeClr val="accent6"/>
                </a:solidFill>
              </a:rPr>
              <a:t>mortalità cardiovascolare</a:t>
            </a:r>
          </a:p>
          <a:p>
            <a:pPr lvl="1"/>
            <a:r>
              <a:rPr lang="it-IT" dirty="0"/>
              <a:t>SMR 1.6 [1.5, 1.8]; RR infarto del miocardio  1.69 [1.50, 1.90]</a:t>
            </a:r>
          </a:p>
          <a:p>
            <a:pPr lvl="2"/>
            <a:r>
              <a:rPr lang="it-IT" dirty="0">
                <a:solidFill>
                  <a:schemeClr val="tx1"/>
                </a:solidFill>
              </a:rPr>
              <a:t>S. </a:t>
            </a:r>
            <a:r>
              <a:rPr lang="it-IT" dirty="0" err="1">
                <a:solidFill>
                  <a:schemeClr val="tx1"/>
                </a:solidFill>
              </a:rPr>
              <a:t>Castañeda</a:t>
            </a:r>
            <a:r>
              <a:rPr lang="it-IT" dirty="0">
                <a:solidFill>
                  <a:schemeClr val="tx1"/>
                </a:solidFill>
              </a:rPr>
              <a:t>, et al, </a:t>
            </a:r>
            <a:r>
              <a:rPr lang="it-IT" i="1" dirty="0">
                <a:solidFill>
                  <a:schemeClr val="tx1"/>
                </a:solidFill>
              </a:rPr>
              <a:t>Best </a:t>
            </a:r>
            <a:r>
              <a:rPr lang="it-IT" i="1" dirty="0" err="1">
                <a:solidFill>
                  <a:schemeClr val="tx1"/>
                </a:solidFill>
              </a:rPr>
              <a:t>Pract</a:t>
            </a:r>
            <a:r>
              <a:rPr lang="it-IT" i="1" dirty="0">
                <a:solidFill>
                  <a:schemeClr val="tx1"/>
                </a:solidFill>
              </a:rPr>
              <a:t>. Res. </a:t>
            </a:r>
            <a:r>
              <a:rPr lang="it-IT" i="1" dirty="0" err="1">
                <a:solidFill>
                  <a:schemeClr val="tx1"/>
                </a:solidFill>
              </a:rPr>
              <a:t>Clin</a:t>
            </a:r>
            <a:r>
              <a:rPr lang="it-IT" i="1" dirty="0">
                <a:solidFill>
                  <a:schemeClr val="tx1"/>
                </a:solidFill>
              </a:rPr>
              <a:t>. </a:t>
            </a:r>
            <a:r>
              <a:rPr lang="it-IT" i="1" dirty="0" err="1">
                <a:solidFill>
                  <a:schemeClr val="tx1"/>
                </a:solidFill>
              </a:rPr>
              <a:t>Rheumatol</a:t>
            </a:r>
            <a:r>
              <a:rPr lang="it-IT" i="1" dirty="0">
                <a:solidFill>
                  <a:schemeClr val="tx1"/>
                </a:solidFill>
              </a:rPr>
              <a:t>.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30</a:t>
            </a:r>
            <a:r>
              <a:rPr lang="it-IT" dirty="0">
                <a:solidFill>
                  <a:schemeClr val="tx1"/>
                </a:solidFill>
              </a:rPr>
              <a:t>, 851–869 (2016)</a:t>
            </a:r>
            <a:endParaRPr lang="it-IT" dirty="0"/>
          </a:p>
          <a:p>
            <a:r>
              <a:rPr lang="it-IT" dirty="0"/>
              <a:t>L’</a:t>
            </a:r>
            <a:r>
              <a:rPr lang="it-IT" b="1" dirty="0">
                <a:solidFill>
                  <a:schemeClr val="accent6"/>
                </a:solidFill>
              </a:rPr>
              <a:t>aterosclerosi accelerata</a:t>
            </a:r>
            <a:r>
              <a:rPr lang="it-IT" dirty="0">
                <a:solidFill>
                  <a:schemeClr val="accent6"/>
                </a:solidFill>
              </a:rPr>
              <a:t> </a:t>
            </a:r>
            <a:r>
              <a:rPr lang="it-IT" dirty="0"/>
              <a:t>rappresenta il meccanismo principale responsabile dell'aumento del rischio CV</a:t>
            </a:r>
          </a:p>
          <a:p>
            <a:pPr lvl="1"/>
            <a:r>
              <a:rPr lang="it-IT" dirty="0" err="1"/>
              <a:t>cIMT</a:t>
            </a:r>
            <a:r>
              <a:rPr lang="it-IT" dirty="0"/>
              <a:t> </a:t>
            </a:r>
            <a:r>
              <a:rPr lang="it-IT" dirty="0" err="1"/>
              <a:t>pooled</a:t>
            </a:r>
            <a:r>
              <a:rPr lang="it-IT" dirty="0"/>
              <a:t> </a:t>
            </a:r>
            <a:r>
              <a:rPr lang="it-IT" dirty="0" err="1"/>
              <a:t>mean</a:t>
            </a:r>
            <a:r>
              <a:rPr lang="it-IT" dirty="0"/>
              <a:t> </a:t>
            </a:r>
            <a:r>
              <a:rPr lang="it-IT" dirty="0" err="1"/>
              <a:t>difference</a:t>
            </a:r>
            <a:r>
              <a:rPr lang="it-IT" dirty="0"/>
              <a:t> (MD) [95%CI] 0.10 mm [0.07, 0.12] </a:t>
            </a:r>
          </a:p>
          <a:p>
            <a:pPr lvl="2"/>
            <a:r>
              <a:rPr lang="it-IT" dirty="0">
                <a:solidFill>
                  <a:schemeClr val="tx1"/>
                </a:solidFill>
              </a:rPr>
              <a:t>P. Ambrosino </a:t>
            </a:r>
            <a:r>
              <a:rPr lang="it-IT" i="1" dirty="0">
                <a:solidFill>
                  <a:schemeClr val="tx1"/>
                </a:solidFill>
              </a:rPr>
              <a:t>et al.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i="1" dirty="0" err="1">
                <a:solidFill>
                  <a:schemeClr val="tx1"/>
                </a:solidFill>
              </a:rPr>
              <a:t>Thromb</a:t>
            </a:r>
            <a:r>
              <a:rPr lang="it-IT" i="1" dirty="0">
                <a:solidFill>
                  <a:schemeClr val="tx1"/>
                </a:solidFill>
              </a:rPr>
              <a:t>. </a:t>
            </a:r>
            <a:r>
              <a:rPr lang="it-IT" i="1" dirty="0" err="1">
                <a:solidFill>
                  <a:schemeClr val="tx1"/>
                </a:solidFill>
              </a:rPr>
              <a:t>Haemost</a:t>
            </a:r>
            <a:r>
              <a:rPr lang="it-IT" i="1" dirty="0">
                <a:solidFill>
                  <a:schemeClr val="tx1"/>
                </a:solidFill>
              </a:rPr>
              <a:t>.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113</a:t>
            </a:r>
            <a:r>
              <a:rPr lang="it-IT" dirty="0">
                <a:solidFill>
                  <a:schemeClr val="tx1"/>
                </a:solidFill>
              </a:rPr>
              <a:t>, 916–930 (2015).</a:t>
            </a:r>
            <a:endParaRPr lang="it-IT" dirty="0"/>
          </a:p>
          <a:p>
            <a:r>
              <a:rPr lang="it-IT" dirty="0"/>
              <a:t>La </a:t>
            </a:r>
            <a:r>
              <a:rPr lang="it-IT" b="1" dirty="0">
                <a:solidFill>
                  <a:schemeClr val="accent6"/>
                </a:solidFill>
              </a:rPr>
              <a:t>stratificazione del rischio CV </a:t>
            </a:r>
            <a:r>
              <a:rPr lang="it-IT" dirty="0"/>
              <a:t>nelle artropatie infiammatorie è più complessa e viene sistematicamente sottostimata dagli strumenti sviluppati per la popolazione generale</a:t>
            </a:r>
          </a:p>
          <a:p>
            <a:pPr lvl="1"/>
            <a:r>
              <a:rPr lang="it-IT" dirty="0"/>
              <a:t>Strumenti specifici </a:t>
            </a:r>
            <a:r>
              <a:rPr lang="it-IT" dirty="0">
                <a:solidFill>
                  <a:schemeClr val="tx1"/>
                </a:solidFill>
              </a:rPr>
              <a:t>QRISK3 (https://qrisk.org/three/index.php).</a:t>
            </a:r>
            <a:endParaRPr lang="it-IT" dirty="0"/>
          </a:p>
          <a:p>
            <a:pPr lvl="1"/>
            <a:r>
              <a:rPr lang="it-IT" dirty="0"/>
              <a:t>Fattore moltiplicativo (x1.5) di correzione </a:t>
            </a:r>
          </a:p>
          <a:p>
            <a:pPr lvl="2"/>
            <a:r>
              <a:rPr lang="it-IT" dirty="0">
                <a:solidFill>
                  <a:schemeClr val="tx1"/>
                </a:solidFill>
              </a:rPr>
              <a:t>R. Agca </a:t>
            </a:r>
            <a:r>
              <a:rPr lang="it-IT" i="1" dirty="0">
                <a:solidFill>
                  <a:schemeClr val="tx1"/>
                </a:solidFill>
              </a:rPr>
              <a:t>et al.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i="1" dirty="0">
                <a:solidFill>
                  <a:schemeClr val="tx1"/>
                </a:solidFill>
              </a:rPr>
              <a:t>Ann. </a:t>
            </a:r>
            <a:r>
              <a:rPr lang="it-IT" i="1" dirty="0" err="1">
                <a:solidFill>
                  <a:schemeClr val="tx1"/>
                </a:solidFill>
              </a:rPr>
              <a:t>Rheum</a:t>
            </a:r>
            <a:r>
              <a:rPr lang="it-IT" i="1" dirty="0">
                <a:solidFill>
                  <a:schemeClr val="tx1"/>
                </a:solidFill>
              </a:rPr>
              <a:t>. </a:t>
            </a:r>
            <a:r>
              <a:rPr lang="it-IT" i="1" dirty="0" err="1">
                <a:solidFill>
                  <a:schemeClr val="tx1"/>
                </a:solidFill>
              </a:rPr>
              <a:t>Dis</a:t>
            </a:r>
            <a:r>
              <a:rPr lang="it-IT" i="1" dirty="0">
                <a:solidFill>
                  <a:schemeClr val="tx1"/>
                </a:solidFill>
              </a:rPr>
              <a:t>.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b="1" dirty="0">
                <a:solidFill>
                  <a:schemeClr val="tx1"/>
                </a:solidFill>
              </a:rPr>
              <a:t>76</a:t>
            </a:r>
            <a:r>
              <a:rPr lang="it-IT" dirty="0">
                <a:solidFill>
                  <a:schemeClr val="tx1"/>
                </a:solidFill>
              </a:rPr>
              <a:t>, 17–28 (2016).</a:t>
            </a:r>
            <a:endParaRPr lang="it-IT" dirty="0"/>
          </a:p>
          <a:p>
            <a:r>
              <a:rPr lang="it-IT" dirty="0"/>
              <a:t>I pazienti con artropatie infiammatoria cronica ricevono un </a:t>
            </a:r>
            <a:r>
              <a:rPr lang="it-IT" b="1" dirty="0">
                <a:solidFill>
                  <a:schemeClr val="accent6"/>
                </a:solidFill>
              </a:rPr>
              <a:t>trattamento subottimale </a:t>
            </a:r>
            <a:r>
              <a:rPr lang="it-IT" dirty="0"/>
              <a:t>del rischio CV</a:t>
            </a:r>
          </a:p>
          <a:p>
            <a:pPr lvl="1"/>
            <a:r>
              <a:rPr lang="it-IT" dirty="0"/>
              <a:t>42% trattamento inadeguato e 40% nessun trattamento CV. </a:t>
            </a:r>
          </a:p>
          <a:p>
            <a:pPr lvl="2"/>
            <a:r>
              <a:rPr lang="it-IT" dirty="0">
                <a:solidFill>
                  <a:schemeClr val="tx1"/>
                </a:solidFill>
              </a:rPr>
              <a:t>IAM </a:t>
            </a:r>
            <a:r>
              <a:rPr lang="it-IT" i="1" dirty="0">
                <a:solidFill>
                  <a:schemeClr val="tx1"/>
                </a:solidFill>
              </a:rPr>
              <a:t>et al</a:t>
            </a:r>
            <a:r>
              <a:rPr lang="it-IT" dirty="0">
                <a:solidFill>
                  <a:schemeClr val="tx1"/>
                </a:solidFill>
              </a:rPr>
              <a:t>., van </a:t>
            </a:r>
            <a:r>
              <a:rPr lang="it-IT" dirty="0" err="1">
                <a:solidFill>
                  <a:schemeClr val="tx1"/>
                </a:solidFill>
              </a:rPr>
              <a:t>den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err="1">
                <a:solidFill>
                  <a:schemeClr val="tx1"/>
                </a:solidFill>
              </a:rPr>
              <a:t>Oever</a:t>
            </a:r>
            <a:r>
              <a:rPr lang="it-IT" dirty="0">
                <a:solidFill>
                  <a:schemeClr val="tx1"/>
                </a:solidFill>
              </a:rPr>
              <a:t> IAM </a:t>
            </a:r>
            <a:r>
              <a:rPr lang="it-IT" i="1" dirty="0">
                <a:solidFill>
                  <a:schemeClr val="tx1"/>
                </a:solidFill>
              </a:rPr>
              <a:t>et al.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i="1" dirty="0" err="1">
                <a:solidFill>
                  <a:schemeClr val="tx1"/>
                </a:solidFill>
              </a:rPr>
              <a:t>Rheumatology</a:t>
            </a:r>
            <a:r>
              <a:rPr lang="it-IT" dirty="0">
                <a:solidFill>
                  <a:schemeClr val="tx1"/>
                </a:solidFill>
              </a:rPr>
              <a:t>, 1–7 (2017).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48665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sco magnetico 3">
            <a:extLst>
              <a:ext uri="{FF2B5EF4-FFF2-40B4-BE49-F238E27FC236}">
                <a16:creationId xmlns:a16="http://schemas.microsoft.com/office/drawing/2014/main" xmlns="" id="{EF217E95-3B4E-4E10-9520-245F40EA5E9A}"/>
              </a:ext>
            </a:extLst>
          </p:cNvPr>
          <p:cNvSpPr/>
          <p:nvPr/>
        </p:nvSpPr>
        <p:spPr>
          <a:xfrm>
            <a:off x="510621" y="4684212"/>
            <a:ext cx="1318179" cy="1352794"/>
          </a:xfrm>
          <a:prstGeom prst="flowChartMagneticDisk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dirty="0"/>
              <a:t>Data </a:t>
            </a:r>
            <a:r>
              <a:rPr lang="it-IT" dirty="0" err="1"/>
              <a:t>warehouse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11" name="Decisione 10">
            <a:extLst>
              <a:ext uri="{FF2B5EF4-FFF2-40B4-BE49-F238E27FC236}">
                <a16:creationId xmlns:a16="http://schemas.microsoft.com/office/drawing/2014/main" xmlns="" id="{240A12BB-DCD2-4298-8A56-7BEB31EF6348}"/>
              </a:ext>
            </a:extLst>
          </p:cNvPr>
          <p:cNvSpPr/>
          <p:nvPr/>
        </p:nvSpPr>
        <p:spPr>
          <a:xfrm>
            <a:off x="2045776" y="1497391"/>
            <a:ext cx="3177153" cy="959975"/>
          </a:xfrm>
          <a:prstGeom prst="flowChartDecisi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Reclutamento attivo</a:t>
            </a:r>
            <a:endParaRPr lang="en-GB" dirty="0"/>
          </a:p>
        </p:txBody>
      </p:sp>
      <p:sp>
        <p:nvSpPr>
          <p:cNvPr id="14" name="Titolo 13">
            <a:extLst>
              <a:ext uri="{FF2B5EF4-FFF2-40B4-BE49-F238E27FC236}">
                <a16:creationId xmlns:a16="http://schemas.microsoft.com/office/drawing/2014/main" xmlns="" id="{2E144DF5-806D-40D2-A036-D13EF880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Studio CUPID</a:t>
            </a:r>
            <a:endParaRPr lang="en-GB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5EAC830B-B609-490D-92FA-EAB4122FD1B5}"/>
              </a:ext>
            </a:extLst>
          </p:cNvPr>
          <p:cNvSpPr/>
          <p:nvPr/>
        </p:nvSpPr>
        <p:spPr>
          <a:xfrm>
            <a:off x="528184" y="1497392"/>
            <a:ext cx="1300616" cy="9599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Cure primarie</a:t>
            </a:r>
            <a:endParaRPr lang="en-GB" dirty="0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xmlns="" id="{063B6E90-D6E9-4E65-91AB-0A1D72FE719E}"/>
              </a:ext>
            </a:extLst>
          </p:cNvPr>
          <p:cNvSpPr/>
          <p:nvPr/>
        </p:nvSpPr>
        <p:spPr>
          <a:xfrm>
            <a:off x="528184" y="2638403"/>
            <a:ext cx="1300616" cy="18647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Cardio-</a:t>
            </a:r>
            <a:r>
              <a:rPr lang="it-IT" dirty="0" err="1"/>
              <a:t>Rheuma</a:t>
            </a:r>
            <a:r>
              <a:rPr lang="it-IT" dirty="0"/>
              <a:t> Clinic</a:t>
            </a:r>
            <a:endParaRPr lang="en-GB" dirty="0"/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7EAC2ACC-663E-4D38-AEE7-93F7A1A48E32}"/>
              </a:ext>
            </a:extLst>
          </p:cNvPr>
          <p:cNvSpPr/>
          <p:nvPr/>
        </p:nvSpPr>
        <p:spPr>
          <a:xfrm>
            <a:off x="3737490" y="3936865"/>
            <a:ext cx="2094271" cy="525910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Piano individuale</a:t>
            </a:r>
            <a:endParaRPr lang="en-GB" dirty="0"/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xmlns="" id="{D627AAAE-2B63-4A7F-9ABE-FA47719B8DE7}"/>
              </a:ext>
            </a:extLst>
          </p:cNvPr>
          <p:cNvSpPr/>
          <p:nvPr/>
        </p:nvSpPr>
        <p:spPr>
          <a:xfrm>
            <a:off x="3737490" y="2678801"/>
            <a:ext cx="2094271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Valutazione MTD</a:t>
            </a:r>
            <a:endParaRPr lang="en-GB" dirty="0"/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xmlns="" id="{62D65B5B-0874-4F6B-B1DB-B0AD0B5863D4}"/>
              </a:ext>
            </a:extLst>
          </p:cNvPr>
          <p:cNvSpPr/>
          <p:nvPr/>
        </p:nvSpPr>
        <p:spPr>
          <a:xfrm>
            <a:off x="6469626" y="1484723"/>
            <a:ext cx="2171556" cy="80153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Monitoraggio clinico</a:t>
            </a:r>
          </a:p>
          <a:p>
            <a:pPr algn="ctr"/>
            <a:r>
              <a:rPr lang="it-IT" dirty="0"/>
              <a:t>Implementazione del piano individuale</a:t>
            </a: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xmlns="" id="{51DE2899-F47C-4C23-8798-26F6E7DED77C}"/>
              </a:ext>
            </a:extLst>
          </p:cNvPr>
          <p:cNvSpPr/>
          <p:nvPr/>
        </p:nvSpPr>
        <p:spPr>
          <a:xfrm>
            <a:off x="6469625" y="4684212"/>
            <a:ext cx="2171558" cy="576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Aderenza al piano</a:t>
            </a:r>
            <a:endParaRPr lang="en-GB" dirty="0"/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xmlns="" id="{5A2BE837-2C50-4DBC-9EE5-FC4FB3A3A7A9}"/>
              </a:ext>
            </a:extLst>
          </p:cNvPr>
          <p:cNvSpPr/>
          <p:nvPr/>
        </p:nvSpPr>
        <p:spPr>
          <a:xfrm>
            <a:off x="9582617" y="4684212"/>
            <a:ext cx="2094271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Hard </a:t>
            </a:r>
            <a:r>
              <a:rPr lang="it-IT" dirty="0" err="1"/>
              <a:t>outcomes</a:t>
            </a:r>
            <a:endParaRPr lang="en-GB" dirty="0"/>
          </a:p>
        </p:txBody>
      </p:sp>
      <p:cxnSp>
        <p:nvCxnSpPr>
          <p:cNvPr id="28" name="Connettore a gomito 27">
            <a:extLst>
              <a:ext uri="{FF2B5EF4-FFF2-40B4-BE49-F238E27FC236}">
                <a16:creationId xmlns:a16="http://schemas.microsoft.com/office/drawing/2014/main" xmlns="" id="{A9CA1AE4-5350-4368-94E2-C8E9F5A40B9E}"/>
              </a:ext>
            </a:extLst>
          </p:cNvPr>
          <p:cNvCxnSpPr>
            <a:cxnSpLocks/>
            <a:stCxn id="11" idx="2"/>
            <a:endCxn id="42" idx="1"/>
          </p:cNvCxnSpPr>
          <p:nvPr/>
        </p:nvCxnSpPr>
        <p:spPr>
          <a:xfrm rot="16200000" flipH="1">
            <a:off x="3129210" y="2962508"/>
            <a:ext cx="1113422" cy="103137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00728B0C-1EA6-4296-9310-563875F523A4}"/>
              </a:ext>
            </a:extLst>
          </p:cNvPr>
          <p:cNvSpPr/>
          <p:nvPr/>
        </p:nvSpPr>
        <p:spPr>
          <a:xfrm>
            <a:off x="3737490" y="3307833"/>
            <a:ext cx="2094271" cy="525910"/>
          </a:xfrm>
          <a:prstGeom prst="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/>
              <a:t>Biomarkers</a:t>
            </a:r>
            <a:endParaRPr lang="en-GB" dirty="0"/>
          </a:p>
        </p:txBody>
      </p:sp>
      <p:cxnSp>
        <p:nvCxnSpPr>
          <p:cNvPr id="45" name="Connettore a gomito 44">
            <a:extLst>
              <a:ext uri="{FF2B5EF4-FFF2-40B4-BE49-F238E27FC236}">
                <a16:creationId xmlns:a16="http://schemas.microsoft.com/office/drawing/2014/main" xmlns="" id="{BE657B8F-0C33-4597-ACD3-A09E76644E99}"/>
              </a:ext>
            </a:extLst>
          </p:cNvPr>
          <p:cNvCxnSpPr>
            <a:cxnSpLocks/>
            <a:stCxn id="42" idx="3"/>
            <a:endCxn id="34" idx="1"/>
          </p:cNvCxnSpPr>
          <p:nvPr/>
        </p:nvCxnSpPr>
        <p:spPr>
          <a:xfrm flipV="1">
            <a:off x="5831761" y="1885490"/>
            <a:ext cx="637865" cy="168529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xmlns="" id="{DAAA9880-9A31-4810-B616-946CC6CD04DD}"/>
              </a:ext>
            </a:extLst>
          </p:cNvPr>
          <p:cNvSpPr/>
          <p:nvPr/>
        </p:nvSpPr>
        <p:spPr>
          <a:xfrm>
            <a:off x="9582617" y="5360609"/>
            <a:ext cx="2094271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Spesa SSN</a:t>
            </a:r>
            <a:endParaRPr lang="en-GB" dirty="0"/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xmlns="" id="{88375CF2-EA31-4E03-9DF1-683A6F79CBC6}"/>
              </a:ext>
            </a:extLst>
          </p:cNvPr>
          <p:cNvSpPr/>
          <p:nvPr/>
        </p:nvSpPr>
        <p:spPr>
          <a:xfrm>
            <a:off x="9582617" y="2610813"/>
            <a:ext cx="2094271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Esiti clinici</a:t>
            </a:r>
            <a:endParaRPr lang="en-GB" dirty="0"/>
          </a:p>
        </p:txBody>
      </p:sp>
      <p:sp>
        <p:nvSpPr>
          <p:cNvPr id="56" name="Rettangolo 55">
            <a:extLst>
              <a:ext uri="{FF2B5EF4-FFF2-40B4-BE49-F238E27FC236}">
                <a16:creationId xmlns:a16="http://schemas.microsoft.com/office/drawing/2014/main" xmlns="" id="{3AF54C10-E46A-4A56-B421-2284A0133195}"/>
              </a:ext>
            </a:extLst>
          </p:cNvPr>
          <p:cNvSpPr/>
          <p:nvPr/>
        </p:nvSpPr>
        <p:spPr>
          <a:xfrm>
            <a:off x="9582617" y="3237933"/>
            <a:ext cx="2094271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Qualità della vita</a:t>
            </a:r>
            <a:endParaRPr lang="en-GB" dirty="0"/>
          </a:p>
        </p:txBody>
      </p:sp>
      <p:sp>
        <p:nvSpPr>
          <p:cNvPr id="61" name="Decisione 60">
            <a:extLst>
              <a:ext uri="{FF2B5EF4-FFF2-40B4-BE49-F238E27FC236}">
                <a16:creationId xmlns:a16="http://schemas.microsoft.com/office/drawing/2014/main" xmlns="" id="{DA365EAA-77B0-4A98-A3C0-733FB9109B12}"/>
              </a:ext>
            </a:extLst>
          </p:cNvPr>
          <p:cNvSpPr/>
          <p:nvPr/>
        </p:nvSpPr>
        <p:spPr>
          <a:xfrm>
            <a:off x="6469625" y="2643667"/>
            <a:ext cx="2171557" cy="525910"/>
          </a:xfrm>
          <a:prstGeom prst="flowChartDecision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Fast-track</a:t>
            </a:r>
            <a:endParaRPr lang="en-GB" dirty="0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xmlns="" id="{FAC0214C-3654-4D85-82DB-DDB930FA1A10}"/>
              </a:ext>
            </a:extLst>
          </p:cNvPr>
          <p:cNvSpPr/>
          <p:nvPr/>
        </p:nvSpPr>
        <p:spPr>
          <a:xfrm>
            <a:off x="6469625" y="3316593"/>
            <a:ext cx="2181389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Rivalutazione</a:t>
            </a:r>
            <a:endParaRPr lang="en-GB" dirty="0"/>
          </a:p>
        </p:txBody>
      </p:sp>
      <p:sp>
        <p:nvSpPr>
          <p:cNvPr id="63" name="Rettangolo 62">
            <a:extLst>
              <a:ext uri="{FF2B5EF4-FFF2-40B4-BE49-F238E27FC236}">
                <a16:creationId xmlns:a16="http://schemas.microsoft.com/office/drawing/2014/main" xmlns="" id="{468BC39F-FCAF-41CC-8F3D-BFF29E1E9DA3}"/>
              </a:ext>
            </a:extLst>
          </p:cNvPr>
          <p:cNvSpPr/>
          <p:nvPr/>
        </p:nvSpPr>
        <p:spPr>
          <a:xfrm>
            <a:off x="6469625" y="3930521"/>
            <a:ext cx="2181389" cy="5259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Revisione del piano</a:t>
            </a:r>
            <a:endParaRPr lang="en-GB" dirty="0"/>
          </a:p>
        </p:txBody>
      </p:sp>
      <p:cxnSp>
        <p:nvCxnSpPr>
          <p:cNvPr id="69" name="Connettore diritto 68">
            <a:extLst>
              <a:ext uri="{FF2B5EF4-FFF2-40B4-BE49-F238E27FC236}">
                <a16:creationId xmlns:a16="http://schemas.microsoft.com/office/drawing/2014/main" xmlns="" id="{7AF60621-5FE9-44BA-B70C-0517BB7986E4}"/>
              </a:ext>
            </a:extLst>
          </p:cNvPr>
          <p:cNvCxnSpPr>
            <a:cxnSpLocks/>
            <a:stCxn id="34" idx="2"/>
            <a:endCxn id="61" idx="0"/>
          </p:cNvCxnSpPr>
          <p:nvPr/>
        </p:nvCxnSpPr>
        <p:spPr>
          <a:xfrm>
            <a:off x="7555404" y="2286256"/>
            <a:ext cx="0" cy="3574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diritto 70">
            <a:extLst>
              <a:ext uri="{FF2B5EF4-FFF2-40B4-BE49-F238E27FC236}">
                <a16:creationId xmlns:a16="http://schemas.microsoft.com/office/drawing/2014/main" xmlns="" id="{7E4CFB53-11BE-4F6B-940C-2BF4A0A12BE9}"/>
              </a:ext>
            </a:extLst>
          </p:cNvPr>
          <p:cNvCxnSpPr>
            <a:cxnSpLocks/>
            <a:stCxn id="61" idx="2"/>
            <a:endCxn id="62" idx="0"/>
          </p:cNvCxnSpPr>
          <p:nvPr/>
        </p:nvCxnSpPr>
        <p:spPr>
          <a:xfrm>
            <a:off x="7555404" y="3169577"/>
            <a:ext cx="4916" cy="1470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xmlns="" id="{3913A75F-153D-49B4-90B7-C8EBA3AF59CB}"/>
              </a:ext>
            </a:extLst>
          </p:cNvPr>
          <p:cNvCxnSpPr>
            <a:cxnSpLocks/>
            <a:stCxn id="62" idx="2"/>
            <a:endCxn id="63" idx="0"/>
          </p:cNvCxnSpPr>
          <p:nvPr/>
        </p:nvCxnSpPr>
        <p:spPr>
          <a:xfrm>
            <a:off x="7560320" y="3842503"/>
            <a:ext cx="0" cy="880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xmlns="" id="{1FED75BF-6194-4047-B138-73E2EA30EC67}"/>
              </a:ext>
            </a:extLst>
          </p:cNvPr>
          <p:cNvCxnSpPr>
            <a:cxnSpLocks/>
          </p:cNvCxnSpPr>
          <p:nvPr/>
        </p:nvCxnSpPr>
        <p:spPr>
          <a:xfrm flipV="1">
            <a:off x="538016" y="4552338"/>
            <a:ext cx="11093545" cy="433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diritto 93">
            <a:extLst>
              <a:ext uri="{FF2B5EF4-FFF2-40B4-BE49-F238E27FC236}">
                <a16:creationId xmlns:a16="http://schemas.microsoft.com/office/drawing/2014/main" xmlns="" id="{F7E4150A-D4B8-4FDB-8694-3C006AB04895}"/>
              </a:ext>
            </a:extLst>
          </p:cNvPr>
          <p:cNvCxnSpPr>
            <a:cxnSpLocks/>
          </p:cNvCxnSpPr>
          <p:nvPr/>
        </p:nvCxnSpPr>
        <p:spPr>
          <a:xfrm flipV="1">
            <a:off x="538016" y="2492712"/>
            <a:ext cx="11093545" cy="4338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a gomito 95">
            <a:extLst>
              <a:ext uri="{FF2B5EF4-FFF2-40B4-BE49-F238E27FC236}">
                <a16:creationId xmlns:a16="http://schemas.microsoft.com/office/drawing/2014/main" xmlns="" id="{21A689DF-F985-4956-A9B7-D33439BE6AD6}"/>
              </a:ext>
            </a:extLst>
          </p:cNvPr>
          <p:cNvCxnSpPr>
            <a:stCxn id="30" idx="2"/>
            <a:endCxn id="4" idx="4"/>
          </p:cNvCxnSpPr>
          <p:nvPr/>
        </p:nvCxnSpPr>
        <p:spPr>
          <a:xfrm rot="5400000">
            <a:off x="2857796" y="3433779"/>
            <a:ext cx="897834" cy="2955826"/>
          </a:xfrm>
          <a:prstGeom prst="bentConnector2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702588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CDFBE4F-3975-497E-817C-8FD68009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ERACORI trial</a:t>
            </a:r>
            <a:endParaRPr lang="en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4E2699D2-834D-47ED-888F-E843A7266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2914" y="1243119"/>
            <a:ext cx="7281018" cy="467927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18F836BE-AD9A-489B-B4E1-58BDF8BAB02A}"/>
              </a:ext>
            </a:extLst>
          </p:cNvPr>
          <p:cNvSpPr/>
          <p:nvPr/>
        </p:nvSpPr>
        <p:spPr>
          <a:xfrm>
            <a:off x="-2246" y="5910155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Svensson</a:t>
            </a:r>
            <a:r>
              <a:rPr lang="en-GB" dirty="0"/>
              <a:t> AL, et al. BMJ Open 2016;6(4):e009134</a:t>
            </a:r>
          </a:p>
        </p:txBody>
      </p:sp>
    </p:spTree>
    <p:extLst>
      <p:ext uri="{BB962C8B-B14F-4D97-AF65-F5344CB8AC3E}">
        <p14:creationId xmlns:p14="http://schemas.microsoft.com/office/powerpoint/2010/main" xmlns="" val="2214990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CC68CE9-F31D-4B9E-BB34-33FE306DC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CUPID trial pilota</a:t>
            </a:r>
            <a:endParaRPr lang="en-GB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BE26AC72-BC5B-48BF-AF62-4D1B85AEC7C0}"/>
              </a:ext>
            </a:extLst>
          </p:cNvPr>
          <p:cNvSpPr txBox="1"/>
          <p:nvPr/>
        </p:nvSpPr>
        <p:spPr>
          <a:xfrm>
            <a:off x="485394" y="3450097"/>
            <a:ext cx="2541210" cy="51077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2400" dirty="0"/>
              <a:t>Programma CUPID</a:t>
            </a:r>
            <a:endParaRPr lang="en-GB" sz="240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78886F7-C6AB-4C54-BE97-01416E173D28}"/>
              </a:ext>
            </a:extLst>
          </p:cNvPr>
          <p:cNvSpPr txBox="1"/>
          <p:nvPr/>
        </p:nvSpPr>
        <p:spPr>
          <a:xfrm>
            <a:off x="5073953" y="2327843"/>
            <a:ext cx="1927981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Trial CUPID</a:t>
            </a:r>
          </a:p>
        </p:txBody>
      </p:sp>
      <p:sp>
        <p:nvSpPr>
          <p:cNvPr id="13" name="O 12">
            <a:extLst>
              <a:ext uri="{FF2B5EF4-FFF2-40B4-BE49-F238E27FC236}">
                <a16:creationId xmlns:a16="http://schemas.microsoft.com/office/drawing/2014/main" xmlns="" id="{694AEF2C-DF40-4591-9F87-467F945CCBCD}"/>
              </a:ext>
            </a:extLst>
          </p:cNvPr>
          <p:cNvSpPr/>
          <p:nvPr/>
        </p:nvSpPr>
        <p:spPr>
          <a:xfrm>
            <a:off x="3889828" y="3479125"/>
            <a:ext cx="468000" cy="468095"/>
          </a:xfrm>
          <a:prstGeom prst="flowChartOr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4A297FBE-C899-45F9-9EF0-E6D9012CA8DA}"/>
              </a:ext>
            </a:extLst>
          </p:cNvPr>
          <p:cNvCxnSpPr>
            <a:cxnSpLocks/>
            <a:stCxn id="13" idx="6"/>
            <a:endCxn id="9" idx="1"/>
          </p:cNvCxnSpPr>
          <p:nvPr/>
        </p:nvCxnSpPr>
        <p:spPr>
          <a:xfrm flipV="1">
            <a:off x="4357828" y="2583232"/>
            <a:ext cx="716125" cy="112994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xmlns="" id="{C4F1468A-0A2E-4763-BA65-6F32F141BDF1}"/>
              </a:ext>
            </a:extLst>
          </p:cNvPr>
          <p:cNvCxnSpPr>
            <a:cxnSpLocks/>
            <a:stCxn id="4" idx="3"/>
            <a:endCxn id="13" idx="2"/>
          </p:cNvCxnSpPr>
          <p:nvPr/>
        </p:nvCxnSpPr>
        <p:spPr>
          <a:xfrm>
            <a:off x="3026604" y="3705486"/>
            <a:ext cx="863224" cy="7687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32716294-C561-41F7-9A6B-2BE7D7BEA07F}"/>
              </a:ext>
            </a:extLst>
          </p:cNvPr>
          <p:cNvSpPr/>
          <p:nvPr/>
        </p:nvSpPr>
        <p:spPr>
          <a:xfrm>
            <a:off x="-9778" y="5989990"/>
            <a:ext cx="6103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/>
              <a:t>JAMA. 2016;316(11):1172-1180. doi:10.1001/jama.2016.13512</a:t>
            </a:r>
          </a:p>
        </p:txBody>
      </p:sp>
      <p:sp>
        <p:nvSpPr>
          <p:cNvPr id="18" name="O 17">
            <a:extLst>
              <a:ext uri="{FF2B5EF4-FFF2-40B4-BE49-F238E27FC236}">
                <a16:creationId xmlns:a16="http://schemas.microsoft.com/office/drawing/2014/main" xmlns="" id="{CA093B1D-AE03-4BCD-83CD-41A06A30F759}"/>
              </a:ext>
            </a:extLst>
          </p:cNvPr>
          <p:cNvSpPr/>
          <p:nvPr/>
        </p:nvSpPr>
        <p:spPr>
          <a:xfrm>
            <a:off x="7840135" y="2348636"/>
            <a:ext cx="468000" cy="468095"/>
          </a:xfrm>
          <a:prstGeom prst="flowChartOr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xmlns="" id="{99221014-3960-48C6-BB66-2BEB10804431}"/>
              </a:ext>
            </a:extLst>
          </p:cNvPr>
          <p:cNvCxnSpPr>
            <a:cxnSpLocks/>
            <a:stCxn id="9" idx="3"/>
            <a:endCxn id="18" idx="2"/>
          </p:cNvCxnSpPr>
          <p:nvPr/>
        </p:nvCxnSpPr>
        <p:spPr>
          <a:xfrm flipV="1">
            <a:off x="7001934" y="2582684"/>
            <a:ext cx="838201" cy="548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xmlns="" id="{BE4ED80A-E2D1-4607-B2FE-4F679015310E}"/>
              </a:ext>
            </a:extLst>
          </p:cNvPr>
          <p:cNvCxnSpPr>
            <a:cxnSpLocks/>
            <a:stCxn id="13" idx="6"/>
            <a:endCxn id="23" idx="1"/>
          </p:cNvCxnSpPr>
          <p:nvPr/>
        </p:nvCxnSpPr>
        <p:spPr>
          <a:xfrm>
            <a:off x="4357828" y="3713173"/>
            <a:ext cx="707658" cy="1103639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464CC06B-7822-4098-843A-26C3C341A70C}"/>
              </a:ext>
            </a:extLst>
          </p:cNvPr>
          <p:cNvSpPr txBox="1"/>
          <p:nvPr/>
        </p:nvSpPr>
        <p:spPr>
          <a:xfrm>
            <a:off x="5065486" y="4561429"/>
            <a:ext cx="1936448" cy="51076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Studio CUPID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5FD8F92F-763C-4455-8599-F3A1C7166CF4}"/>
              </a:ext>
            </a:extLst>
          </p:cNvPr>
          <p:cNvSpPr txBox="1"/>
          <p:nvPr/>
        </p:nvSpPr>
        <p:spPr>
          <a:xfrm>
            <a:off x="9043613" y="1697044"/>
            <a:ext cx="2358571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TTT </a:t>
            </a:r>
            <a:r>
              <a:rPr lang="en-GB" sz="2400" dirty="0" err="1">
                <a:solidFill>
                  <a:schemeClr val="bg1"/>
                </a:solidFill>
              </a:rPr>
              <a:t>intensivo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922F9CDF-63F4-4493-9A41-4C0E0A11C87B}"/>
              </a:ext>
            </a:extLst>
          </p:cNvPr>
          <p:cNvSpPr txBox="1"/>
          <p:nvPr/>
        </p:nvSpPr>
        <p:spPr>
          <a:xfrm>
            <a:off x="9043613" y="2816731"/>
            <a:ext cx="2358571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TTT standard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xmlns="" id="{A2096B7E-1DD3-41FB-A865-7592E06C5567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8350470" y="1952433"/>
            <a:ext cx="693143" cy="63025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xmlns="" id="{5F62929A-2700-49E8-86A8-FF37257E2EE7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8350470" y="2582684"/>
            <a:ext cx="693143" cy="489436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xmlns="" id="{AE14B2DE-0565-4CB6-9B17-6B4C62FFB116}"/>
              </a:ext>
            </a:extLst>
          </p:cNvPr>
          <p:cNvCxnSpPr>
            <a:cxnSpLocks/>
          </p:cNvCxnSpPr>
          <p:nvPr/>
        </p:nvCxnSpPr>
        <p:spPr>
          <a:xfrm>
            <a:off x="7001934" y="4803619"/>
            <a:ext cx="2041679" cy="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E2F5445C-DC94-4AF7-AACB-5C035C2B0BFA}"/>
              </a:ext>
            </a:extLst>
          </p:cNvPr>
          <p:cNvSpPr txBox="1"/>
          <p:nvPr/>
        </p:nvSpPr>
        <p:spPr>
          <a:xfrm>
            <a:off x="9043613" y="4563707"/>
            <a:ext cx="2358571" cy="51077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Biomarkers</a:t>
            </a:r>
          </a:p>
        </p:txBody>
      </p:sp>
    </p:spTree>
    <p:extLst>
      <p:ext uri="{BB962C8B-B14F-4D97-AF65-F5344CB8AC3E}">
        <p14:creationId xmlns:p14="http://schemas.microsoft.com/office/powerpoint/2010/main" xmlns="" val="92416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9572C5E-3041-4EBA-BCEC-F1B1D13A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Trial CUPID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88CD4881-1A72-4B3D-8BBC-8C2A01DAD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/>
              <a:t>Disegno dello studio</a:t>
            </a:r>
          </a:p>
          <a:p>
            <a:r>
              <a:rPr lang="it-IT" dirty="0"/>
              <a:t>Trial clinico di popolazione, pragmatico, di prevenzione, a gruppi paralleli, randomizzato in aperto.</a:t>
            </a:r>
          </a:p>
          <a:p>
            <a:r>
              <a:rPr lang="it-IT" b="1" dirty="0"/>
              <a:t>Reclutamento dei pazienti</a:t>
            </a:r>
          </a:p>
          <a:p>
            <a:r>
              <a:rPr lang="it-IT" dirty="0"/>
              <a:t>I pazienti verranno identificati dall’AUSL utilizzando algoritmi che combinano codici di esenzione, diagnosi ICD-9-CM e farmaci specifici per la malattia.</a:t>
            </a:r>
          </a:p>
          <a:p>
            <a:r>
              <a:rPr lang="it-IT" dirty="0"/>
              <a:t>Verrà costruito un elenco di pazienti per ciascuno dei MMG coinvolti. </a:t>
            </a:r>
          </a:p>
          <a:p>
            <a:r>
              <a:rPr lang="it-IT" dirty="0"/>
              <a:t>I pazienti saranno invitati a partecipare allo studio dai MMG e inviati alla Cardio-</a:t>
            </a:r>
            <a:r>
              <a:rPr lang="it-IT" dirty="0" err="1"/>
              <a:t>Rheuma</a:t>
            </a:r>
            <a:r>
              <a:rPr lang="it-IT" dirty="0"/>
              <a:t> Clinic. </a:t>
            </a:r>
          </a:p>
          <a:p>
            <a:r>
              <a:rPr lang="it-IT" dirty="0"/>
              <a:t> La conferma della diagnosi e lo screening del rischio CV (strumento SCORE) saranno effettuati dal gruppo di ricerca.</a:t>
            </a:r>
          </a:p>
          <a:p>
            <a:r>
              <a:rPr lang="it-IT" b="1" dirty="0"/>
              <a:t>Criteri di inclusione</a:t>
            </a:r>
          </a:p>
          <a:p>
            <a:pPr lvl="1"/>
            <a:r>
              <a:rPr lang="it-IT" dirty="0"/>
              <a:t>&gt; 18 anni</a:t>
            </a:r>
          </a:p>
          <a:p>
            <a:pPr lvl="1"/>
            <a:r>
              <a:rPr lang="it-IT" dirty="0"/>
              <a:t>Diagnosi confermata di RA, </a:t>
            </a:r>
            <a:r>
              <a:rPr lang="it-IT" dirty="0" err="1"/>
              <a:t>PsA</a:t>
            </a:r>
            <a:r>
              <a:rPr lang="it-IT" dirty="0"/>
              <a:t>, AS che soddisfano i criteri di classificazione internazionali;</a:t>
            </a:r>
          </a:p>
          <a:p>
            <a:pPr lvl="1"/>
            <a:r>
              <a:rPr lang="it-IT" dirty="0"/>
              <a:t>Rischio intermedio / alto CV basato su SCORE (misurazione standard).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71589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58E946A-D73F-48FF-BB1E-404A458D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Strategie di intervento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7EE6765-E8D2-45EC-996F-9B5ED2AD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I pazienti saranno randomizzati 1: 1, stratificando per livello di rischio CV e sottotipo IA, alle seguenti due differenti strategie di trattamento:</a:t>
            </a:r>
          </a:p>
          <a:p>
            <a:r>
              <a:rPr lang="it-IT" dirty="0"/>
              <a:t>Trattamento intensivo:  </a:t>
            </a:r>
          </a:p>
          <a:p>
            <a:pPr lvl="1"/>
            <a:r>
              <a:rPr lang="it-IT" dirty="0"/>
              <a:t>Rivalutazione del rischio CV: il rischio CV verrà ricalcolato con due approcci diversi: moltiplicatore SCORE * 1.5 e carotideo US (placca di presenza o </a:t>
            </a:r>
            <a:r>
              <a:rPr lang="it-IT" dirty="0" err="1"/>
              <a:t>cIMT</a:t>
            </a:r>
            <a:r>
              <a:rPr lang="it-IT" dirty="0"/>
              <a:t>&gt; 0.9 mm).</a:t>
            </a:r>
          </a:p>
          <a:p>
            <a:pPr lvl="1"/>
            <a:r>
              <a:rPr lang="it-IT" dirty="0"/>
              <a:t>Piano di cura individualizzato cardio-reumatologico:</a:t>
            </a:r>
          </a:p>
          <a:p>
            <a:pPr lvl="2"/>
            <a:r>
              <a:rPr lang="it-IT" dirty="0"/>
              <a:t>Trattamento farmacologico e non farmacologico secondo le linee guida ESC per la categoria di rischio CV dopo </a:t>
            </a:r>
            <a:r>
              <a:rPr lang="it-IT" dirty="0" err="1"/>
              <a:t>ri</a:t>
            </a:r>
            <a:r>
              <a:rPr lang="it-IT" dirty="0"/>
              <a:t>-stratificazione per 1) </a:t>
            </a:r>
            <a:r>
              <a:rPr lang="it-IT" dirty="0" err="1"/>
              <a:t>iperlipidemia</a:t>
            </a:r>
            <a:r>
              <a:rPr lang="it-IT" dirty="0"/>
              <a:t>, 2) ipertensione, 3) iperglicemia e 4) stili di vita;</a:t>
            </a:r>
          </a:p>
          <a:p>
            <a:pPr lvl="2"/>
            <a:r>
              <a:rPr lang="it-IT" dirty="0"/>
              <a:t>Trattamento farmacologico e frequenza delle valutazioni secondo i principi del T2T che mirano alla remissione senza steroidi e FANS </a:t>
            </a:r>
          </a:p>
          <a:p>
            <a:r>
              <a:rPr lang="it-IT" dirty="0"/>
              <a:t>Trattamento standard: </a:t>
            </a:r>
          </a:p>
          <a:p>
            <a:pPr lvl="1"/>
            <a:r>
              <a:rPr lang="it-IT" dirty="0"/>
              <a:t>Terapia farmacologica e non farmacologica secondo le attuali linee guida nazionali sulla base della classe di rischio SCORE;</a:t>
            </a:r>
          </a:p>
          <a:p>
            <a:pPr lvl="1"/>
            <a:r>
              <a:rPr lang="it-IT" dirty="0"/>
              <a:t>Valutazione cardiologica e reumatologica secondo il programma standard.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672221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8C98420-A3A4-44C4-8C36-D92634C81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Valutazioni</a:t>
            </a:r>
            <a:endParaRPr lang="en-GB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xmlns="" id="{29B78D01-6E76-4A10-93A1-BC2B5FADE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9252475"/>
              </p:ext>
            </p:extLst>
          </p:nvPr>
        </p:nvGraphicFramePr>
        <p:xfrm>
          <a:off x="510623" y="1176866"/>
          <a:ext cx="1116626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9937">
                  <a:extLst>
                    <a:ext uri="{9D8B030D-6E8A-4147-A177-3AD203B41FA5}">
                      <a16:colId xmlns:a16="http://schemas.microsoft.com/office/drawing/2014/main" xmlns="" val="1735274477"/>
                    </a:ext>
                  </a:extLst>
                </a:gridCol>
                <a:gridCol w="1404082">
                  <a:extLst>
                    <a:ext uri="{9D8B030D-6E8A-4147-A177-3AD203B41FA5}">
                      <a16:colId xmlns:a16="http://schemas.microsoft.com/office/drawing/2014/main" xmlns="" val="1971467442"/>
                    </a:ext>
                  </a:extLst>
                </a:gridCol>
                <a:gridCol w="1404082">
                  <a:extLst>
                    <a:ext uri="{9D8B030D-6E8A-4147-A177-3AD203B41FA5}">
                      <a16:colId xmlns:a16="http://schemas.microsoft.com/office/drawing/2014/main" xmlns="" val="4137466629"/>
                    </a:ext>
                  </a:extLst>
                </a:gridCol>
                <a:gridCol w="1404082">
                  <a:extLst>
                    <a:ext uri="{9D8B030D-6E8A-4147-A177-3AD203B41FA5}">
                      <a16:colId xmlns:a16="http://schemas.microsoft.com/office/drawing/2014/main" xmlns="" val="2758565304"/>
                    </a:ext>
                  </a:extLst>
                </a:gridCol>
                <a:gridCol w="1404082">
                  <a:extLst>
                    <a:ext uri="{9D8B030D-6E8A-4147-A177-3AD203B41FA5}">
                      <a16:colId xmlns:a16="http://schemas.microsoft.com/office/drawing/2014/main" xmlns="" val="516171462"/>
                    </a:ext>
                  </a:extLst>
                </a:gridCol>
              </a:tblGrid>
              <a:tr h="31778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Basale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 mesi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24 mesi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60 mesi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603142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Caratteristiche demografiche e Comorbidità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ym typeface="Wingdings" panose="05000000000000000000" pitchFamily="2" charset="2"/>
                        </a:rPr>
                        <a:t>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0940448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r>
                        <a:rPr lang="it-IT" dirty="0"/>
                        <a:t>Stratificazione del rischio CV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5850191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r>
                        <a:rPr lang="it-IT" dirty="0"/>
                        <a:t>Storia di malattia / fattori prognostici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3363264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Attività di malattia e indici di danno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8307025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r>
                        <a:rPr lang="it-IT" dirty="0"/>
                        <a:t>Qualità della vita ed esperienza di cura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7988231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r>
                        <a:rPr lang="it-IT" dirty="0"/>
                        <a:t>Analisi di laboratorio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7956224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r>
                        <a:rPr lang="it-IT" dirty="0"/>
                        <a:t>Terapia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5853615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r>
                        <a:rPr lang="it-IT" dirty="0" err="1"/>
                        <a:t>Biobanking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7370378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r>
                        <a:rPr lang="it-IT" dirty="0"/>
                        <a:t>Ecografia carotidea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6561607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r>
                        <a:rPr lang="it-IT" dirty="0"/>
                        <a:t>Piano di cura individuale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6461246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r>
                        <a:rPr lang="it-IT" dirty="0"/>
                        <a:t>Eventi avversi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5625413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r>
                        <a:rPr lang="it-IT" dirty="0"/>
                        <a:t>Indicatori di qualità delle cure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8316541"/>
                  </a:ext>
                </a:extLst>
              </a:tr>
              <a:tr h="317782">
                <a:tc>
                  <a:txBody>
                    <a:bodyPr/>
                    <a:lstStyle/>
                    <a:p>
                      <a:r>
                        <a:rPr lang="it-IT" dirty="0"/>
                        <a:t>Eventi CV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endParaRPr kumimoji="0" lang="en-GB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4746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8898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1828672-DCC5-4DBB-AD17-2569718FF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Valutazioni di efficacia e sicurezza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8D5D4EB-3964-4E2E-812F-F54DBADB3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21" y="1271015"/>
            <a:ext cx="11166267" cy="491713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chemeClr val="accent6"/>
                </a:solidFill>
              </a:rPr>
              <a:t>Efficacia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Cambiamenti rispetto al basale in </a:t>
            </a:r>
            <a:r>
              <a:rPr lang="it-IT" dirty="0" err="1"/>
              <a:t>cIMT</a:t>
            </a:r>
            <a:r>
              <a:rPr lang="it-IT" dirty="0"/>
              <a:t> [24 mesi];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Proporzione di pazienti che raggiungono / mantengono obiettivi di trattamento CV [24 mesi];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Target CV (LDL, Blood Pressure, HbA1c, questionario sullo stile di vita) Proporzione di pazienti che raggiungono / mantengono obiettivi di trattamento IA [24 mesi]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Remissione (DAS28 per RA; DAPSA per </a:t>
            </a:r>
            <a:r>
              <a:rPr lang="it-IT" dirty="0" err="1"/>
              <a:t>PsA</a:t>
            </a:r>
            <a:r>
              <a:rPr lang="it-IT" dirty="0"/>
              <a:t>; ASDAS per AS) [24 mesi]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Eventi cardiaci maggiori (morte per cause cardiovascolari, infarto miocardico non fatale, ictus non fatale e rivascolarizzazione cardiaca) [24 mesi e fino a 5 anni]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indicatore di processo: aderenza al piano di assistenza individuale;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indicatore di risultato: raggiungimento di obiettivi personalizzati;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Costo-efficacia dalla prospettiva del SSN.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b="1" dirty="0">
                <a:solidFill>
                  <a:schemeClr val="accent6"/>
                </a:solidFill>
              </a:rPr>
              <a:t>Sicurezza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Eventi avversi [NCI-CTCAE 4.03 0-24 mesi];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/>
              <a:t>Indicatori di qualità dell'assistenza sanitaria (HCQI)</a:t>
            </a:r>
          </a:p>
        </p:txBody>
      </p:sp>
    </p:spTree>
    <p:extLst>
      <p:ext uri="{BB962C8B-B14F-4D97-AF65-F5344CB8AC3E}">
        <p14:creationId xmlns:p14="http://schemas.microsoft.com/office/powerpoint/2010/main" xmlns="" val="1072180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43AD72-BF6E-4921-B402-7AD47C388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Risultati attesi</a:t>
            </a:r>
            <a:endParaRPr lang="en-GB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xmlns="" id="{CE853229-3769-4770-9140-0D5C0192B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58202145"/>
              </p:ext>
            </p:extLst>
          </p:nvPr>
        </p:nvGraphicFramePr>
        <p:xfrm>
          <a:off x="511175" y="1271588"/>
          <a:ext cx="11166475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42328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xmlns="" id="{5D2936CD-3614-42A6-9EE6-AF399A4A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Ringraziamenti</a:t>
            </a:r>
            <a:endParaRPr lang="en-GB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B18EDF90-E8BB-406B-926F-796A309F8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22" y="1271014"/>
            <a:ext cx="8051978" cy="5097887"/>
          </a:xfrm>
        </p:spPr>
        <p:txBody>
          <a:bodyPr numCol="2">
            <a:normAutofit fontScale="62500" lnSpcReduction="20000"/>
          </a:bodyPr>
          <a:lstStyle/>
          <a:p>
            <a:r>
              <a:rPr lang="it-IT" sz="2600" b="1" dirty="0"/>
              <a:t>Reumatologia - Università di Ferrara</a:t>
            </a:r>
          </a:p>
          <a:p>
            <a:pPr lvl="1"/>
            <a:r>
              <a:rPr lang="it-IT" sz="2600" dirty="0"/>
              <a:t>Marcello Govoni</a:t>
            </a:r>
          </a:p>
          <a:p>
            <a:pPr lvl="1"/>
            <a:r>
              <a:rPr lang="it-IT" sz="2600" dirty="0"/>
              <a:t>Sara Bonazza</a:t>
            </a:r>
          </a:p>
          <a:p>
            <a:pPr lvl="1"/>
            <a:r>
              <a:rPr lang="it-IT" sz="2600" dirty="0"/>
              <a:t>Alessandra Bortoluzzi</a:t>
            </a:r>
          </a:p>
          <a:p>
            <a:pPr lvl="1"/>
            <a:r>
              <a:rPr lang="it-IT" sz="2600" dirty="0"/>
              <a:t>Giovanni Ciancio</a:t>
            </a:r>
          </a:p>
          <a:p>
            <a:pPr lvl="1"/>
            <a:r>
              <a:rPr lang="it-IT" sz="2600" dirty="0"/>
              <a:t>Elena De Stefani</a:t>
            </a:r>
          </a:p>
          <a:p>
            <a:pPr lvl="1"/>
            <a:r>
              <a:rPr lang="it-IT" sz="2600" dirty="0"/>
              <a:t>Federica </a:t>
            </a:r>
            <a:r>
              <a:rPr lang="it-IT" sz="2600" dirty="0" err="1"/>
              <a:t>Furini</a:t>
            </a:r>
            <a:endParaRPr lang="it-IT" sz="2600" dirty="0"/>
          </a:p>
          <a:p>
            <a:pPr lvl="1"/>
            <a:r>
              <a:rPr lang="it-IT" sz="2600" dirty="0"/>
              <a:t>Andrea Lo Monaco</a:t>
            </a:r>
          </a:p>
          <a:p>
            <a:pPr lvl="1"/>
            <a:r>
              <a:rPr lang="it-IT" sz="2600" dirty="0"/>
              <a:t>Melissa Padovan</a:t>
            </a:r>
          </a:p>
          <a:p>
            <a:pPr lvl="1"/>
            <a:r>
              <a:rPr lang="it-IT" sz="2600" dirty="0"/>
              <a:t>Ettore Silvagni</a:t>
            </a:r>
          </a:p>
          <a:p>
            <a:pPr lvl="1"/>
            <a:r>
              <a:rPr lang="it-IT" sz="2600" dirty="0"/>
              <a:t>Francesca </a:t>
            </a:r>
            <a:r>
              <a:rPr lang="it-IT" sz="2600" dirty="0" err="1"/>
              <a:t>Bergossi</a:t>
            </a:r>
            <a:endParaRPr lang="it-IT" sz="2600" dirty="0"/>
          </a:p>
          <a:p>
            <a:pPr lvl="1"/>
            <a:r>
              <a:rPr lang="it-IT" sz="2600" dirty="0"/>
              <a:t>Maria Ester D’Amico</a:t>
            </a:r>
          </a:p>
          <a:p>
            <a:pPr lvl="1"/>
            <a:r>
              <a:rPr lang="it-IT" sz="2600" dirty="0"/>
              <a:t>Simone Giambalvo</a:t>
            </a:r>
          </a:p>
          <a:p>
            <a:pPr lvl="1"/>
            <a:r>
              <a:rPr lang="it-IT" sz="2600" dirty="0"/>
              <a:t>Giulio Guerrini</a:t>
            </a:r>
          </a:p>
          <a:p>
            <a:pPr lvl="1"/>
            <a:r>
              <a:rPr lang="it-IT" sz="2600" dirty="0"/>
              <a:t>Beatrice Maranini</a:t>
            </a:r>
          </a:p>
          <a:p>
            <a:r>
              <a:rPr lang="it-IT" sz="2600" b="1" dirty="0"/>
              <a:t>Cardiologia – Università di Ferrara </a:t>
            </a:r>
          </a:p>
          <a:p>
            <a:pPr lvl="1"/>
            <a:r>
              <a:rPr lang="it-IT" sz="2600" dirty="0"/>
              <a:t>Gianluca Campo</a:t>
            </a:r>
          </a:p>
          <a:p>
            <a:pPr lvl="1"/>
            <a:r>
              <a:rPr lang="it-IT" sz="2600" dirty="0"/>
              <a:t>Michele Malagù</a:t>
            </a:r>
          </a:p>
          <a:p>
            <a:pPr lvl="1"/>
            <a:r>
              <a:rPr lang="it-IT" sz="2600" dirty="0"/>
              <a:t>Roberto Ferrari</a:t>
            </a:r>
          </a:p>
          <a:p>
            <a:r>
              <a:rPr lang="it-IT" sz="2600" b="1" dirty="0"/>
              <a:t>Unità Epidemiologica – SIR</a:t>
            </a:r>
          </a:p>
          <a:p>
            <a:pPr lvl="1"/>
            <a:r>
              <a:rPr lang="it-IT" sz="2600" dirty="0"/>
              <a:t>Anna Zanetti</a:t>
            </a:r>
          </a:p>
          <a:p>
            <a:pPr lvl="1"/>
            <a:r>
              <a:rPr lang="it-IT" sz="2600" dirty="0"/>
              <a:t>Federica Rumi</a:t>
            </a:r>
          </a:p>
          <a:p>
            <a:pPr lvl="1"/>
            <a:r>
              <a:rPr lang="it-IT" sz="2600" dirty="0"/>
              <a:t>Greta Carrara</a:t>
            </a:r>
          </a:p>
          <a:p>
            <a:r>
              <a:rPr lang="it-IT" sz="2600" b="1" dirty="0"/>
              <a:t>Facoltà di Biostatistica - Università di Milano-Bicocca</a:t>
            </a:r>
          </a:p>
          <a:p>
            <a:pPr lvl="1"/>
            <a:r>
              <a:rPr lang="it-IT" sz="2600" dirty="0"/>
              <a:t>Antonella Zambon</a:t>
            </a:r>
          </a:p>
          <a:p>
            <a:r>
              <a:rPr lang="it-IT" sz="2600" b="1" dirty="0"/>
              <a:t>University of Manchester – UK</a:t>
            </a:r>
          </a:p>
          <a:p>
            <a:pPr lvl="1"/>
            <a:r>
              <a:rPr lang="it-IT" sz="2600" dirty="0"/>
              <a:t>Suzanne Verstappen</a:t>
            </a:r>
          </a:p>
          <a:p>
            <a:pPr lvl="1"/>
            <a:r>
              <a:rPr lang="it-IT" sz="2600" dirty="0"/>
              <a:t>Deborah </a:t>
            </a:r>
            <a:r>
              <a:rPr lang="it-IT" sz="2600" dirty="0" err="1"/>
              <a:t>Symmons</a:t>
            </a:r>
            <a:endParaRPr lang="it-IT" sz="2600" dirty="0"/>
          </a:p>
          <a:p>
            <a:r>
              <a:rPr lang="it-IT" sz="2600" b="1" dirty="0"/>
              <a:t>Agenzia di Tutela della Salute di Pavia </a:t>
            </a:r>
          </a:p>
          <a:p>
            <a:pPr lvl="1"/>
            <a:r>
              <a:rPr lang="it-IT" sz="2600" dirty="0"/>
              <a:t>Carlo </a:t>
            </a:r>
            <a:r>
              <a:rPr lang="it-IT" sz="2600" dirty="0" err="1"/>
              <a:t>Cerra</a:t>
            </a:r>
            <a:endParaRPr lang="it-IT" sz="2600" dirty="0"/>
          </a:p>
          <a:p>
            <a:pPr lvl="1"/>
            <a:r>
              <a:rPr lang="it-IT" sz="2600" dirty="0"/>
              <a:t>Simona </a:t>
            </a:r>
            <a:r>
              <a:rPr lang="it-IT" sz="2600" dirty="0" err="1"/>
              <a:t>Migliazza</a:t>
            </a:r>
            <a:endParaRPr lang="it-IT" sz="2600" dirty="0"/>
          </a:p>
          <a:p>
            <a:r>
              <a:rPr lang="it-IT" sz="2600" b="1" dirty="0"/>
              <a:t>Regione Lombardia</a:t>
            </a:r>
          </a:p>
          <a:p>
            <a:pPr lvl="1"/>
            <a:r>
              <a:rPr lang="it-IT" sz="2600" dirty="0"/>
              <a:t>Carlo </a:t>
            </a:r>
            <a:r>
              <a:rPr lang="it-IT" sz="2600" dirty="0" err="1"/>
              <a:t>Zocchetti</a:t>
            </a:r>
            <a:endParaRPr lang="it-IT" sz="2600" dirty="0"/>
          </a:p>
          <a:p>
            <a:pPr lvl="1"/>
            <a:r>
              <a:rPr lang="it-IT" sz="2600" dirty="0"/>
              <a:t>Mauro Agnello</a:t>
            </a:r>
          </a:p>
          <a:p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A0B412F2-2DD9-4BCC-BACB-11CD14C2EF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9174" y="1945960"/>
            <a:ext cx="2153472" cy="702219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xmlns="" id="{0F75AE9C-DA3E-4BD8-B0AF-ABE58FCAA8CC}"/>
              </a:ext>
            </a:extLst>
          </p:cNvPr>
          <p:cNvGrpSpPr/>
          <p:nvPr/>
        </p:nvGrpSpPr>
        <p:grpSpPr>
          <a:xfrm>
            <a:off x="9042413" y="1271016"/>
            <a:ext cx="2564644" cy="568362"/>
            <a:chOff x="10035033" y="1220769"/>
            <a:chExt cx="1761831" cy="412824"/>
          </a:xfrm>
        </p:grpSpPr>
        <p:pic>
          <p:nvPicPr>
            <p:cNvPr id="10" name="Picture 2" descr="Risultati immagini per unife">
              <a:extLst>
                <a:ext uri="{FF2B5EF4-FFF2-40B4-BE49-F238E27FC236}">
                  <a16:creationId xmlns:a16="http://schemas.microsoft.com/office/drawing/2014/main" xmlns="" id="{07B59A5B-2AF5-4E49-976A-DF851D1752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10" y="1295094"/>
              <a:ext cx="1270254" cy="321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Risultati immagini per unife">
              <a:extLst>
                <a:ext uri="{FF2B5EF4-FFF2-40B4-BE49-F238E27FC236}">
                  <a16:creationId xmlns:a16="http://schemas.microsoft.com/office/drawing/2014/main" xmlns="" id="{A1D0D760-6872-4D70-A3E1-C7F56D5BA2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7724" b="2329"/>
            <a:stretch/>
          </p:blipFill>
          <p:spPr bwMode="auto">
            <a:xfrm>
              <a:off x="10035033" y="1220769"/>
              <a:ext cx="416794" cy="412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AA47935D-99BB-448C-A0AB-05BB72D19FF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3182" y="2013993"/>
            <a:ext cx="796835" cy="787606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801B5A99-3F2D-4086-BB46-2F16B59C16C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90019" y="3827270"/>
            <a:ext cx="2390775" cy="47625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16C8E49A-663F-4EC5-B79D-76E7F87D1E7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157310" y="4796211"/>
            <a:ext cx="1293482" cy="686400"/>
          </a:xfrm>
          <a:prstGeom prst="rect">
            <a:avLst/>
          </a:prstGeom>
        </p:spPr>
      </p:pic>
      <p:pic>
        <p:nvPicPr>
          <p:cNvPr id="1028" name="Picture 4" descr="Risultati immagini per regione lombardia logo">
            <a:extLst>
              <a:ext uri="{FF2B5EF4-FFF2-40B4-BE49-F238E27FC236}">
                <a16:creationId xmlns:a16="http://schemas.microsoft.com/office/drawing/2014/main" xmlns="" id="{627B43FA-61D9-46CE-94B7-1124CB644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9698" y="4246482"/>
            <a:ext cx="1845708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431FAEF8-84AB-41BE-8B2F-D7C1E4859DF6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007086" y="2817157"/>
            <a:ext cx="1317649" cy="556002"/>
          </a:xfrm>
          <a:prstGeom prst="rect">
            <a:avLst/>
          </a:prstGeom>
        </p:spPr>
      </p:pic>
      <p:pic>
        <p:nvPicPr>
          <p:cNvPr id="1030" name="Picture 6" descr="Risultati immagini per lombardia informatica logo">
            <a:extLst>
              <a:ext uri="{FF2B5EF4-FFF2-40B4-BE49-F238E27FC236}">
                <a16:creationId xmlns:a16="http://schemas.microsoft.com/office/drawing/2014/main" xmlns="" id="{A33F6DD9-F786-4914-BEB3-BF32441B4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86310" y="3020876"/>
            <a:ext cx="1290578" cy="56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514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00D2DEE-6ECE-41FA-85E5-4E7E0E4F1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Screening del rischio CV nell’artrite reumatoide</a:t>
            </a:r>
            <a:endParaRPr lang="en-GB" dirty="0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xmlns="" id="{B38992EF-1663-4C65-9889-72EAF686A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9005" y="1278992"/>
            <a:ext cx="10669498" cy="464483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5B8B3156-8FC0-4F88-8C1B-56D58B20FB63}"/>
              </a:ext>
            </a:extLst>
          </p:cNvPr>
          <p:cNvSpPr/>
          <p:nvPr/>
        </p:nvSpPr>
        <p:spPr>
          <a:xfrm>
            <a:off x="68658" y="5923826"/>
            <a:ext cx="11608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Weijers</a:t>
            </a:r>
            <a:r>
              <a:rPr lang="en-GB" dirty="0"/>
              <a:t> JM, et al. Ann Rheum Dis 2018;</a:t>
            </a:r>
            <a:r>
              <a:rPr lang="en-GB" b="1" dirty="0"/>
              <a:t>77</a:t>
            </a:r>
            <a:r>
              <a:rPr lang="en-GB" dirty="0"/>
              <a:t>:480–483.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CDA2304-7264-4E7A-9442-F3B8A9AAB71A}"/>
              </a:ext>
            </a:extLst>
          </p:cNvPr>
          <p:cNvSpPr txBox="1"/>
          <p:nvPr/>
        </p:nvSpPr>
        <p:spPr>
          <a:xfrm>
            <a:off x="3936570" y="2218721"/>
            <a:ext cx="4757980" cy="2593181"/>
          </a:xfrm>
          <a:prstGeom prst="irregularSeal1">
            <a:avLst/>
          </a:prstGeom>
          <a:solidFill>
            <a:srgbClr val="FCDFE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5400" dirty="0">
                <a:solidFill>
                  <a:schemeClr val="tx1"/>
                </a:solidFill>
              </a:rPr>
              <a:t>&lt;&lt; 50%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82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3F751E1C-D793-4D2F-B29C-5111A1AC6A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8489" y="1464827"/>
            <a:ext cx="6569021" cy="437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8BEDDB7A-C1E6-4E89-B986-E45BE83C1836}"/>
              </a:ext>
            </a:extLst>
          </p:cNvPr>
          <p:cNvSpPr txBox="1"/>
          <p:nvPr/>
        </p:nvSpPr>
        <p:spPr>
          <a:xfrm>
            <a:off x="5818996" y="5963628"/>
            <a:ext cx="5917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/>
              <a:t>Guerrini et al. Congresso della Società Italiana di Reumatologia 2018 </a:t>
            </a:r>
            <a:endParaRPr lang="en-GB" sz="1600" i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559F073-28DA-43B6-8F39-0C6A708B31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806" t="2113" r="1870" b="2030"/>
          <a:stretch/>
        </p:blipFill>
        <p:spPr>
          <a:xfrm>
            <a:off x="329920" y="294467"/>
            <a:ext cx="4071599" cy="57343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78108AAA-44CF-4993-8A80-9527A17E89C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44681" y="388490"/>
            <a:ext cx="796835" cy="787606"/>
          </a:xfrm>
          <a:prstGeom prst="rect">
            <a:avLst/>
          </a:prstGeom>
        </p:spPr>
      </p:pic>
      <p:pic>
        <p:nvPicPr>
          <p:cNvPr id="8" name="Picture 4" descr="Risultati immagini per regione lombardia logo">
            <a:extLst>
              <a:ext uri="{FF2B5EF4-FFF2-40B4-BE49-F238E27FC236}">
                <a16:creationId xmlns:a16="http://schemas.microsoft.com/office/drawing/2014/main" xmlns="" id="{F1EECA19-0C5D-488E-BC6D-5D03A6AF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5016" y="-115302"/>
            <a:ext cx="1802398" cy="179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isultati immagini per lombardia informatica logo">
            <a:extLst>
              <a:ext uri="{FF2B5EF4-FFF2-40B4-BE49-F238E27FC236}">
                <a16:creationId xmlns:a16="http://schemas.microsoft.com/office/drawing/2014/main" xmlns="" id="{4BF07FE0-91EF-48CB-B7D1-98ED0A8DB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77414" y="431183"/>
            <a:ext cx="1290578" cy="56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EDB0294D-0327-4A86-B3D8-89353CC6183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14831" y="443578"/>
            <a:ext cx="2153472" cy="7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16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31892987-D7C9-42FE-9A75-2B28D2B8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Fattori di rischio</a:t>
            </a:r>
            <a:endParaRPr lang="en-GB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7646FF05-E86C-4325-A426-59039A7BD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3728" y="1297749"/>
            <a:ext cx="8556807" cy="4582055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0503917A-8FD9-4D28-A726-B8C985913AFF}"/>
              </a:ext>
            </a:extLst>
          </p:cNvPr>
          <p:cNvSpPr/>
          <p:nvPr/>
        </p:nvSpPr>
        <p:spPr>
          <a:xfrm>
            <a:off x="0" y="5954531"/>
            <a:ext cx="8477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 err="1"/>
              <a:t>Ther</a:t>
            </a:r>
            <a:r>
              <a:rPr lang="en-GB" i="1" dirty="0"/>
              <a:t> Adv </a:t>
            </a:r>
            <a:r>
              <a:rPr lang="en-GB" i="1" dirty="0" err="1"/>
              <a:t>Musculoskel</a:t>
            </a:r>
            <a:r>
              <a:rPr lang="en-GB" i="1" dirty="0"/>
              <a:t> Dis 2016, Vol. 8(3) 86– 101 DOI: 10.1177/1759720X16643340</a:t>
            </a:r>
          </a:p>
        </p:txBody>
      </p:sp>
    </p:spTree>
    <p:extLst>
      <p:ext uri="{BB962C8B-B14F-4D97-AF65-F5344CB8AC3E}">
        <p14:creationId xmlns:p14="http://schemas.microsoft.com/office/powerpoint/2010/main" xmlns="" val="345311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4718A7CB-BAE8-4531-883A-1D25F3F03EA0}"/>
              </a:ext>
            </a:extLst>
          </p:cNvPr>
          <p:cNvSpPr/>
          <p:nvPr/>
        </p:nvSpPr>
        <p:spPr>
          <a:xfrm>
            <a:off x="68070" y="5963430"/>
            <a:ext cx="11882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Agca</a:t>
            </a:r>
            <a:r>
              <a:rPr lang="en-GB" dirty="0"/>
              <a:t> R, </a:t>
            </a:r>
            <a:r>
              <a:rPr lang="en-GB" i="1" dirty="0"/>
              <a:t>et al</a:t>
            </a:r>
            <a:r>
              <a:rPr lang="en-GB" dirty="0"/>
              <a:t> </a:t>
            </a:r>
            <a:r>
              <a:rPr lang="en-GB" i="1" dirty="0"/>
              <a:t>Ann Rheum Dis </a:t>
            </a:r>
            <a:r>
              <a:rPr lang="en-GB" dirty="0"/>
              <a:t>2016 Jan;76(1):17–28. 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FB3F472-D49F-42CC-9B53-672202411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/>
              <a:t>Livelli di evidenza delle raccomandazioni</a:t>
            </a:r>
            <a:endParaRPr lang="en-GB" sz="4400" dirty="0"/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xmlns="" id="{93E768DE-7F15-42FA-ACDC-7F3BDE263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0350" r="24942" b="1459"/>
          <a:stretch/>
        </p:blipFill>
        <p:spPr>
          <a:xfrm>
            <a:off x="3182283" y="1450703"/>
            <a:ext cx="7255251" cy="418624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1879840-E499-4AF1-A71D-2D5DAC2A4DBB}"/>
              </a:ext>
            </a:extLst>
          </p:cNvPr>
          <p:cNvSpPr txBox="1"/>
          <p:nvPr/>
        </p:nvSpPr>
        <p:spPr>
          <a:xfrm>
            <a:off x="9206524" y="1318961"/>
            <a:ext cx="1459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/>
              <a:t>Level of </a:t>
            </a:r>
            <a:r>
              <a:rPr lang="it-IT" sz="1400" b="1" dirty="0" err="1"/>
              <a:t>Evidence</a:t>
            </a:r>
            <a:endParaRPr lang="en-GB" sz="1400" b="1" dirty="0"/>
          </a:p>
        </p:txBody>
      </p:sp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xmlns="" id="{BD4A9E1E-8E39-4949-912A-5CA649799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2427" y="2865261"/>
            <a:ext cx="4064829" cy="13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7085AF50-E145-4BB5-A7C8-7B746E60B4B6}"/>
              </a:ext>
            </a:extLst>
          </p:cNvPr>
          <p:cNvSpPr txBox="1"/>
          <p:nvPr/>
        </p:nvSpPr>
        <p:spPr>
          <a:xfrm>
            <a:off x="4334106" y="1221052"/>
            <a:ext cx="4757980" cy="4927044"/>
          </a:xfrm>
          <a:prstGeom prst="irregularSeal1">
            <a:avLst/>
          </a:prstGeom>
          <a:solidFill>
            <a:srgbClr val="FBD5E5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5400" dirty="0">
                <a:solidFill>
                  <a:schemeClr val="tx1"/>
                </a:solidFill>
              </a:rPr>
              <a:t>bassa evidenza</a:t>
            </a:r>
            <a:endParaRPr lang="en-GB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91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xmlns="" id="{393F4BD9-DEB5-4A3A-8A91-3FF45412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Medicina traslazionale</a:t>
            </a:r>
            <a:endParaRPr lang="en-GB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xmlns="" id="{6E57C9F1-790C-4AAF-B35A-28F17403B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0621" y="1314118"/>
            <a:ext cx="7355840" cy="45974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5B60C604-618C-4DED-8367-A2B683ED09FA}"/>
              </a:ext>
            </a:extLst>
          </p:cNvPr>
          <p:cNvSpPr/>
          <p:nvPr/>
        </p:nvSpPr>
        <p:spPr>
          <a:xfrm>
            <a:off x="8229600" y="2059394"/>
            <a:ext cx="344728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 err="1"/>
              <a:t>Branca</a:t>
            </a:r>
            <a:r>
              <a:rPr lang="en-GB" sz="2400" b="1" i="1" dirty="0"/>
              <a:t> </a:t>
            </a:r>
            <a:r>
              <a:rPr lang="en-GB" sz="2400" b="1" i="1" dirty="0" err="1"/>
              <a:t>interdisciplinare</a:t>
            </a:r>
            <a:r>
              <a:rPr lang="en-GB" sz="2400" b="1" i="1" dirty="0"/>
              <a:t> del campo </a:t>
            </a:r>
            <a:r>
              <a:rPr lang="en-GB" sz="2400" b="1" i="1" dirty="0" err="1"/>
              <a:t>biomedico</a:t>
            </a:r>
            <a:r>
              <a:rPr lang="en-GB" sz="2400" b="1" i="1" dirty="0"/>
              <a:t> </a:t>
            </a:r>
            <a:r>
              <a:rPr lang="en-GB" sz="2400" b="1" i="1" dirty="0" err="1"/>
              <a:t>che</a:t>
            </a:r>
            <a:r>
              <a:rPr lang="en-GB" sz="2400" b="1" i="1" dirty="0"/>
              <a:t> </a:t>
            </a:r>
            <a:r>
              <a:rPr lang="en-GB" sz="2400" b="1" i="1" dirty="0" err="1"/>
              <a:t>si</a:t>
            </a:r>
            <a:r>
              <a:rPr lang="en-GB" sz="2400" b="1" i="1" dirty="0"/>
              <a:t> </a:t>
            </a:r>
            <a:r>
              <a:rPr lang="en-GB" sz="2400" b="1" i="1" dirty="0" err="1"/>
              <a:t>basa</a:t>
            </a:r>
            <a:r>
              <a:rPr lang="en-GB" sz="2400" b="1" i="1" dirty="0"/>
              <a:t> </a:t>
            </a:r>
            <a:r>
              <a:rPr lang="en-GB" sz="2400" b="1" i="1" dirty="0" err="1"/>
              <a:t>su</a:t>
            </a:r>
            <a:r>
              <a:rPr lang="en-GB" sz="2400" b="1" i="1" dirty="0"/>
              <a:t> 3 </a:t>
            </a:r>
            <a:r>
              <a:rPr lang="en-GB" sz="2400" b="1" i="1" dirty="0" err="1"/>
              <a:t>pilastri</a:t>
            </a:r>
            <a:r>
              <a:rPr lang="en-GB" sz="2400" b="1" i="1" dirty="0"/>
              <a:t> </a:t>
            </a:r>
            <a:r>
              <a:rPr lang="en-GB" sz="2400" b="1" i="1" dirty="0" err="1"/>
              <a:t>fondamentali</a:t>
            </a:r>
            <a:r>
              <a:rPr lang="en-GB" sz="2400" b="1" i="1" dirty="0"/>
              <a:t>: </a:t>
            </a:r>
            <a:r>
              <a:rPr lang="en-GB" sz="2400" b="1" i="1" dirty="0" err="1">
                <a:solidFill>
                  <a:srgbClr val="0070C0"/>
                </a:solidFill>
              </a:rPr>
              <a:t>benchside</a:t>
            </a:r>
            <a:r>
              <a:rPr lang="en-GB" sz="2400" b="1" i="1" dirty="0"/>
              <a:t>, </a:t>
            </a:r>
            <a:r>
              <a:rPr lang="en-GB" sz="2400" b="1" i="1" dirty="0">
                <a:solidFill>
                  <a:srgbClr val="0070C0"/>
                </a:solidFill>
              </a:rPr>
              <a:t>bedside</a:t>
            </a:r>
            <a:r>
              <a:rPr lang="en-GB" sz="2400" b="1" i="1" dirty="0"/>
              <a:t> e </a:t>
            </a:r>
            <a:r>
              <a:rPr lang="en-GB" sz="2400" b="1" i="1" dirty="0">
                <a:solidFill>
                  <a:srgbClr val="0070C0"/>
                </a:solidFill>
              </a:rPr>
              <a:t>community</a:t>
            </a:r>
            <a:r>
              <a:rPr lang="en-GB" sz="2400" b="1" i="1" dirty="0"/>
              <a:t> </a:t>
            </a:r>
            <a:r>
              <a:rPr lang="en-GB" sz="2400" i="1" dirty="0"/>
              <a:t>(European Society for Translational Medicine</a:t>
            </a:r>
            <a:r>
              <a:rPr lang="en-GB" sz="28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6312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743FF150-86C8-4C0A-99AF-2C1E892F5154}"/>
              </a:ext>
            </a:extLst>
          </p:cNvPr>
          <p:cNvSpPr/>
          <p:nvPr/>
        </p:nvSpPr>
        <p:spPr>
          <a:xfrm>
            <a:off x="2650209" y="1206695"/>
            <a:ext cx="6788258" cy="497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dirty="0">
                <a:solidFill>
                  <a:schemeClr val="tx1"/>
                </a:solidFill>
              </a:rPr>
              <a:t>Integrazione delle cure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B44F7A5-A444-4A66-9277-FAB686C3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Possibili approcci al problema</a:t>
            </a:r>
            <a:endParaRPr lang="en-GB" dirty="0"/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xmlns="" id="{24794B85-9623-42AB-8C1C-88EA7EC50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213888000"/>
              </p:ext>
            </p:extLst>
          </p:nvPr>
        </p:nvGraphicFramePr>
        <p:xfrm>
          <a:off x="3022169" y="1309761"/>
          <a:ext cx="6044339" cy="4657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llout: linea 4">
            <a:extLst>
              <a:ext uri="{FF2B5EF4-FFF2-40B4-BE49-F238E27FC236}">
                <a16:creationId xmlns:a16="http://schemas.microsoft.com/office/drawing/2014/main" xmlns="" id="{25B8E719-0ED1-4AE8-9474-32456DE0802D}"/>
              </a:ext>
            </a:extLst>
          </p:cNvPr>
          <p:cNvSpPr/>
          <p:nvPr/>
        </p:nvSpPr>
        <p:spPr>
          <a:xfrm>
            <a:off x="7919634" y="1439020"/>
            <a:ext cx="1622157" cy="635431"/>
          </a:xfrm>
          <a:prstGeom prst="borderCallout1">
            <a:avLst>
              <a:gd name="adj1" fmla="val 6329"/>
              <a:gd name="adj2" fmla="val -5644"/>
              <a:gd name="adj3" fmla="val 84971"/>
              <a:gd name="adj4" fmla="val -45702"/>
            </a:avLst>
          </a:prstGeom>
          <a:solidFill>
            <a:srgbClr val="2683C6">
              <a:alpha val="50000"/>
            </a:srgbClr>
          </a:solidFill>
          <a:ln w="15875" cap="flat" cmpd="sng" algn="ctr">
            <a:solidFill>
              <a:srgbClr val="8CBBDC"/>
            </a:solidFill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85738" algn="ctr"/>
            <a:r>
              <a:rPr lang="it-IT" dirty="0"/>
              <a:t>Studi clinici</a:t>
            </a:r>
            <a:endParaRPr lang="en-GB" dirty="0"/>
          </a:p>
        </p:txBody>
      </p:sp>
      <p:sp>
        <p:nvSpPr>
          <p:cNvPr id="7" name="Callout: linea 6">
            <a:extLst>
              <a:ext uri="{FF2B5EF4-FFF2-40B4-BE49-F238E27FC236}">
                <a16:creationId xmlns:a16="http://schemas.microsoft.com/office/drawing/2014/main" xmlns="" id="{212D4DB7-5C9B-4ECA-A3D2-F371E1E60048}"/>
              </a:ext>
            </a:extLst>
          </p:cNvPr>
          <p:cNvSpPr/>
          <p:nvPr/>
        </p:nvSpPr>
        <p:spPr>
          <a:xfrm>
            <a:off x="8999349" y="3811422"/>
            <a:ext cx="1622157" cy="635431"/>
          </a:xfrm>
          <a:prstGeom prst="borderCallout1">
            <a:avLst>
              <a:gd name="adj1" fmla="val 6555"/>
              <a:gd name="adj2" fmla="val -6422"/>
              <a:gd name="adj3" fmla="val 58322"/>
              <a:gd name="adj4" fmla="val -37351"/>
            </a:avLst>
          </a:prstGeom>
          <a:solidFill>
            <a:srgbClr val="FF0000">
              <a:alpha val="50000"/>
            </a:srgbClr>
          </a:solidFill>
          <a:ln w="15875" cap="flat" cmpd="sng" algn="ctr">
            <a:solidFill>
              <a:srgbClr val="F97979"/>
            </a:solidFill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r>
              <a:rPr lang="it-IT" dirty="0"/>
              <a:t>Studi clinici</a:t>
            </a:r>
            <a:endParaRPr lang="en-GB" dirty="0"/>
          </a:p>
        </p:txBody>
      </p:sp>
      <p:sp>
        <p:nvSpPr>
          <p:cNvPr id="9" name="Callout: linea 8">
            <a:extLst>
              <a:ext uri="{FF2B5EF4-FFF2-40B4-BE49-F238E27FC236}">
                <a16:creationId xmlns:a16="http://schemas.microsoft.com/office/drawing/2014/main" xmlns="" id="{C6EAA453-D729-4DD1-9FEA-C8E3F90CB5AD}"/>
              </a:ext>
            </a:extLst>
          </p:cNvPr>
          <p:cNvSpPr/>
          <p:nvPr/>
        </p:nvSpPr>
        <p:spPr>
          <a:xfrm>
            <a:off x="1131376" y="3493706"/>
            <a:ext cx="1622157" cy="635431"/>
          </a:xfrm>
          <a:prstGeom prst="borderCallout1">
            <a:avLst>
              <a:gd name="adj1" fmla="val 4116"/>
              <a:gd name="adj2" fmla="val 107272"/>
              <a:gd name="adj3" fmla="val 84745"/>
              <a:gd name="adj4" fmla="val 164118"/>
            </a:avLst>
          </a:prstGeom>
          <a:solidFill>
            <a:srgbClr val="00B050">
              <a:alpha val="50000"/>
            </a:srgbClr>
          </a:solidFill>
          <a:ln w="15875" cap="flat" cmpd="sng" algn="ctr">
            <a:solidFill>
              <a:srgbClr val="79D1A1"/>
            </a:solidFill>
            <a:prstDash val="solid"/>
          </a:ln>
          <a:effectLst/>
        </p:spPr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algn="ctr"/>
            <a:r>
              <a:rPr lang="it-IT" dirty="0"/>
              <a:t>Interventi di popolazione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4754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ile:Flag map of Emilia-Romagna.svg">
            <a:extLst>
              <a:ext uri="{FF2B5EF4-FFF2-40B4-BE49-F238E27FC236}">
                <a16:creationId xmlns:a16="http://schemas.microsoft.com/office/drawing/2014/main" xmlns="" id="{EF6B3CAF-6F98-4993-AAF8-A89C2B447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799" y="1307671"/>
            <a:ext cx="8610601" cy="4563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8B669BB-AF6F-4D58-A6E9-5F213192B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i="1" dirty="0" err="1"/>
              <a:t>Population</a:t>
            </a:r>
            <a:r>
              <a:rPr lang="it-IT" i="1" dirty="0"/>
              <a:t> </a:t>
            </a:r>
            <a:r>
              <a:rPr lang="it-IT" i="1" dirty="0" err="1"/>
              <a:t>health</a:t>
            </a:r>
            <a:r>
              <a:rPr lang="it-IT" i="1" dirty="0"/>
              <a:t> management</a:t>
            </a:r>
            <a:endParaRPr lang="en-GB" i="1" dirty="0"/>
          </a:p>
        </p:txBody>
      </p:sp>
      <p:pic>
        <p:nvPicPr>
          <p:cNvPr id="2050" name="Picture 2" descr="Risultati immagini per hospital cartoon">
            <a:extLst>
              <a:ext uri="{FF2B5EF4-FFF2-40B4-BE49-F238E27FC236}">
                <a16:creationId xmlns:a16="http://schemas.microsoft.com/office/drawing/2014/main" xmlns="" id="{A7140266-809A-4A4E-BA06-5965B52E8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3277" y="1045801"/>
            <a:ext cx="3759126" cy="312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182369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1378</Words>
  <Application>Microsoft Office PowerPoint</Application>
  <PresentationFormat>Personalizzato</PresentationFormat>
  <Paragraphs>295</Paragraphs>
  <Slides>28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Retrospettivo</vt:lpstr>
      <vt:lpstr>“Il Patologie reumatiche:  aggiornamento ed evidenze su associazione con il rischio cardiovascolare”  Proposta di progetto: CUPID</vt:lpstr>
      <vt:lpstr>Premesse</vt:lpstr>
      <vt:lpstr>Screening del rischio CV nell’artrite reumatoide</vt:lpstr>
      <vt:lpstr>Diapositiva 4</vt:lpstr>
      <vt:lpstr>Fattori di rischio</vt:lpstr>
      <vt:lpstr>Livelli di evidenza delle raccomandazioni</vt:lpstr>
      <vt:lpstr>Medicina traslazionale</vt:lpstr>
      <vt:lpstr>Possibili approcci al problema</vt:lpstr>
      <vt:lpstr>Population health management</vt:lpstr>
      <vt:lpstr>Population health management</vt:lpstr>
      <vt:lpstr>Synchroon care group - Olanda</vt:lpstr>
      <vt:lpstr>Programma CUPID  ‘CardiovascUlar Prevention in Inflammatory arthritiDes’  </vt:lpstr>
      <vt:lpstr>Obiettivi</vt:lpstr>
      <vt:lpstr>Identificazione dei pazienti</vt:lpstr>
      <vt:lpstr>Percorso integrato</vt:lpstr>
      <vt:lpstr>Percorso clinico-assistenziale e indicatori</vt:lpstr>
      <vt:lpstr>Care integration = Data integration</vt:lpstr>
      <vt:lpstr>Qualità delle cure e rischio di ospedalizzazione per AR</vt:lpstr>
      <vt:lpstr>Triple aim</vt:lpstr>
      <vt:lpstr>Studio CUPID</vt:lpstr>
      <vt:lpstr>ERACORI trial</vt:lpstr>
      <vt:lpstr>CUPID trial pilota</vt:lpstr>
      <vt:lpstr>Trial CUPID</vt:lpstr>
      <vt:lpstr>Strategie di intervento</vt:lpstr>
      <vt:lpstr>Valutazioni</vt:lpstr>
      <vt:lpstr>Valutazioni di efficacia e sicurezza</vt:lpstr>
      <vt:lpstr>Risultati attesi</vt:lpstr>
      <vt:lpstr>Ringraziamenti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“Il Patologie reumatiche:  aggiornamento ed evidenze su associazione con il rischio cardiovascolare”  Proposta di progetto: CUPID</dc:title>
  <dc:creator>Carlo Scirè</dc:creator>
  <cp:lastModifiedBy>Cristina Rossi</cp:lastModifiedBy>
  <cp:revision>25</cp:revision>
  <dcterms:created xsi:type="dcterms:W3CDTF">2019-04-12T12:55:33Z</dcterms:created>
  <dcterms:modified xsi:type="dcterms:W3CDTF">2019-04-15T13:07:41Z</dcterms:modified>
</cp:coreProperties>
</file>