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8" r:id="rId1"/>
  </p:sldMasterIdLst>
  <p:sldIdLst>
    <p:sldId id="256" r:id="rId2"/>
    <p:sldId id="260" r:id="rId3"/>
    <p:sldId id="259" r:id="rId4"/>
    <p:sldId id="270" r:id="rId5"/>
    <p:sldId id="264" r:id="rId6"/>
    <p:sldId id="273" r:id="rId7"/>
    <p:sldId id="258" r:id="rId8"/>
    <p:sldId id="268" r:id="rId9"/>
    <p:sldId id="261" r:id="rId10"/>
    <p:sldId id="272" r:id="rId11"/>
    <p:sldId id="262" r:id="rId12"/>
    <p:sldId id="265"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53" autoAdjust="0"/>
    <p:restoredTop sz="94660"/>
  </p:normalViewPr>
  <p:slideViewPr>
    <p:cSldViewPr snapToGrid="0">
      <p:cViewPr varScale="1">
        <p:scale>
          <a:sx n="67" d="100"/>
          <a:sy n="67" d="100"/>
        </p:scale>
        <p:origin x="86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7" name="Date Placeholder 6"/>
          <p:cNvSpPr>
            <a:spLocks noGrp="1"/>
          </p:cNvSpPr>
          <p:nvPr>
            <p:ph type="dt" sz="half" idx="10"/>
          </p:nvPr>
        </p:nvSpPr>
        <p:spPr/>
        <p:txBody>
          <a:bodyPr/>
          <a:lstStyle/>
          <a:p>
            <a:fld id="{CA430C0A-5464-4FE4-84EB-FF9C94016DF4}" type="datetimeFigureOut">
              <a:rPr lang="en-US" smtClean="0"/>
              <a:t>11/4/2019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‹N›</a:t>
            </a:fld>
            <a:endParaRPr lang="en-US" dirty="0"/>
          </a:p>
        </p:txBody>
      </p:sp>
    </p:spTree>
    <p:extLst>
      <p:ext uri="{BB962C8B-B14F-4D97-AF65-F5344CB8AC3E}">
        <p14:creationId xmlns:p14="http://schemas.microsoft.com/office/powerpoint/2010/main" val="154641767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smtClean="0"/>
              <a:t>11/4/2019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‹N›</a:t>
            </a:fld>
            <a:endParaRPr lang="en-US" dirty="0"/>
          </a:p>
        </p:txBody>
      </p:sp>
    </p:spTree>
    <p:extLst>
      <p:ext uri="{BB962C8B-B14F-4D97-AF65-F5344CB8AC3E}">
        <p14:creationId xmlns:p14="http://schemas.microsoft.com/office/powerpoint/2010/main" val="3136665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1160EA64-D806-43AC-9DF2-F8C432F32B4C}" type="datetimeFigureOut">
              <a:rPr lang="en-US" smtClean="0"/>
              <a:t>11/4/2019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pPr/>
              <a:t>‹N›</a:t>
            </a:fld>
            <a:endParaRPr lang="en-US" dirty="0"/>
          </a:p>
        </p:txBody>
      </p:sp>
    </p:spTree>
    <p:extLst>
      <p:ext uri="{BB962C8B-B14F-4D97-AF65-F5344CB8AC3E}">
        <p14:creationId xmlns:p14="http://schemas.microsoft.com/office/powerpoint/2010/main" val="2327357094"/>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smtClean="0"/>
              <a:t>11/4/2019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‹N›</a:t>
            </a:fld>
            <a:endParaRPr lang="en-US" dirty="0"/>
          </a:p>
        </p:txBody>
      </p:sp>
    </p:spTree>
    <p:extLst>
      <p:ext uri="{BB962C8B-B14F-4D97-AF65-F5344CB8AC3E}">
        <p14:creationId xmlns:p14="http://schemas.microsoft.com/office/powerpoint/2010/main" val="1547619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7" name="Date Placeholder 6"/>
          <p:cNvSpPr>
            <a:spLocks noGrp="1"/>
          </p:cNvSpPr>
          <p:nvPr>
            <p:ph type="dt" sz="half" idx="10"/>
          </p:nvPr>
        </p:nvSpPr>
        <p:spPr/>
        <p:txBody>
          <a:bodyPr/>
          <a:lstStyle/>
          <a:p>
            <a:fld id="{360C6404-AD6E-4860-8E75-697CA40B95DA}" type="datetimeFigureOut">
              <a:rPr lang="en-US" smtClean="0"/>
              <a:t>11/4/2019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‹N›</a:t>
            </a:fld>
            <a:endParaRPr lang="en-US" dirty="0"/>
          </a:p>
        </p:txBody>
      </p:sp>
    </p:spTree>
    <p:extLst>
      <p:ext uri="{BB962C8B-B14F-4D97-AF65-F5344CB8AC3E}">
        <p14:creationId xmlns:p14="http://schemas.microsoft.com/office/powerpoint/2010/main" val="254296435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smtClean="0"/>
              <a:t>11/4/2019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smtClean="0"/>
              <a:t>‹N›</a:t>
            </a:fld>
            <a:endParaRPr lang="en-US" dirty="0"/>
          </a:p>
        </p:txBody>
      </p:sp>
    </p:spTree>
    <p:extLst>
      <p:ext uri="{BB962C8B-B14F-4D97-AF65-F5344CB8AC3E}">
        <p14:creationId xmlns:p14="http://schemas.microsoft.com/office/powerpoint/2010/main" val="1598904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583436" y="3143250"/>
            <a:ext cx="4270248" cy="2596776"/>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7" name="Date Placeholder 6"/>
          <p:cNvSpPr>
            <a:spLocks noGrp="1"/>
          </p:cNvSpPr>
          <p:nvPr>
            <p:ph type="dt" sz="half" idx="10"/>
          </p:nvPr>
        </p:nvSpPr>
        <p:spPr/>
        <p:txBody>
          <a:bodyPr/>
          <a:lstStyle/>
          <a:p>
            <a:fld id="{4F7D4976-E339-4826-83B7-FBD03F55ECF8}" type="datetimeFigureOut">
              <a:rPr lang="en-US" smtClean="0"/>
              <a:t>11/4/2019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t>‹N›</a:t>
            </a:fld>
            <a:endParaRPr lang="en-US" dirty="0"/>
          </a:p>
        </p:txBody>
      </p:sp>
      <p:sp>
        <p:nvSpPr>
          <p:cNvPr id="10" name="Title 9"/>
          <p:cNvSpPr>
            <a:spLocks noGrp="1"/>
          </p:cNvSpPr>
          <p:nvPr>
            <p:ph type="title"/>
          </p:nvPr>
        </p:nvSpPr>
        <p:spPr/>
        <p:txBody>
          <a:bodyPr/>
          <a:lstStyle/>
          <a:p>
            <a:r>
              <a:rPr lang="it-IT"/>
              <a:t>Fare clic per modificare lo stile del titolo dello schema</a:t>
            </a:r>
            <a:endParaRPr lang="en-US" dirty="0"/>
          </a:p>
        </p:txBody>
      </p:sp>
    </p:spTree>
    <p:extLst>
      <p:ext uri="{BB962C8B-B14F-4D97-AF65-F5344CB8AC3E}">
        <p14:creationId xmlns:p14="http://schemas.microsoft.com/office/powerpoint/2010/main" val="3611130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smtClean="0"/>
              <a:t>11/4/2019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smtClean="0"/>
              <a:t>‹N›</a:t>
            </a:fld>
            <a:endParaRPr lang="en-US" dirty="0"/>
          </a:p>
        </p:txBody>
      </p:sp>
    </p:spTree>
    <p:extLst>
      <p:ext uri="{BB962C8B-B14F-4D97-AF65-F5344CB8AC3E}">
        <p14:creationId xmlns:p14="http://schemas.microsoft.com/office/powerpoint/2010/main" val="4063375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smtClean="0"/>
              <a:t>11/4/2019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smtClean="0"/>
              <a:t>‹N›</a:t>
            </a:fld>
            <a:endParaRPr lang="en-US" dirty="0"/>
          </a:p>
        </p:txBody>
      </p:sp>
    </p:spTree>
    <p:extLst>
      <p:ext uri="{BB962C8B-B14F-4D97-AF65-F5344CB8AC3E}">
        <p14:creationId xmlns:p14="http://schemas.microsoft.com/office/powerpoint/2010/main" val="2615037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it-IT"/>
              <a:t>Fare clic per modificare lo stile del titolo dello schema</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9" name="Date Placeholder 8"/>
          <p:cNvSpPr>
            <a:spLocks noGrp="1"/>
          </p:cNvSpPr>
          <p:nvPr>
            <p:ph type="dt" sz="half" idx="10"/>
          </p:nvPr>
        </p:nvSpPr>
        <p:spPr/>
        <p:txBody>
          <a:bodyPr/>
          <a:lstStyle/>
          <a:p>
            <a:fld id="{D1BE4249-C0D0-4B06-8692-E8BB871AF643}" type="datetimeFigureOut">
              <a:rPr lang="en-US" smtClean="0"/>
              <a:t>11/4/2019</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smtClean="0"/>
              <a:t>‹N›</a:t>
            </a:fld>
            <a:endParaRPr lang="en-US" dirty="0"/>
          </a:p>
        </p:txBody>
      </p:sp>
    </p:spTree>
    <p:extLst>
      <p:ext uri="{BB962C8B-B14F-4D97-AF65-F5344CB8AC3E}">
        <p14:creationId xmlns:p14="http://schemas.microsoft.com/office/powerpoint/2010/main" val="3170451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smtClean="0"/>
              <a:t>11/4/2019</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smtClean="0"/>
              <a:t>‹N›</a:t>
            </a:fld>
            <a:endParaRPr lang="en-US" dirty="0"/>
          </a:p>
        </p:txBody>
      </p:sp>
    </p:spTree>
    <p:extLst>
      <p:ext uri="{BB962C8B-B14F-4D97-AF65-F5344CB8AC3E}">
        <p14:creationId xmlns:p14="http://schemas.microsoft.com/office/powerpoint/2010/main" val="2652079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smtClean="0"/>
              <a:t>11/4/2019</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smtClean="0"/>
              <a:pPr/>
              <a:t>‹N›</a:t>
            </a:fld>
            <a:endParaRPr lang="en-US" dirty="0"/>
          </a:p>
        </p:txBody>
      </p:sp>
    </p:spTree>
    <p:extLst>
      <p:ext uri="{BB962C8B-B14F-4D97-AF65-F5344CB8AC3E}">
        <p14:creationId xmlns:p14="http://schemas.microsoft.com/office/powerpoint/2010/main" val="382209291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mailto:info@centrohfe.191.it"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9DB2368-8649-482C-9CBB-0B53A8BA196D}"/>
              </a:ext>
            </a:extLst>
          </p:cNvPr>
          <p:cNvSpPr>
            <a:spLocks noGrp="1"/>
          </p:cNvSpPr>
          <p:nvPr>
            <p:ph type="ctrTitle"/>
          </p:nvPr>
        </p:nvSpPr>
        <p:spPr/>
        <p:txBody>
          <a:bodyPr/>
          <a:lstStyle/>
          <a:p>
            <a:r>
              <a:rPr lang="it-IT" dirty="0"/>
              <a:t>L’AMMINISTRATORE DI SOSTEGNO </a:t>
            </a:r>
          </a:p>
        </p:txBody>
      </p:sp>
      <p:sp>
        <p:nvSpPr>
          <p:cNvPr id="3" name="Sottotitolo 2">
            <a:extLst>
              <a:ext uri="{FF2B5EF4-FFF2-40B4-BE49-F238E27FC236}">
                <a16:creationId xmlns:a16="http://schemas.microsoft.com/office/drawing/2014/main" id="{24F46F43-E911-4975-932D-7B05BBF90F2C}"/>
              </a:ext>
            </a:extLst>
          </p:cNvPr>
          <p:cNvSpPr>
            <a:spLocks noGrp="1"/>
          </p:cNvSpPr>
          <p:nvPr>
            <p:ph type="subTitle" idx="1"/>
          </p:nvPr>
        </p:nvSpPr>
        <p:spPr/>
        <p:txBody>
          <a:bodyPr/>
          <a:lstStyle/>
          <a:p>
            <a:endParaRPr lang="it-IT"/>
          </a:p>
        </p:txBody>
      </p:sp>
    </p:spTree>
    <p:extLst>
      <p:ext uri="{BB962C8B-B14F-4D97-AF65-F5344CB8AC3E}">
        <p14:creationId xmlns:p14="http://schemas.microsoft.com/office/powerpoint/2010/main" val="22336783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176B448-C828-48A1-B062-958A199F0083}"/>
              </a:ext>
            </a:extLst>
          </p:cNvPr>
          <p:cNvSpPr>
            <a:spLocks noGrp="1"/>
          </p:cNvSpPr>
          <p:nvPr>
            <p:ph type="title"/>
          </p:nvPr>
        </p:nvSpPr>
        <p:spPr>
          <a:xfrm>
            <a:off x="1114425" y="964692"/>
            <a:ext cx="8846439" cy="1188720"/>
          </a:xfrm>
        </p:spPr>
        <p:txBody>
          <a:bodyPr/>
          <a:lstStyle/>
          <a:p>
            <a:r>
              <a:rPr lang="it-IT" dirty="0"/>
              <a:t>Le funzioni del tribunale </a:t>
            </a:r>
          </a:p>
        </p:txBody>
      </p:sp>
      <p:sp>
        <p:nvSpPr>
          <p:cNvPr id="3" name="Segnaposto contenuto 2">
            <a:extLst>
              <a:ext uri="{FF2B5EF4-FFF2-40B4-BE49-F238E27FC236}">
                <a16:creationId xmlns:a16="http://schemas.microsoft.com/office/drawing/2014/main" id="{8324EF9B-9C2D-4EC2-BADA-56C0FA8ACBE1}"/>
              </a:ext>
            </a:extLst>
          </p:cNvPr>
          <p:cNvSpPr>
            <a:spLocks noGrp="1"/>
          </p:cNvSpPr>
          <p:nvPr>
            <p:ph idx="1"/>
          </p:nvPr>
        </p:nvSpPr>
        <p:spPr>
          <a:xfrm>
            <a:off x="1114425" y="2638044"/>
            <a:ext cx="9386888" cy="3919919"/>
          </a:xfrm>
        </p:spPr>
        <p:txBody>
          <a:bodyPr>
            <a:noAutofit/>
          </a:bodyPr>
          <a:lstStyle/>
          <a:p>
            <a:pPr algn="just"/>
            <a:r>
              <a:rPr lang="it-IT" sz="2400" dirty="0"/>
              <a:t>L’amministrazione di sostegno si attiva mediante ricorso al giudice tutelare, il quale, assunta ogni opportuna informazione, provvede con decreto, con il quale viene designato l’amministratore di sostegno e definito l’oggetto del suo incarico.</a:t>
            </a:r>
          </a:p>
          <a:p>
            <a:pPr algn="just"/>
            <a:r>
              <a:rPr lang="it-IT" sz="2400" dirty="0"/>
              <a:t> Il giudice tutelare, nell’ambito di una amministrazione di sostegno, ha il compito di vigilare sul corretto svolgimento dell’incarico. L’amministratore di sostegno ha comunque un rapporto di carattere interlocutorio con il giudice tutelare, che dura per tutto il corso dell’incarico</a:t>
            </a:r>
          </a:p>
        </p:txBody>
      </p:sp>
    </p:spTree>
    <p:extLst>
      <p:ext uri="{BB962C8B-B14F-4D97-AF65-F5344CB8AC3E}">
        <p14:creationId xmlns:p14="http://schemas.microsoft.com/office/powerpoint/2010/main" val="21202205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6D5876-121E-4692-86C7-17B745D6FFB4}"/>
              </a:ext>
            </a:extLst>
          </p:cNvPr>
          <p:cNvSpPr>
            <a:spLocks noGrp="1"/>
          </p:cNvSpPr>
          <p:nvPr>
            <p:ph type="title"/>
          </p:nvPr>
        </p:nvSpPr>
        <p:spPr/>
        <p:txBody>
          <a:bodyPr/>
          <a:lstStyle/>
          <a:p>
            <a:r>
              <a:rPr lang="it-IT" dirty="0"/>
              <a:t>Il ricorso al giudice tutelare </a:t>
            </a:r>
          </a:p>
        </p:txBody>
      </p:sp>
      <p:sp>
        <p:nvSpPr>
          <p:cNvPr id="3" name="Segnaposto contenuto 2">
            <a:extLst>
              <a:ext uri="{FF2B5EF4-FFF2-40B4-BE49-F238E27FC236}">
                <a16:creationId xmlns:a16="http://schemas.microsoft.com/office/drawing/2014/main" id="{6B2E969D-8DFC-4B1B-A414-D4ED65DCA6A2}"/>
              </a:ext>
            </a:extLst>
          </p:cNvPr>
          <p:cNvSpPr>
            <a:spLocks noGrp="1"/>
          </p:cNvSpPr>
          <p:nvPr>
            <p:ph idx="1"/>
          </p:nvPr>
        </p:nvSpPr>
        <p:spPr>
          <a:xfrm>
            <a:off x="2210855" y="2592077"/>
            <a:ext cx="8377631" cy="4120565"/>
          </a:xfrm>
        </p:spPr>
        <p:txBody>
          <a:bodyPr>
            <a:noAutofit/>
          </a:bodyPr>
          <a:lstStyle/>
          <a:p>
            <a:pPr marL="0" indent="0">
              <a:buNone/>
            </a:pPr>
            <a:r>
              <a:rPr lang="it-IT" sz="2000" dirty="0"/>
              <a:t>Deve contenere:</a:t>
            </a:r>
          </a:p>
          <a:p>
            <a:pPr marL="0" indent="0">
              <a:buNone/>
            </a:pPr>
            <a:r>
              <a:rPr lang="it-IT" sz="2000" dirty="0"/>
              <a:t>      generalità del beneficiario </a:t>
            </a:r>
          </a:p>
          <a:p>
            <a:pPr marL="0" indent="0">
              <a:buNone/>
            </a:pPr>
            <a:r>
              <a:rPr lang="it-IT" sz="2000" dirty="0"/>
              <a:t>      residenza o domicilio del beneficiario</a:t>
            </a:r>
          </a:p>
          <a:p>
            <a:pPr marL="0" indent="0">
              <a:buNone/>
            </a:pPr>
            <a:r>
              <a:rPr lang="it-IT" sz="2000" dirty="0"/>
              <a:t>      nominativo e domicilio del coniuge, convivente o altro parente fino al IV°</a:t>
            </a:r>
          </a:p>
          <a:p>
            <a:pPr marL="0" indent="0">
              <a:buNone/>
            </a:pPr>
            <a:r>
              <a:rPr lang="it-IT" sz="2000" dirty="0"/>
              <a:t>      ragioni per cui si chiede la nomina di un </a:t>
            </a:r>
            <a:r>
              <a:rPr lang="it-IT" sz="2000" dirty="0" err="1"/>
              <a:t>AdS</a:t>
            </a:r>
            <a:endParaRPr lang="it-IT" sz="2000" dirty="0"/>
          </a:p>
          <a:p>
            <a:pPr marL="0" indent="0">
              <a:buNone/>
            </a:pPr>
            <a:r>
              <a:rPr lang="it-IT" sz="2000" dirty="0"/>
              <a:t>I documenti da allegare sono:</a:t>
            </a:r>
          </a:p>
          <a:p>
            <a:pPr marL="0" indent="0">
              <a:buNone/>
            </a:pPr>
            <a:r>
              <a:rPr lang="it-IT" sz="2000" dirty="0"/>
              <a:t>     carta d’identità del beneficiario </a:t>
            </a:r>
          </a:p>
          <a:p>
            <a:pPr marL="0" indent="0">
              <a:buNone/>
            </a:pPr>
            <a:r>
              <a:rPr lang="it-IT" sz="2000" dirty="0"/>
              <a:t>     certificato di residenza</a:t>
            </a:r>
          </a:p>
          <a:p>
            <a:pPr marL="0" indent="0">
              <a:buNone/>
            </a:pPr>
            <a:r>
              <a:rPr lang="it-IT" sz="2000" dirty="0"/>
              <a:t>     documentazione medica</a:t>
            </a:r>
          </a:p>
        </p:txBody>
      </p:sp>
      <p:sp>
        <p:nvSpPr>
          <p:cNvPr id="17" name="Freccia a destra 16">
            <a:extLst>
              <a:ext uri="{FF2B5EF4-FFF2-40B4-BE49-F238E27FC236}">
                <a16:creationId xmlns:a16="http://schemas.microsoft.com/office/drawing/2014/main" id="{479765BE-6352-44E2-8D6A-A4ACF020D641}"/>
              </a:ext>
            </a:extLst>
          </p:cNvPr>
          <p:cNvSpPr/>
          <p:nvPr/>
        </p:nvSpPr>
        <p:spPr>
          <a:xfrm>
            <a:off x="2231136" y="3185464"/>
            <a:ext cx="394658" cy="1635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 name="Freccia a destra 17">
            <a:extLst>
              <a:ext uri="{FF2B5EF4-FFF2-40B4-BE49-F238E27FC236}">
                <a16:creationId xmlns:a16="http://schemas.microsoft.com/office/drawing/2014/main" id="{258A6A83-036D-41A7-974F-7F12E60A302F}"/>
              </a:ext>
            </a:extLst>
          </p:cNvPr>
          <p:cNvSpPr/>
          <p:nvPr/>
        </p:nvSpPr>
        <p:spPr>
          <a:xfrm>
            <a:off x="2231136" y="3608325"/>
            <a:ext cx="394658" cy="1635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 name="Freccia a destra 18">
            <a:extLst>
              <a:ext uri="{FF2B5EF4-FFF2-40B4-BE49-F238E27FC236}">
                <a16:creationId xmlns:a16="http://schemas.microsoft.com/office/drawing/2014/main" id="{9568E73A-C811-4CFF-98F8-7D6513A5EF30}"/>
              </a:ext>
            </a:extLst>
          </p:cNvPr>
          <p:cNvSpPr/>
          <p:nvPr/>
        </p:nvSpPr>
        <p:spPr>
          <a:xfrm>
            <a:off x="2231136" y="4056743"/>
            <a:ext cx="394658" cy="1635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0" name="Freccia a destra 19">
            <a:extLst>
              <a:ext uri="{FF2B5EF4-FFF2-40B4-BE49-F238E27FC236}">
                <a16:creationId xmlns:a16="http://schemas.microsoft.com/office/drawing/2014/main" id="{EB333BB1-F164-4737-A320-30AE3422586D}"/>
              </a:ext>
            </a:extLst>
          </p:cNvPr>
          <p:cNvSpPr/>
          <p:nvPr/>
        </p:nvSpPr>
        <p:spPr>
          <a:xfrm>
            <a:off x="2211659" y="4466987"/>
            <a:ext cx="414135" cy="1920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24" name="Freccia a destra 23">
            <a:extLst>
              <a:ext uri="{FF2B5EF4-FFF2-40B4-BE49-F238E27FC236}">
                <a16:creationId xmlns:a16="http://schemas.microsoft.com/office/drawing/2014/main" id="{E7C8B628-8ABE-4E57-97C8-702655DF5A0E}"/>
              </a:ext>
            </a:extLst>
          </p:cNvPr>
          <p:cNvSpPr/>
          <p:nvPr/>
        </p:nvSpPr>
        <p:spPr>
          <a:xfrm>
            <a:off x="2190576" y="5326373"/>
            <a:ext cx="394658" cy="1635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5" name="Freccia a destra 24">
            <a:extLst>
              <a:ext uri="{FF2B5EF4-FFF2-40B4-BE49-F238E27FC236}">
                <a16:creationId xmlns:a16="http://schemas.microsoft.com/office/drawing/2014/main" id="{FC830DAA-D15C-4046-88F1-8648CBEEBCA1}"/>
              </a:ext>
            </a:extLst>
          </p:cNvPr>
          <p:cNvSpPr/>
          <p:nvPr/>
        </p:nvSpPr>
        <p:spPr>
          <a:xfrm>
            <a:off x="2180641" y="5772008"/>
            <a:ext cx="394658" cy="1635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6" name="Freccia a destra 25">
            <a:extLst>
              <a:ext uri="{FF2B5EF4-FFF2-40B4-BE49-F238E27FC236}">
                <a16:creationId xmlns:a16="http://schemas.microsoft.com/office/drawing/2014/main" id="{E2DB1AC6-3B7A-4447-9CC2-E21A6ABAE878}"/>
              </a:ext>
            </a:extLst>
          </p:cNvPr>
          <p:cNvSpPr/>
          <p:nvPr/>
        </p:nvSpPr>
        <p:spPr>
          <a:xfrm>
            <a:off x="2190576" y="6160533"/>
            <a:ext cx="394658" cy="1635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820013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0B57ED3-11CA-44B4-B89C-2D764D6D540D}"/>
              </a:ext>
            </a:extLst>
          </p:cNvPr>
          <p:cNvSpPr>
            <a:spLocks noGrp="1"/>
          </p:cNvSpPr>
          <p:nvPr>
            <p:ph idx="1"/>
          </p:nvPr>
        </p:nvSpPr>
        <p:spPr>
          <a:xfrm>
            <a:off x="744453" y="400051"/>
            <a:ext cx="10142622" cy="5101438"/>
          </a:xfrm>
        </p:spPr>
        <p:txBody>
          <a:bodyPr>
            <a:normAutofit/>
          </a:bodyPr>
          <a:lstStyle/>
          <a:p>
            <a:pPr marL="0" indent="0">
              <a:buNone/>
            </a:pPr>
            <a:endParaRPr lang="it-IT" dirty="0"/>
          </a:p>
          <a:p>
            <a:pPr marL="0" indent="0" algn="just">
              <a:buNone/>
            </a:pPr>
            <a:r>
              <a:rPr lang="it-IT" sz="2100" dirty="0"/>
              <a:t>Al Medico curante o allo Specialista può essere richiesta dal Giudice Tutelare la relazione clinica del paziente riguardante:</a:t>
            </a:r>
          </a:p>
          <a:p>
            <a:pPr marL="0" indent="0" algn="just">
              <a:buNone/>
            </a:pPr>
            <a:r>
              <a:rPr lang="it-IT" sz="2100" dirty="0"/>
              <a:t>     condizioni psichiche e fisiche </a:t>
            </a:r>
          </a:p>
          <a:p>
            <a:pPr marL="0" indent="0" algn="just">
              <a:buNone/>
            </a:pPr>
            <a:r>
              <a:rPr lang="it-IT" sz="2100" dirty="0"/>
              <a:t>     condizioni intellettive e volitive</a:t>
            </a:r>
          </a:p>
          <a:p>
            <a:pPr marL="0" indent="0" algn="just">
              <a:buNone/>
            </a:pPr>
            <a:r>
              <a:rPr lang="it-IT" sz="2100" dirty="0"/>
              <a:t>     capacità di prendersi cura della propria salute e dei propri interessi</a:t>
            </a:r>
          </a:p>
          <a:p>
            <a:pPr marL="0" indent="0" algn="just">
              <a:buNone/>
            </a:pPr>
            <a:r>
              <a:rPr lang="it-IT" dirty="0">
                <a:solidFill>
                  <a:schemeClr val="tx1"/>
                </a:solidFill>
              </a:rPr>
              <a:t>Il MMG deve informare il paziente con autonomie fisiche e psichiche limitate, o i suoi famigliari, circa la possibilità di ricorso a questa misura protettiva.</a:t>
            </a:r>
          </a:p>
          <a:p>
            <a:pPr marL="0" indent="0">
              <a:buNone/>
            </a:pPr>
            <a:r>
              <a:rPr lang="it-IT" sz="2800" b="1" dirty="0">
                <a:solidFill>
                  <a:schemeClr val="accent1"/>
                </a:solidFill>
              </a:rPr>
              <a:t>Segnalazione</a:t>
            </a:r>
          </a:p>
          <a:p>
            <a:pPr marL="0" indent="0" algn="just">
              <a:buNone/>
            </a:pPr>
            <a:r>
              <a:rPr lang="it-IT" sz="2000" dirty="0">
                <a:solidFill>
                  <a:schemeClr val="tx1"/>
                </a:solidFill>
              </a:rPr>
              <a:t>Obbligo di segnalare all’Autorità Giudiziaria quei casi di evidente pregiudizio per la persona che necessita di tutela.</a:t>
            </a:r>
          </a:p>
          <a:p>
            <a:endParaRPr lang="it-IT" dirty="0"/>
          </a:p>
        </p:txBody>
      </p:sp>
      <p:sp>
        <p:nvSpPr>
          <p:cNvPr id="4" name="Freccia a destra 3">
            <a:extLst>
              <a:ext uri="{FF2B5EF4-FFF2-40B4-BE49-F238E27FC236}">
                <a16:creationId xmlns:a16="http://schemas.microsoft.com/office/drawing/2014/main" id="{525A74A9-3BE9-4EDF-8F98-A7B3B2CC2A6B}"/>
              </a:ext>
            </a:extLst>
          </p:cNvPr>
          <p:cNvSpPr/>
          <p:nvPr/>
        </p:nvSpPr>
        <p:spPr>
          <a:xfrm>
            <a:off x="757103" y="1694656"/>
            <a:ext cx="349720" cy="2155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Freccia a destra 4">
            <a:extLst>
              <a:ext uri="{FF2B5EF4-FFF2-40B4-BE49-F238E27FC236}">
                <a16:creationId xmlns:a16="http://schemas.microsoft.com/office/drawing/2014/main" id="{490A70CF-DE8F-4898-8AA6-CEDEC83F2C37}"/>
              </a:ext>
            </a:extLst>
          </p:cNvPr>
          <p:cNvSpPr/>
          <p:nvPr/>
        </p:nvSpPr>
        <p:spPr>
          <a:xfrm>
            <a:off x="757103" y="2097017"/>
            <a:ext cx="349720" cy="2155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Freccia a destra 5">
            <a:extLst>
              <a:ext uri="{FF2B5EF4-FFF2-40B4-BE49-F238E27FC236}">
                <a16:creationId xmlns:a16="http://schemas.microsoft.com/office/drawing/2014/main" id="{6F38252F-0946-4387-AF81-0E4A6DC92888}"/>
              </a:ext>
            </a:extLst>
          </p:cNvPr>
          <p:cNvSpPr/>
          <p:nvPr/>
        </p:nvSpPr>
        <p:spPr>
          <a:xfrm>
            <a:off x="744453" y="2618987"/>
            <a:ext cx="349720" cy="2155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748392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C2C0078C-8739-4F5C-9799-F2CC8F355ABD}"/>
              </a:ext>
            </a:extLst>
          </p:cNvPr>
          <p:cNvSpPr txBox="1"/>
          <p:nvPr/>
        </p:nvSpPr>
        <p:spPr>
          <a:xfrm>
            <a:off x="1553817" y="1905506"/>
            <a:ext cx="9084365" cy="3416320"/>
          </a:xfrm>
          <a:prstGeom prst="rect">
            <a:avLst/>
          </a:prstGeom>
          <a:noFill/>
        </p:spPr>
        <p:txBody>
          <a:bodyPr wrap="square" rtlCol="0">
            <a:spAutoFit/>
          </a:bodyPr>
          <a:lstStyle/>
          <a:p>
            <a:pPr algn="just"/>
            <a:r>
              <a:rPr lang="it-IT" sz="2400" dirty="0"/>
              <a:t>La figura dell’Amministratore di Sostegno (</a:t>
            </a:r>
            <a:r>
              <a:rPr lang="it-IT" sz="2400" dirty="0" err="1"/>
              <a:t>AdS</a:t>
            </a:r>
            <a:r>
              <a:rPr lang="it-IT" sz="2400" dirty="0"/>
              <a:t>) viene introdotta dall’</a:t>
            </a:r>
            <a:r>
              <a:rPr lang="it-IT" sz="2400" b="1" dirty="0"/>
              <a:t>art. 404 del Codice Civile</a:t>
            </a:r>
            <a:r>
              <a:rPr lang="it-IT" sz="2400" dirty="0"/>
              <a:t>:</a:t>
            </a:r>
          </a:p>
          <a:p>
            <a:pPr algn="just"/>
            <a:r>
              <a:rPr lang="it-IT" sz="2400" i="1" dirty="0"/>
              <a:t>art. 404 - La persona che, per effetto di una infermità ovvero di una menomazione fisica o psichica, si trova nella impossibilità, anche parziale o temporanea, di provvedere ai propri interessi, può essere assistita da un</a:t>
            </a:r>
            <a:r>
              <a:rPr lang="it-IT" sz="2400" b="1" i="1" dirty="0"/>
              <a:t> </a:t>
            </a:r>
            <a:r>
              <a:rPr lang="it-IT" sz="2400" i="1" dirty="0"/>
              <a:t>amministratore di sostegno, nominato dal giudice tutelare del luogo in cui questa ha la residenza o il domicilio.</a:t>
            </a:r>
          </a:p>
          <a:p>
            <a:pPr algn="just"/>
            <a:endParaRPr lang="it-IT" sz="2400" i="1" dirty="0"/>
          </a:p>
          <a:p>
            <a:pPr algn="just"/>
            <a:r>
              <a:rPr lang="it-IT" sz="2400" dirty="0"/>
              <a:t>La Legge</a:t>
            </a:r>
            <a:r>
              <a:rPr lang="it-IT" sz="2400" b="1" dirty="0"/>
              <a:t> 6/2004 </a:t>
            </a:r>
            <a:r>
              <a:rPr lang="it-IT" sz="2400" dirty="0"/>
              <a:t>disciplina invece l’iter procedurale.</a:t>
            </a:r>
          </a:p>
        </p:txBody>
      </p:sp>
    </p:spTree>
    <p:extLst>
      <p:ext uri="{BB962C8B-B14F-4D97-AF65-F5344CB8AC3E}">
        <p14:creationId xmlns:p14="http://schemas.microsoft.com/office/powerpoint/2010/main" val="20460204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B5377D-2AF8-4BB1-B7E6-2EC1306A1CBB}"/>
              </a:ext>
            </a:extLst>
          </p:cNvPr>
          <p:cNvSpPr>
            <a:spLocks noGrp="1"/>
          </p:cNvSpPr>
          <p:nvPr>
            <p:ph type="title"/>
          </p:nvPr>
        </p:nvSpPr>
        <p:spPr>
          <a:xfrm>
            <a:off x="1485900" y="342900"/>
            <a:ext cx="8474964" cy="1071563"/>
          </a:xfrm>
        </p:spPr>
        <p:txBody>
          <a:bodyPr/>
          <a:lstStyle/>
          <a:p>
            <a:r>
              <a:rPr lang="it-IT" dirty="0"/>
              <a:t>Che cos’è e a chi è dedicato </a:t>
            </a:r>
          </a:p>
        </p:txBody>
      </p:sp>
      <p:sp>
        <p:nvSpPr>
          <p:cNvPr id="3" name="Segnaposto contenuto 2">
            <a:extLst>
              <a:ext uri="{FF2B5EF4-FFF2-40B4-BE49-F238E27FC236}">
                <a16:creationId xmlns:a16="http://schemas.microsoft.com/office/drawing/2014/main" id="{86397168-2C9C-4264-9F97-7DF87F1007AD}"/>
              </a:ext>
            </a:extLst>
          </p:cNvPr>
          <p:cNvSpPr>
            <a:spLocks noGrp="1"/>
          </p:cNvSpPr>
          <p:nvPr>
            <p:ph idx="1"/>
          </p:nvPr>
        </p:nvSpPr>
        <p:spPr>
          <a:xfrm>
            <a:off x="1285875" y="1743075"/>
            <a:ext cx="9315450" cy="4150233"/>
          </a:xfrm>
        </p:spPr>
        <p:txBody>
          <a:bodyPr>
            <a:normAutofit fontScale="92500" lnSpcReduction="20000"/>
          </a:bodyPr>
          <a:lstStyle/>
          <a:p>
            <a:pPr marL="0" indent="0" algn="just">
              <a:buNone/>
            </a:pPr>
            <a:r>
              <a:rPr lang="it-IT" sz="2800" dirty="0"/>
              <a:t>L’amministrazione di sostegno è un istituto  finalizzato alla protezione delle persone prive del tutto o in parte di autonomia nell’espletamento delle funzioni della vita quotidiana.</a:t>
            </a:r>
          </a:p>
          <a:p>
            <a:pPr marL="0" indent="0" algn="just">
              <a:buNone/>
            </a:pPr>
            <a:r>
              <a:rPr lang="it-IT" sz="2800" dirty="0"/>
              <a:t>Si rivolgono all’</a:t>
            </a:r>
            <a:r>
              <a:rPr lang="it-IT" sz="2800" dirty="0" err="1"/>
              <a:t>AdS</a:t>
            </a:r>
            <a:r>
              <a:rPr lang="it-IT" sz="2800" dirty="0"/>
              <a:t> tutte quelle persone che necessitano di protezione e per le quali il procedimento di interdizione o inabilitazione sarebbe troppo invasivo ossia:</a:t>
            </a:r>
          </a:p>
          <a:p>
            <a:r>
              <a:rPr lang="it-IT" sz="2800" dirty="0"/>
              <a:t>persone con disabilità psichica o fisica</a:t>
            </a:r>
          </a:p>
          <a:p>
            <a:r>
              <a:rPr lang="it-IT" sz="2800" dirty="0"/>
              <a:t>persone anziane prive in tutto o in parte di autonomia</a:t>
            </a:r>
          </a:p>
          <a:p>
            <a:r>
              <a:rPr lang="it-IT" sz="2800" dirty="0"/>
              <a:t>persone con problematiche psichiatriche</a:t>
            </a:r>
          </a:p>
          <a:p>
            <a:r>
              <a:rPr lang="it-IT" sz="2800" dirty="0"/>
              <a:t>persone con gravi forme di  dipendenze</a:t>
            </a:r>
          </a:p>
          <a:p>
            <a:pPr marL="0" indent="0" algn="just">
              <a:buNone/>
            </a:pPr>
            <a:endParaRPr lang="it-IT" sz="2800" dirty="0"/>
          </a:p>
        </p:txBody>
      </p:sp>
    </p:spTree>
    <p:extLst>
      <p:ext uri="{BB962C8B-B14F-4D97-AF65-F5344CB8AC3E}">
        <p14:creationId xmlns:p14="http://schemas.microsoft.com/office/powerpoint/2010/main" val="17333208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1FDBDA7-558F-43F1-A349-62C01EE194F7}"/>
              </a:ext>
            </a:extLst>
          </p:cNvPr>
          <p:cNvSpPr>
            <a:spLocks noGrp="1"/>
          </p:cNvSpPr>
          <p:nvPr>
            <p:ph type="title"/>
          </p:nvPr>
        </p:nvSpPr>
        <p:spPr>
          <a:xfrm>
            <a:off x="885825" y="964692"/>
            <a:ext cx="9075039" cy="764096"/>
          </a:xfrm>
        </p:spPr>
        <p:txBody>
          <a:bodyPr/>
          <a:lstStyle/>
          <a:p>
            <a:r>
              <a:rPr lang="it-IT" dirty="0"/>
              <a:t>I compiti </a:t>
            </a:r>
          </a:p>
        </p:txBody>
      </p:sp>
      <p:sp>
        <p:nvSpPr>
          <p:cNvPr id="3" name="Segnaposto contenuto 2">
            <a:extLst>
              <a:ext uri="{FF2B5EF4-FFF2-40B4-BE49-F238E27FC236}">
                <a16:creationId xmlns:a16="http://schemas.microsoft.com/office/drawing/2014/main" id="{51A62B2B-C73D-4F25-8E60-4BE0043C3799}"/>
              </a:ext>
            </a:extLst>
          </p:cNvPr>
          <p:cNvSpPr>
            <a:spLocks noGrp="1"/>
          </p:cNvSpPr>
          <p:nvPr>
            <p:ph idx="1"/>
          </p:nvPr>
        </p:nvSpPr>
        <p:spPr>
          <a:xfrm>
            <a:off x="700088" y="1985963"/>
            <a:ext cx="9260776" cy="4471987"/>
          </a:xfrm>
        </p:spPr>
        <p:txBody>
          <a:bodyPr>
            <a:normAutofit/>
          </a:bodyPr>
          <a:lstStyle/>
          <a:p>
            <a:r>
              <a:rPr lang="it-IT" sz="2100" u="sng" dirty="0"/>
              <a:t>La cura del beneficiario</a:t>
            </a:r>
            <a:br>
              <a:rPr lang="it-IT" sz="2100" u="sng" dirty="0"/>
            </a:br>
            <a:r>
              <a:rPr lang="it-IT" sz="2100" dirty="0"/>
              <a:t>Ad esempio per:</a:t>
            </a:r>
            <a:br>
              <a:rPr lang="it-IT" sz="2100" dirty="0"/>
            </a:br>
            <a:r>
              <a:rPr lang="it-IT" sz="2100" dirty="0"/>
              <a:t>– la gestione di attività quotidiane</a:t>
            </a:r>
            <a:br>
              <a:rPr lang="it-IT" sz="2100" dirty="0"/>
            </a:br>
            <a:r>
              <a:rPr lang="it-IT" sz="2100" dirty="0"/>
              <a:t>– la gestione dell’alloggio</a:t>
            </a:r>
            <a:br>
              <a:rPr lang="it-IT" sz="2100" dirty="0"/>
            </a:br>
            <a:r>
              <a:rPr lang="it-IT" sz="2100" dirty="0"/>
              <a:t>– la scelta e la gestione dei collaboratori famigliari</a:t>
            </a:r>
            <a:br>
              <a:rPr lang="it-IT" sz="2100" dirty="0"/>
            </a:br>
            <a:r>
              <a:rPr lang="it-IT" sz="2100" dirty="0"/>
              <a:t>– la relazione e la collaborazione coi servizi socio-sanitari</a:t>
            </a:r>
            <a:br>
              <a:rPr lang="it-IT" sz="2100" dirty="0"/>
            </a:br>
            <a:r>
              <a:rPr lang="it-IT" sz="2100" dirty="0"/>
              <a:t>– il consenso informato </a:t>
            </a:r>
          </a:p>
          <a:p>
            <a:r>
              <a:rPr lang="it-IT" sz="2100" u="sng" dirty="0"/>
              <a:t>La gestione del patrimonio:</a:t>
            </a:r>
            <a:br>
              <a:rPr lang="it-IT" sz="2100" u="sng" dirty="0"/>
            </a:br>
            <a:r>
              <a:rPr lang="it-IT" sz="2100" dirty="0"/>
              <a:t>Ad esempio per:</a:t>
            </a:r>
            <a:br>
              <a:rPr lang="it-IT" sz="2100" dirty="0"/>
            </a:br>
            <a:r>
              <a:rPr lang="it-IT" sz="2100" dirty="0"/>
              <a:t>– il benessere del beneficiario</a:t>
            </a:r>
            <a:br>
              <a:rPr lang="it-IT" sz="2100" dirty="0"/>
            </a:br>
            <a:r>
              <a:rPr lang="it-IT" sz="2100" dirty="0"/>
              <a:t>– la riscossione della pensione</a:t>
            </a:r>
            <a:br>
              <a:rPr lang="it-IT" sz="2100" dirty="0"/>
            </a:br>
            <a:r>
              <a:rPr lang="it-IT" sz="2100" dirty="0"/>
              <a:t>– il pagamento di affitto, tasse e bollette</a:t>
            </a:r>
            <a:br>
              <a:rPr lang="it-IT" sz="2100" dirty="0"/>
            </a:br>
            <a:r>
              <a:rPr lang="it-IT" sz="2100" dirty="0"/>
              <a:t>– la gestione dei risparmi</a:t>
            </a:r>
          </a:p>
          <a:p>
            <a:endParaRPr lang="it-IT" dirty="0"/>
          </a:p>
        </p:txBody>
      </p:sp>
    </p:spTree>
    <p:extLst>
      <p:ext uri="{BB962C8B-B14F-4D97-AF65-F5344CB8AC3E}">
        <p14:creationId xmlns:p14="http://schemas.microsoft.com/office/powerpoint/2010/main" val="352945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0B8F3AB-A506-4E36-8260-EC32B1F46114}"/>
              </a:ext>
            </a:extLst>
          </p:cNvPr>
          <p:cNvSpPr>
            <a:spLocks noGrp="1"/>
          </p:cNvSpPr>
          <p:nvPr>
            <p:ph type="title"/>
          </p:nvPr>
        </p:nvSpPr>
        <p:spPr/>
        <p:txBody>
          <a:bodyPr/>
          <a:lstStyle/>
          <a:p>
            <a:r>
              <a:rPr lang="it-IT" dirty="0"/>
              <a:t>Chi può diventare </a:t>
            </a:r>
            <a:r>
              <a:rPr lang="it-IT" dirty="0" err="1"/>
              <a:t>ads</a:t>
            </a:r>
            <a:endParaRPr lang="it-IT" dirty="0"/>
          </a:p>
        </p:txBody>
      </p:sp>
      <p:sp>
        <p:nvSpPr>
          <p:cNvPr id="7" name="Segnaposto contenuto 6">
            <a:extLst>
              <a:ext uri="{FF2B5EF4-FFF2-40B4-BE49-F238E27FC236}">
                <a16:creationId xmlns:a16="http://schemas.microsoft.com/office/drawing/2014/main" id="{3CBB0CB8-4E99-4596-93BF-F70A53578F74}"/>
              </a:ext>
            </a:extLst>
          </p:cNvPr>
          <p:cNvSpPr>
            <a:spLocks noGrp="1"/>
          </p:cNvSpPr>
          <p:nvPr>
            <p:ph idx="1"/>
          </p:nvPr>
        </p:nvSpPr>
        <p:spPr>
          <a:xfrm>
            <a:off x="1314450" y="2638044"/>
            <a:ext cx="9386888" cy="3101983"/>
          </a:xfrm>
        </p:spPr>
        <p:txBody>
          <a:bodyPr>
            <a:normAutofit/>
          </a:bodyPr>
          <a:lstStyle/>
          <a:p>
            <a:pPr marL="0" indent="0" algn="just">
              <a:buNone/>
            </a:pPr>
            <a:r>
              <a:rPr lang="it-IT" sz="2400" dirty="0"/>
              <a:t>     </a:t>
            </a:r>
            <a:r>
              <a:rPr lang="it-IT" sz="2800" dirty="0"/>
              <a:t>i parenti entro il IV° (coniuge, convivente etc.)</a:t>
            </a:r>
          </a:p>
          <a:p>
            <a:pPr marL="0" indent="0" algn="just">
              <a:buNone/>
            </a:pPr>
            <a:r>
              <a:rPr lang="it-IT" sz="2800" dirty="0"/>
              <a:t>    persona competente designata dal Giudice Tutelare</a:t>
            </a:r>
          </a:p>
          <a:p>
            <a:pPr marL="0" indent="0" algn="just">
              <a:buNone/>
            </a:pPr>
            <a:endParaRPr lang="it-IT" sz="2800" dirty="0"/>
          </a:p>
          <a:p>
            <a:pPr marL="0" indent="0" algn="just">
              <a:buNone/>
            </a:pPr>
            <a:r>
              <a:rPr lang="it-IT" sz="2800" dirty="0"/>
              <a:t>Non possono essere nominati </a:t>
            </a:r>
            <a:r>
              <a:rPr lang="it-IT" sz="2800" dirty="0" err="1"/>
              <a:t>AdS</a:t>
            </a:r>
            <a:r>
              <a:rPr lang="it-IT" sz="2800" dirty="0"/>
              <a:t> gli operatori pubblici o privati che hanno in carico il beneficiario. </a:t>
            </a:r>
          </a:p>
        </p:txBody>
      </p:sp>
      <p:sp>
        <p:nvSpPr>
          <p:cNvPr id="8" name="Freccia a destra 7">
            <a:extLst>
              <a:ext uri="{FF2B5EF4-FFF2-40B4-BE49-F238E27FC236}">
                <a16:creationId xmlns:a16="http://schemas.microsoft.com/office/drawing/2014/main" id="{2736AACC-F5DA-48F3-9E64-F30FC113AD4E}"/>
              </a:ext>
            </a:extLst>
          </p:cNvPr>
          <p:cNvSpPr/>
          <p:nvPr/>
        </p:nvSpPr>
        <p:spPr>
          <a:xfrm>
            <a:off x="1314450" y="2846653"/>
            <a:ext cx="394658" cy="2646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Freccia a destra 8">
            <a:extLst>
              <a:ext uri="{FF2B5EF4-FFF2-40B4-BE49-F238E27FC236}">
                <a16:creationId xmlns:a16="http://schemas.microsoft.com/office/drawing/2014/main" id="{D10FD9D9-5EB4-4699-B91D-8E832B03B3E3}"/>
              </a:ext>
            </a:extLst>
          </p:cNvPr>
          <p:cNvSpPr/>
          <p:nvPr/>
        </p:nvSpPr>
        <p:spPr>
          <a:xfrm>
            <a:off x="1314450" y="3343275"/>
            <a:ext cx="394658" cy="2646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40830753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892CB8-E558-4024-B06F-93E5DBE86A44}"/>
              </a:ext>
            </a:extLst>
          </p:cNvPr>
          <p:cNvSpPr>
            <a:spLocks noGrp="1"/>
          </p:cNvSpPr>
          <p:nvPr>
            <p:ph type="title"/>
          </p:nvPr>
        </p:nvSpPr>
        <p:spPr>
          <a:xfrm>
            <a:off x="2231136" y="114300"/>
            <a:ext cx="7729728" cy="657225"/>
          </a:xfrm>
        </p:spPr>
        <p:txBody>
          <a:bodyPr>
            <a:normAutofit fontScale="90000"/>
          </a:bodyPr>
          <a:lstStyle/>
          <a:p>
            <a:r>
              <a:rPr lang="it-IT" b="1" dirty="0"/>
              <a:t>Che doveri ha l’</a:t>
            </a:r>
            <a:r>
              <a:rPr lang="it-IT" b="1" dirty="0" err="1"/>
              <a:t>ads</a:t>
            </a:r>
            <a:r>
              <a:rPr lang="it-IT" b="1" dirty="0"/>
              <a:t>?</a:t>
            </a:r>
            <a:br>
              <a:rPr lang="it-IT" dirty="0"/>
            </a:br>
            <a:endParaRPr lang="it-IT" dirty="0"/>
          </a:p>
        </p:txBody>
      </p:sp>
      <p:sp>
        <p:nvSpPr>
          <p:cNvPr id="3" name="Segnaposto contenuto 2">
            <a:extLst>
              <a:ext uri="{FF2B5EF4-FFF2-40B4-BE49-F238E27FC236}">
                <a16:creationId xmlns:a16="http://schemas.microsoft.com/office/drawing/2014/main" id="{072CC119-2B49-433E-ACAE-4C27D8ECFD6E}"/>
              </a:ext>
            </a:extLst>
          </p:cNvPr>
          <p:cNvSpPr>
            <a:spLocks noGrp="1"/>
          </p:cNvSpPr>
          <p:nvPr>
            <p:ph idx="1"/>
          </p:nvPr>
        </p:nvSpPr>
        <p:spPr>
          <a:xfrm>
            <a:off x="-1" y="1071564"/>
            <a:ext cx="11401425" cy="5386386"/>
          </a:xfrm>
        </p:spPr>
        <p:txBody>
          <a:bodyPr>
            <a:normAutofit lnSpcReduction="10000"/>
          </a:bodyPr>
          <a:lstStyle/>
          <a:p>
            <a:r>
              <a:rPr lang="it-IT" dirty="0"/>
              <a:t>L’</a:t>
            </a:r>
            <a:r>
              <a:rPr lang="it-IT" dirty="0" err="1"/>
              <a:t>AdS</a:t>
            </a:r>
            <a:r>
              <a:rPr lang="it-IT" dirty="0"/>
              <a:t> deve innanzitutto leggere con attenzione il decreto di nomina e attenersi all’attività indicata nel decreto che ne delimita puntualmente i poteri e i doveri; deve avere cura della persona del beneficiario, tener conto dei suoi bisogni ed esigenze; deve informare il beneficiario circa gli atti da compiere (sempre che il beneficiario sia in condizioni di salute che gli consentono di recepire l’informazione) e il GT in caso di dissenso con il beneficiario.</a:t>
            </a:r>
          </a:p>
          <a:p>
            <a:r>
              <a:rPr lang="it-IT" b="1" dirty="0"/>
              <a:t>L’</a:t>
            </a:r>
            <a:r>
              <a:rPr lang="it-IT" b="1" dirty="0" err="1"/>
              <a:t>AdS</a:t>
            </a:r>
            <a:r>
              <a:rPr lang="it-IT" b="1" dirty="0"/>
              <a:t>, inoltre, deve:</a:t>
            </a:r>
            <a:endParaRPr lang="it-IT" dirty="0"/>
          </a:p>
          <a:p>
            <a:r>
              <a:rPr lang="it-IT" dirty="0"/>
              <a:t>– presentare una relazione scritta (depositandola in cancelleria) sulle condizioni di vita, personali e sociali del beneficiario allegando, di regola, un rendiconto con le principali voci di entrata e di spesa; la relazione va presentata secondo la frequenza stabilita dal giudice tutelare nel decreto di nomina (con cadenza semestrale oppure annuale);</a:t>
            </a:r>
          </a:p>
          <a:p>
            <a:r>
              <a:rPr lang="it-IT" dirty="0"/>
              <a:t>– promuovere l’intervento del GT per le opportune modifiche del decreto e segnalare ogni mutamento nelle condizioni di vita o ogni bisogno che possano rilevare ai fini della modifica del decreto, di una attenta gestione delle esigenze del beneficiario, o ai fini della stessa chiusura del procedimento;</a:t>
            </a:r>
          </a:p>
          <a:p>
            <a:r>
              <a:rPr lang="it-IT" dirty="0"/>
              <a:t>– chiedere la revoca dell’</a:t>
            </a:r>
            <a:r>
              <a:rPr lang="it-IT" dirty="0" err="1"/>
              <a:t>AdS</a:t>
            </a:r>
            <a:r>
              <a:rPr lang="it-IT" dirty="0"/>
              <a:t> per superamento delle menomazioni o infermità che l’hanno giustificata o la cessazione dell’</a:t>
            </a:r>
            <a:r>
              <a:rPr lang="it-IT" dirty="0" err="1"/>
              <a:t>AdS</a:t>
            </a:r>
            <a:r>
              <a:rPr lang="it-IT" dirty="0"/>
              <a:t> per morte del Beneficiario;</a:t>
            </a:r>
          </a:p>
          <a:p>
            <a:r>
              <a:rPr lang="it-IT" dirty="0"/>
              <a:t>– consegnare i beni e presentare il conto finale della amministrazione dopo la cessazione dell’incarico.</a:t>
            </a:r>
          </a:p>
          <a:p>
            <a:r>
              <a:rPr lang="it-IT" dirty="0"/>
              <a:t>L’</a:t>
            </a:r>
            <a:r>
              <a:rPr lang="it-IT" dirty="0" err="1"/>
              <a:t>AdS</a:t>
            </a:r>
            <a:r>
              <a:rPr lang="it-IT" dirty="0"/>
              <a:t> può essere nominato in via provvisoria o a tempo indeterminato, può anche essere nominato per un solo determinato atto. Se è nominato a tempo indeterminato dura in carica dieci anni (salvo che si tratti del coniuge, o stabilmente convivente, ascendenti o discendenti, che durano in carica senza limiti di tempo).</a:t>
            </a:r>
          </a:p>
          <a:p>
            <a:endParaRPr lang="it-IT" dirty="0"/>
          </a:p>
        </p:txBody>
      </p:sp>
    </p:spTree>
    <p:extLst>
      <p:ext uri="{BB962C8B-B14F-4D97-AF65-F5344CB8AC3E}">
        <p14:creationId xmlns:p14="http://schemas.microsoft.com/office/powerpoint/2010/main" val="17100130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1B1377B-BBF0-4B92-9554-F60F6B7EF300}"/>
              </a:ext>
            </a:extLst>
          </p:cNvPr>
          <p:cNvSpPr>
            <a:spLocks noGrp="1"/>
          </p:cNvSpPr>
          <p:nvPr>
            <p:ph type="title"/>
          </p:nvPr>
        </p:nvSpPr>
        <p:spPr/>
        <p:txBody>
          <a:bodyPr/>
          <a:lstStyle/>
          <a:p>
            <a:r>
              <a:rPr lang="it-IT" dirty="0"/>
              <a:t>Chi può fare richiesta di </a:t>
            </a:r>
            <a:r>
              <a:rPr lang="it-IT" dirty="0" err="1"/>
              <a:t>aDS</a:t>
            </a:r>
            <a:endParaRPr lang="it-IT" dirty="0"/>
          </a:p>
        </p:txBody>
      </p:sp>
      <p:sp>
        <p:nvSpPr>
          <p:cNvPr id="3" name="Segnaposto contenuto 2">
            <a:extLst>
              <a:ext uri="{FF2B5EF4-FFF2-40B4-BE49-F238E27FC236}">
                <a16:creationId xmlns:a16="http://schemas.microsoft.com/office/drawing/2014/main" id="{728D5CFB-0563-4234-87D6-71036942A542}"/>
              </a:ext>
            </a:extLst>
          </p:cNvPr>
          <p:cNvSpPr>
            <a:spLocks noGrp="1"/>
          </p:cNvSpPr>
          <p:nvPr>
            <p:ph idx="1"/>
          </p:nvPr>
        </p:nvSpPr>
        <p:spPr>
          <a:xfrm>
            <a:off x="1457325" y="2479018"/>
            <a:ext cx="8503539" cy="4027799"/>
          </a:xfrm>
        </p:spPr>
        <p:txBody>
          <a:bodyPr>
            <a:normAutofit fontScale="92500" lnSpcReduction="20000"/>
          </a:bodyPr>
          <a:lstStyle/>
          <a:p>
            <a:pPr marL="0" indent="0">
              <a:buNone/>
            </a:pPr>
            <a:r>
              <a:rPr lang="it-IT" sz="2400" dirty="0"/>
              <a:t>        </a:t>
            </a:r>
            <a:r>
              <a:rPr lang="it-IT" sz="2800" dirty="0"/>
              <a:t>il beneficiario stesso in previsione della propria eventuale e futura incapacità, ha facoltà di designare con atto pubblico o scrittura privata autenticata il proprio amministratore di sostegno</a:t>
            </a:r>
          </a:p>
          <a:p>
            <a:pPr marL="0" indent="0">
              <a:buNone/>
            </a:pPr>
            <a:endParaRPr lang="it-IT" sz="2800" dirty="0"/>
          </a:p>
          <a:p>
            <a:pPr marL="0" indent="0">
              <a:buNone/>
            </a:pPr>
            <a:r>
              <a:rPr lang="it-IT" sz="2800" dirty="0"/>
              <a:t>    le persone stabilmente conviventi</a:t>
            </a:r>
          </a:p>
          <a:p>
            <a:pPr marL="0" indent="0">
              <a:buNone/>
            </a:pPr>
            <a:endParaRPr lang="it-IT" sz="2800" dirty="0"/>
          </a:p>
          <a:p>
            <a:pPr marL="0" indent="0">
              <a:buNone/>
            </a:pPr>
            <a:r>
              <a:rPr lang="it-IT" sz="2800" dirty="0"/>
              <a:t>    i parenti entro il IV° e gli affini entro il II°</a:t>
            </a:r>
          </a:p>
          <a:p>
            <a:pPr marL="0" indent="0">
              <a:buNone/>
            </a:pPr>
            <a:r>
              <a:rPr lang="it-IT" sz="2800" dirty="0"/>
              <a:t>     </a:t>
            </a:r>
          </a:p>
          <a:p>
            <a:pPr marL="0" indent="0">
              <a:buNone/>
            </a:pPr>
            <a:r>
              <a:rPr lang="it-IT" sz="2800" dirty="0"/>
              <a:t>    i responsabili dei servizi sanitari e sociali </a:t>
            </a:r>
          </a:p>
          <a:p>
            <a:pPr marL="0" indent="0">
              <a:buNone/>
            </a:pPr>
            <a:endParaRPr lang="it-IT" sz="2400" dirty="0"/>
          </a:p>
        </p:txBody>
      </p:sp>
      <p:sp>
        <p:nvSpPr>
          <p:cNvPr id="4" name="Freccia a destra 3">
            <a:extLst>
              <a:ext uri="{FF2B5EF4-FFF2-40B4-BE49-F238E27FC236}">
                <a16:creationId xmlns:a16="http://schemas.microsoft.com/office/drawing/2014/main" id="{59A9EA1B-E348-47A8-BF80-E01E66B1CB71}"/>
              </a:ext>
            </a:extLst>
          </p:cNvPr>
          <p:cNvSpPr/>
          <p:nvPr/>
        </p:nvSpPr>
        <p:spPr>
          <a:xfrm>
            <a:off x="1457325" y="2479018"/>
            <a:ext cx="394658" cy="2646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Freccia a destra 4">
            <a:extLst>
              <a:ext uri="{FF2B5EF4-FFF2-40B4-BE49-F238E27FC236}">
                <a16:creationId xmlns:a16="http://schemas.microsoft.com/office/drawing/2014/main" id="{D453AA7D-E035-4DB0-ADA8-4DD058F87C8B}"/>
              </a:ext>
            </a:extLst>
          </p:cNvPr>
          <p:cNvSpPr/>
          <p:nvPr/>
        </p:nvSpPr>
        <p:spPr>
          <a:xfrm>
            <a:off x="1457325" y="4360610"/>
            <a:ext cx="394658" cy="2646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Freccia a destra 5">
            <a:extLst>
              <a:ext uri="{FF2B5EF4-FFF2-40B4-BE49-F238E27FC236}">
                <a16:creationId xmlns:a16="http://schemas.microsoft.com/office/drawing/2014/main" id="{E670331A-D511-464C-96C7-3F849630CF8D}"/>
              </a:ext>
            </a:extLst>
          </p:cNvPr>
          <p:cNvSpPr/>
          <p:nvPr/>
        </p:nvSpPr>
        <p:spPr>
          <a:xfrm>
            <a:off x="1457325" y="6109894"/>
            <a:ext cx="394658" cy="2646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Freccia a destra 6">
            <a:extLst>
              <a:ext uri="{FF2B5EF4-FFF2-40B4-BE49-F238E27FC236}">
                <a16:creationId xmlns:a16="http://schemas.microsoft.com/office/drawing/2014/main" id="{C74F9278-E733-4441-80DD-E3908094AC5A}"/>
              </a:ext>
            </a:extLst>
          </p:cNvPr>
          <p:cNvSpPr/>
          <p:nvPr/>
        </p:nvSpPr>
        <p:spPr>
          <a:xfrm>
            <a:off x="1457325" y="5301406"/>
            <a:ext cx="394658" cy="2646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032998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9865F6-C102-41B1-B16A-1A7BA898ADF3}"/>
              </a:ext>
            </a:extLst>
          </p:cNvPr>
          <p:cNvSpPr>
            <a:spLocks noGrp="1"/>
          </p:cNvSpPr>
          <p:nvPr>
            <p:ph type="title"/>
          </p:nvPr>
        </p:nvSpPr>
        <p:spPr>
          <a:xfrm>
            <a:off x="1514475" y="964692"/>
            <a:ext cx="9043988" cy="764096"/>
          </a:xfrm>
        </p:spPr>
        <p:txBody>
          <a:bodyPr>
            <a:noAutofit/>
          </a:bodyPr>
          <a:lstStyle/>
          <a:p>
            <a:r>
              <a:rPr lang="it-IT" sz="2000" dirty="0"/>
              <a:t>A chi possono essere indirizzati i familiari o i </a:t>
            </a:r>
            <a:r>
              <a:rPr lang="it-IT" sz="2000" dirty="0" err="1"/>
              <a:t>caregiver</a:t>
            </a:r>
            <a:r>
              <a:rPr lang="it-IT" sz="2000" dirty="0"/>
              <a:t> per effettuare il ricorso</a:t>
            </a:r>
          </a:p>
        </p:txBody>
      </p:sp>
      <p:sp>
        <p:nvSpPr>
          <p:cNvPr id="3" name="Segnaposto contenuto 2">
            <a:extLst>
              <a:ext uri="{FF2B5EF4-FFF2-40B4-BE49-F238E27FC236}">
                <a16:creationId xmlns:a16="http://schemas.microsoft.com/office/drawing/2014/main" id="{25134CCB-201E-40FB-A173-ED7FAD188D44}"/>
              </a:ext>
            </a:extLst>
          </p:cNvPr>
          <p:cNvSpPr>
            <a:spLocks noGrp="1"/>
          </p:cNvSpPr>
          <p:nvPr>
            <p:ph idx="1"/>
          </p:nvPr>
        </p:nvSpPr>
        <p:spPr>
          <a:xfrm>
            <a:off x="971550" y="1885949"/>
            <a:ext cx="9586913" cy="4329113"/>
          </a:xfrm>
        </p:spPr>
        <p:txBody>
          <a:bodyPr>
            <a:normAutofit/>
          </a:bodyPr>
          <a:lstStyle/>
          <a:p>
            <a:pPr marL="0" indent="0" algn="just">
              <a:buNone/>
            </a:pPr>
            <a:r>
              <a:rPr lang="it-IT" sz="2000" dirty="0"/>
              <a:t>Il ricorso può essere liberamente effettuato direttamente da un familiare o da un </a:t>
            </a:r>
            <a:r>
              <a:rPr lang="it-IT" sz="2000" dirty="0" err="1"/>
              <a:t>caregiver</a:t>
            </a:r>
            <a:r>
              <a:rPr lang="it-IT" sz="2000" dirty="0"/>
              <a:t> di riferimento che può utilizzare la modulistica pubblicata sul sito del Tribunale di Ferrara.</a:t>
            </a:r>
          </a:p>
          <a:p>
            <a:pPr algn="just"/>
            <a:r>
              <a:rPr lang="it-IT" sz="2000" dirty="0"/>
              <a:t>Se necessita di un aiuto può rivolgersi a :</a:t>
            </a:r>
          </a:p>
          <a:p>
            <a:pPr algn="just"/>
            <a:r>
              <a:rPr lang="it-IT" sz="2000" dirty="0"/>
              <a:t>Patronati/</a:t>
            </a:r>
            <a:r>
              <a:rPr lang="it-IT" sz="2000" dirty="0" err="1"/>
              <a:t>caf</a:t>
            </a:r>
            <a:endParaRPr lang="it-IT" sz="2000" dirty="0"/>
          </a:p>
          <a:p>
            <a:pPr algn="just"/>
            <a:r>
              <a:rPr lang="it-IT" sz="2000" dirty="0"/>
              <a:t>Legale di fiducia</a:t>
            </a:r>
          </a:p>
          <a:p>
            <a:r>
              <a:rPr lang="it-IT" sz="2000" dirty="0"/>
              <a:t>Centro H</a:t>
            </a:r>
            <a:r>
              <a:rPr lang="pt-BR" sz="2000" dirty="0"/>
              <a:t>Centro H - Informahandicap</a:t>
            </a:r>
            <a:br>
              <a:rPr lang="pt-BR" sz="2000" dirty="0"/>
            </a:br>
            <a:r>
              <a:rPr lang="pt-BR" sz="2000" dirty="0"/>
              <a:t>E-MAIL: </a:t>
            </a:r>
            <a:r>
              <a:rPr lang="pt-BR" sz="2000" dirty="0">
                <a:hlinkClick r:id="rId2"/>
              </a:rPr>
              <a:t>info@centrohfe.191.it</a:t>
            </a:r>
            <a:r>
              <a:rPr lang="pt-BR" sz="2000" dirty="0"/>
              <a:t> </a:t>
            </a:r>
          </a:p>
          <a:p>
            <a:pPr algn="just"/>
            <a:r>
              <a:rPr lang="it-IT" sz="2000" dirty="0"/>
              <a:t>Servizio sociale territoriale ASP se l’utente è in carico o completamento privo di familiari o </a:t>
            </a:r>
            <a:r>
              <a:rPr lang="it-IT" sz="2000" dirty="0" err="1"/>
              <a:t>caregiver</a:t>
            </a:r>
            <a:r>
              <a:rPr lang="it-IT" sz="2000" dirty="0"/>
              <a:t> di riferimento</a:t>
            </a:r>
          </a:p>
        </p:txBody>
      </p:sp>
    </p:spTree>
    <p:extLst>
      <p:ext uri="{BB962C8B-B14F-4D97-AF65-F5344CB8AC3E}">
        <p14:creationId xmlns:p14="http://schemas.microsoft.com/office/powerpoint/2010/main" val="30296224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4C1FBBE-E586-4C07-B407-EC2958C27C0C}"/>
              </a:ext>
            </a:extLst>
          </p:cNvPr>
          <p:cNvSpPr>
            <a:spLocks noGrp="1"/>
          </p:cNvSpPr>
          <p:nvPr>
            <p:ph idx="1"/>
          </p:nvPr>
        </p:nvSpPr>
        <p:spPr>
          <a:xfrm>
            <a:off x="1328738" y="1113380"/>
            <a:ext cx="8680894" cy="5073108"/>
          </a:xfrm>
        </p:spPr>
        <p:txBody>
          <a:bodyPr>
            <a:noAutofit/>
          </a:bodyPr>
          <a:lstStyle/>
          <a:p>
            <a:pPr marL="0" indent="0" algn="just">
              <a:buNone/>
            </a:pPr>
            <a:r>
              <a:rPr lang="it-IT" sz="2800" dirty="0"/>
              <a:t>Gli operatori dei servizi sociosanitari incaricati di pubblico servizio, che seguono una persona in una situazione potenzialmente pericolosa hanno</a:t>
            </a:r>
            <a:r>
              <a:rPr lang="it-IT" sz="2800" u="sng" dirty="0"/>
              <a:t> l’obbligo </a:t>
            </a:r>
            <a:r>
              <a:rPr lang="it-IT" sz="2800" dirty="0"/>
              <a:t>(art. 406 C.C.) di:</a:t>
            </a:r>
          </a:p>
          <a:p>
            <a:pPr marL="0" indent="0" algn="just">
              <a:buNone/>
            </a:pPr>
            <a:r>
              <a:rPr lang="it-IT" sz="2800" dirty="0"/>
              <a:t>      proporre un ricorso al Giudice Tutelare </a:t>
            </a:r>
          </a:p>
          <a:p>
            <a:pPr marL="0" indent="0" algn="just">
              <a:buNone/>
            </a:pPr>
            <a:r>
              <a:rPr lang="it-IT" sz="2800" dirty="0"/>
              <a:t>      informare il Pubblico Ministero </a:t>
            </a:r>
          </a:p>
          <a:p>
            <a:pPr marL="0" indent="0" algn="just">
              <a:buNone/>
            </a:pPr>
            <a:endParaRPr lang="it-IT" sz="2800" dirty="0"/>
          </a:p>
          <a:p>
            <a:pPr marL="0" indent="0" algn="just">
              <a:buNone/>
            </a:pPr>
            <a:r>
              <a:rPr lang="it-IT" sz="2800" dirty="0"/>
              <a:t>In entrambi i casi è fondamentale produrre la documentazione necessaria che attesta lo stato di fragilità della persona.</a:t>
            </a:r>
          </a:p>
        </p:txBody>
      </p:sp>
      <p:sp>
        <p:nvSpPr>
          <p:cNvPr id="5" name="Freccia a destra 4">
            <a:extLst>
              <a:ext uri="{FF2B5EF4-FFF2-40B4-BE49-F238E27FC236}">
                <a16:creationId xmlns:a16="http://schemas.microsoft.com/office/drawing/2014/main" id="{B22B16A3-4330-4280-9D44-99ED9D354660}"/>
              </a:ext>
            </a:extLst>
          </p:cNvPr>
          <p:cNvSpPr/>
          <p:nvPr/>
        </p:nvSpPr>
        <p:spPr>
          <a:xfrm>
            <a:off x="1505999" y="3195335"/>
            <a:ext cx="353037" cy="23366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Freccia a destra 5">
            <a:extLst>
              <a:ext uri="{FF2B5EF4-FFF2-40B4-BE49-F238E27FC236}">
                <a16:creationId xmlns:a16="http://schemas.microsoft.com/office/drawing/2014/main" id="{C6FF87A3-49B3-41B3-BC13-29B94BA17934}"/>
              </a:ext>
            </a:extLst>
          </p:cNvPr>
          <p:cNvSpPr/>
          <p:nvPr/>
        </p:nvSpPr>
        <p:spPr>
          <a:xfrm>
            <a:off x="1505998" y="3649934"/>
            <a:ext cx="353037" cy="23366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959827619"/>
      </p:ext>
    </p:extLst>
  </p:cSld>
  <p:clrMapOvr>
    <a:masterClrMapping/>
  </p:clrMapOvr>
</p:sld>
</file>

<file path=ppt/theme/theme1.xml><?xml version="1.0" encoding="utf-8"?>
<a:theme xmlns:a="http://schemas.openxmlformats.org/drawingml/2006/main" name="Pacco">
  <a:themeElements>
    <a:clrScheme name="Pacco">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cco">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cco">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TM10001115[[fn=Compatto]]</Template>
  <TotalTime>184</TotalTime>
  <Words>1051</Words>
  <Application>Microsoft Office PowerPoint</Application>
  <PresentationFormat>Widescreen</PresentationFormat>
  <Paragraphs>69</Paragraphs>
  <Slides>12</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12</vt:i4>
      </vt:variant>
    </vt:vector>
  </HeadingPairs>
  <TitlesOfParts>
    <vt:vector size="15" baseType="lpstr">
      <vt:lpstr>Arial</vt:lpstr>
      <vt:lpstr>Gill Sans MT</vt:lpstr>
      <vt:lpstr>Pacco</vt:lpstr>
      <vt:lpstr>L’AMMINISTRATORE DI SOSTEGNO </vt:lpstr>
      <vt:lpstr>Presentazione standard di PowerPoint</vt:lpstr>
      <vt:lpstr>Che cos’è e a chi è dedicato </vt:lpstr>
      <vt:lpstr>I compiti </vt:lpstr>
      <vt:lpstr>Chi può diventare ads</vt:lpstr>
      <vt:lpstr>Che doveri ha l’ads? </vt:lpstr>
      <vt:lpstr>Chi può fare richiesta di aDS</vt:lpstr>
      <vt:lpstr>A chi possono essere indirizzati i familiari o i caregiver per effettuare il ricorso</vt:lpstr>
      <vt:lpstr>Presentazione standard di PowerPoint</vt:lpstr>
      <vt:lpstr>Le funzioni del tribunale </vt:lpstr>
      <vt:lpstr>Il ricorso al giudice tutelare </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L’AMMINISTRATORE DI SOSTEGNO</dc:title>
  <dc:creator>Valeria Viscom.</dc:creator>
  <cp:lastModifiedBy>Annalisa Berti</cp:lastModifiedBy>
  <cp:revision>20</cp:revision>
  <dcterms:created xsi:type="dcterms:W3CDTF">2019-10-23T11:08:39Z</dcterms:created>
  <dcterms:modified xsi:type="dcterms:W3CDTF">2019-11-04T14:02:18Z</dcterms:modified>
</cp:coreProperties>
</file>