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6" r:id="rId3"/>
    <p:sldId id="265" r:id="rId4"/>
    <p:sldId id="267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69" r:id="rId13"/>
    <p:sldId id="270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CC8B07-F75D-4153-BD42-A4319351BAA0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3AB1E9-2C6C-4180-901C-CD8EBCC1977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iia.it/per-il-pubblico/ipertensione/ipertensione-i-numeri-in-itali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584175"/>
          </a:xfrm>
        </p:spPr>
        <p:txBody>
          <a:bodyPr>
            <a:normAutofit fontScale="90000"/>
          </a:bodyPr>
          <a:lstStyle/>
          <a:p>
            <a:r>
              <a:rPr lang="it-IT" i="1" u="sng" dirty="0" smtClean="0">
                <a:solidFill>
                  <a:schemeClr val="accent3">
                    <a:lumMod val="50000"/>
                  </a:schemeClr>
                </a:solidFill>
              </a:rPr>
              <a:t>Ipertensione arteriosa tra nuove linee guida:</a:t>
            </a:r>
            <a:br>
              <a:rPr lang="it-IT" i="1" u="sng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i="1" u="sng" dirty="0" smtClean="0">
                <a:solidFill>
                  <a:schemeClr val="accent3">
                    <a:lumMod val="50000"/>
                  </a:schemeClr>
                </a:solidFill>
              </a:rPr>
              <a:t>applicazioni operative nelle varie ottiche cliniche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7990656" cy="4464496"/>
          </a:xfrm>
        </p:spPr>
        <p:txBody>
          <a:bodyPr/>
          <a:lstStyle/>
          <a:p>
            <a:r>
              <a:rPr lang="it-IT" dirty="0" smtClean="0"/>
              <a:t>Convegno aziendale del 28/09/2019</a:t>
            </a:r>
          </a:p>
          <a:p>
            <a:r>
              <a:rPr lang="it-IT" dirty="0" smtClean="0"/>
              <a:t>Aula congressi Ospedale do </a:t>
            </a:r>
            <a:r>
              <a:rPr lang="it-IT" dirty="0" err="1" smtClean="0"/>
              <a:t>Cona</a:t>
            </a:r>
            <a:endParaRPr lang="it-IT" dirty="0" smtClean="0"/>
          </a:p>
          <a:p>
            <a:r>
              <a:rPr lang="it-IT" dirty="0" smtClean="0"/>
              <a:t>Responsabile del corso : Dott. Sandro Gamberoni</a:t>
            </a:r>
            <a:endParaRPr lang="it-IT" dirty="0"/>
          </a:p>
        </p:txBody>
      </p:sp>
      <p:pic>
        <p:nvPicPr>
          <p:cNvPr id="1026" name="Picture 2" descr="C:\Users\GAMBERONI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80928"/>
            <a:ext cx="4988750" cy="3717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7745288" cy="1196752"/>
          </a:xfrm>
        </p:spPr>
        <p:txBody>
          <a:bodyPr>
            <a:noAutofit/>
          </a:bodyPr>
          <a:lstStyle/>
          <a:p>
            <a:pPr algn="ctr"/>
            <a:r>
              <a:rPr lang="it-IT" sz="3600" b="1" i="1" dirty="0" smtClean="0">
                <a:solidFill>
                  <a:schemeClr val="accent1">
                    <a:lumMod val="75000"/>
                  </a:schemeClr>
                </a:solidFill>
              </a:rPr>
              <a:t>Area di prevalente competenza del </a:t>
            </a:r>
            <a:r>
              <a:rPr lang="it-IT" sz="3600" b="1" i="1" dirty="0" err="1" smtClean="0">
                <a:solidFill>
                  <a:schemeClr val="accent1">
                    <a:lumMod val="75000"/>
                  </a:schemeClr>
                </a:solidFill>
              </a:rPr>
              <a:t>mmg</a:t>
            </a:r>
            <a:endParaRPr lang="it-IT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8075240" cy="5205192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r>
              <a:rPr lang="it-IT" b="1" dirty="0" smtClean="0"/>
              <a:t>L’approccio diagnostico terapeutico del MMG </a:t>
            </a:r>
            <a:r>
              <a:rPr lang="it-IT" dirty="0" smtClean="0"/>
              <a:t>nei confronti del paziente iperteso prevede:</a:t>
            </a:r>
          </a:p>
          <a:p>
            <a:pPr lvl="0"/>
            <a:r>
              <a:rPr lang="it-IT" dirty="0" smtClean="0"/>
              <a:t>la </a:t>
            </a:r>
            <a:r>
              <a:rPr lang="it-IT" b="1" dirty="0" smtClean="0">
                <a:solidFill>
                  <a:srgbClr val="FF0000"/>
                </a:solidFill>
              </a:rPr>
              <a:t>documentazione 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 riscontro ripetuto della pressione arteriosa elevata;</a:t>
            </a:r>
            <a:endParaRPr lang="it-IT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it-IT" dirty="0" smtClean="0"/>
              <a:t>la </a:t>
            </a:r>
            <a:r>
              <a:rPr lang="it-IT" b="1" dirty="0" smtClean="0">
                <a:solidFill>
                  <a:srgbClr val="FF0000"/>
                </a:solidFill>
              </a:rPr>
              <a:t>valutazione</a:t>
            </a:r>
            <a:r>
              <a:rPr lang="it-IT" b="1" dirty="0" smtClean="0"/>
              <a:t> del paziente iperteso</a:t>
            </a:r>
            <a:r>
              <a:rPr lang="it-IT" dirty="0" smtClean="0"/>
              <a:t> con anamnesi, esame obiettivo, indagini di laboratorio ed esami strumentali, per identificare o escludere la diagnosi;</a:t>
            </a:r>
          </a:p>
          <a:p>
            <a:pPr lvl="0"/>
            <a:r>
              <a:rPr lang="it-IT" b="1" dirty="0" smtClean="0">
                <a:solidFill>
                  <a:srgbClr val="FF0000"/>
                </a:solidFill>
              </a:rPr>
              <a:t>cause</a:t>
            </a:r>
            <a:r>
              <a:rPr lang="it-IT" dirty="0" smtClean="0"/>
              <a:t> note di ipertensione arteriosa,</a:t>
            </a:r>
          </a:p>
          <a:p>
            <a:pPr lvl="0"/>
            <a:r>
              <a:rPr lang="it-IT" b="1" dirty="0" smtClean="0">
                <a:solidFill>
                  <a:srgbClr val="FF0000"/>
                </a:solidFill>
              </a:rPr>
              <a:t>conseguenze</a:t>
            </a:r>
            <a:r>
              <a:rPr lang="it-IT" dirty="0" smtClean="0"/>
              <a:t> :danni agli organi bersaglio e malattie cardiovascolari clinicamente evidenti,</a:t>
            </a:r>
          </a:p>
          <a:p>
            <a:pPr lvl="0"/>
            <a:r>
              <a:rPr lang="it-IT" dirty="0" smtClean="0"/>
              <a:t>altri </a:t>
            </a:r>
            <a:r>
              <a:rPr lang="it-IT" b="1" dirty="0" smtClean="0">
                <a:solidFill>
                  <a:srgbClr val="FF0000"/>
                </a:solidFill>
              </a:rPr>
              <a:t>fattori di rischio </a:t>
            </a:r>
            <a:r>
              <a:rPr lang="it-IT" dirty="0" smtClean="0"/>
              <a:t>cardiovascolare o malattie concomitanti che possono determinare la prognosi e influenzare il trattamento;</a:t>
            </a:r>
          </a:p>
          <a:p>
            <a:pPr lvl="0"/>
            <a:r>
              <a:rPr lang="it-IT" dirty="0" smtClean="0"/>
              <a:t>il </a:t>
            </a:r>
            <a:r>
              <a:rPr lang="it-IT" b="1" dirty="0" smtClean="0">
                <a:solidFill>
                  <a:srgbClr val="FF0000"/>
                </a:solidFill>
              </a:rPr>
              <a:t>trattamento</a:t>
            </a:r>
            <a:r>
              <a:rPr lang="it-IT" b="1" dirty="0" smtClean="0"/>
              <a:t> </a:t>
            </a:r>
            <a:r>
              <a:rPr lang="it-IT" dirty="0" smtClean="0"/>
              <a:t>ed il monitoraggio periodico e sistematico del paziente iperteso.</a:t>
            </a:r>
          </a:p>
          <a:p>
            <a:pPr>
              <a:buNone/>
            </a:pPr>
            <a:r>
              <a:rPr lang="it-IT" dirty="0" smtClean="0"/>
              <a:t> </a:t>
            </a:r>
          </a:p>
          <a:p>
            <a:pPr>
              <a:buNone/>
            </a:pPr>
            <a:r>
              <a:rPr lang="it-IT" b="1" dirty="0" smtClean="0"/>
              <a:t> 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417638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chemeClr val="accent6">
                    <a:lumMod val="50000"/>
                  </a:schemeClr>
                </a:solidFill>
              </a:rPr>
              <a:t>Area di prevalente competenza </a:t>
            </a:r>
            <a:r>
              <a:rPr lang="it-IT" sz="4000" b="1" dirty="0" smtClean="0">
                <a:solidFill>
                  <a:srgbClr val="C00000"/>
                </a:solidFill>
              </a:rPr>
              <a:t>degli specialisti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949280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lvl="0"/>
            <a:r>
              <a:rPr lang="it-IT" b="1" dirty="0" smtClean="0"/>
              <a:t>Valutazioni specialistiche d’ inquadramento </a:t>
            </a:r>
            <a:r>
              <a:rPr lang="it-IT" dirty="0" smtClean="0"/>
              <a:t>per i soggetti con sospetta ipertensione secondaria;</a:t>
            </a:r>
          </a:p>
          <a:p>
            <a:pPr lvl="0"/>
            <a:r>
              <a:rPr lang="it-IT" b="1" dirty="0" smtClean="0"/>
              <a:t>Valutazioni specialistiche di approfondimento </a:t>
            </a:r>
            <a:r>
              <a:rPr lang="it-IT" dirty="0" smtClean="0"/>
              <a:t>nel caso di:</a:t>
            </a:r>
          </a:p>
          <a:p>
            <a:pPr lvl="0"/>
            <a:r>
              <a:rPr lang="it-IT" dirty="0" smtClean="0"/>
              <a:t>dubbio rilevante circa l’opportunità di iniziare il trattamento farmacologico,</a:t>
            </a:r>
          </a:p>
          <a:p>
            <a:pPr lvl="0"/>
            <a:r>
              <a:rPr lang="it-IT" dirty="0" smtClean="0"/>
              <a:t>ipertensione resistente (3 o più farmaci),</a:t>
            </a:r>
          </a:p>
          <a:p>
            <a:pPr lvl="0"/>
            <a:r>
              <a:rPr lang="it-IT" dirty="0" smtClean="0"/>
              <a:t>ipertesi in programma per interventi di chirurgia maggiore,</a:t>
            </a:r>
          </a:p>
          <a:p>
            <a:pPr lvl="0"/>
            <a:r>
              <a:rPr lang="it-IT" dirty="0" smtClean="0"/>
              <a:t>ipertesi con complicanze acute e/o rapidamente evolutive,</a:t>
            </a:r>
          </a:p>
          <a:p>
            <a:pPr lvl="0"/>
            <a:r>
              <a:rPr lang="it-IT" dirty="0" smtClean="0"/>
              <a:t>necessità di trattamento urgente (sospetta ipertensione accelerata o maligna; rischio di complicanze imminenti),</a:t>
            </a:r>
          </a:p>
          <a:p>
            <a:pPr lvl="0"/>
            <a:r>
              <a:rPr lang="it-IT" dirty="0" smtClean="0"/>
              <a:t>circostanze speciali quali: ipertensione </a:t>
            </a:r>
            <a:r>
              <a:rPr lang="it-IT" dirty="0" err="1" smtClean="0"/>
              <a:t>inusualmente</a:t>
            </a:r>
            <a:r>
              <a:rPr lang="it-IT" dirty="0" smtClean="0"/>
              <a:t> variabile, sospetta ipertensione clinica isolata (ipertensione da camice bianco), gravidanza</a:t>
            </a:r>
          </a:p>
          <a:p>
            <a:pPr lvl="0"/>
            <a:r>
              <a:rPr lang="it-IT" dirty="0" smtClean="0"/>
              <a:t>ipertesi con altre situazioni cliniche particolarmente impegnative;</a:t>
            </a:r>
          </a:p>
          <a:p>
            <a:pPr lvl="0"/>
            <a:r>
              <a:rPr lang="it-IT" b="1" dirty="0" smtClean="0"/>
              <a:t>Visite specialistiche periodiche </a:t>
            </a:r>
            <a:r>
              <a:rPr lang="it-IT" dirty="0" smtClean="0"/>
              <a:t>per pazienti  ipertesi con rischio globale molto elevato</a:t>
            </a:r>
          </a:p>
          <a:p>
            <a:pPr lvl="0"/>
            <a:r>
              <a:rPr lang="it-IT" b="1" dirty="0" smtClean="0"/>
              <a:t>Emergenze ed urgenze ipertensive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52736"/>
          </a:xfrm>
        </p:spPr>
        <p:txBody>
          <a:bodyPr>
            <a:normAutofit/>
          </a:bodyPr>
          <a:lstStyle/>
          <a:p>
            <a:pPr algn="ctr"/>
            <a:r>
              <a:rPr lang="it-IT" sz="4800" b="1" dirty="0" smtClean="0">
                <a:solidFill>
                  <a:schemeClr val="tx1"/>
                </a:solidFill>
              </a:rPr>
              <a:t>E ora </a:t>
            </a:r>
            <a:r>
              <a:rPr lang="it-IT" sz="4800" b="1" dirty="0" err="1" smtClean="0">
                <a:solidFill>
                  <a:schemeClr val="tx1"/>
                </a:solidFill>
              </a:rPr>
              <a:t>……parliamone</a:t>
            </a:r>
            <a:endParaRPr lang="it-IT" sz="4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GAMBERONI\Desktop\downloa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00808"/>
            <a:ext cx="4176464" cy="3816424"/>
          </a:xfrm>
          <a:prstGeom prst="rect">
            <a:avLst/>
          </a:prstGeom>
          <a:noFill/>
        </p:spPr>
      </p:pic>
      <p:pic>
        <p:nvPicPr>
          <p:cNvPr id="1027" name="Picture 3" descr="C:\Users\GAMBERONI\Desktop\download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772816"/>
            <a:ext cx="3384376" cy="2808312"/>
          </a:xfrm>
          <a:prstGeom prst="rect">
            <a:avLst/>
          </a:prstGeom>
          <a:noFill/>
        </p:spPr>
      </p:pic>
      <p:sp>
        <p:nvSpPr>
          <p:cNvPr id="8" name="Freccia curva 7"/>
          <p:cNvSpPr/>
          <p:nvPr/>
        </p:nvSpPr>
        <p:spPr>
          <a:xfrm>
            <a:off x="2555776" y="980728"/>
            <a:ext cx="3672408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Freccia angolare bidirezionale 8"/>
          <p:cNvSpPr/>
          <p:nvPr/>
        </p:nvSpPr>
        <p:spPr>
          <a:xfrm>
            <a:off x="3707904" y="5661248"/>
            <a:ext cx="2880320" cy="93610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8" name="Picture 4" descr="C:\Users\GAMBERONI\Desktop\downloa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638675"/>
            <a:ext cx="2808312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>
            <a:normAutofit/>
          </a:bodyPr>
          <a:lstStyle/>
          <a:p>
            <a:r>
              <a:rPr lang="it-IT" sz="3200" dirty="0" smtClean="0"/>
              <a:t>E alla </a:t>
            </a:r>
            <a:r>
              <a:rPr lang="it-IT" sz="3200" dirty="0" err="1" smtClean="0"/>
              <a:t>fine…</a:t>
            </a:r>
            <a:r>
              <a:rPr lang="it-IT" sz="3200" dirty="0" smtClean="0"/>
              <a:t>..</a:t>
            </a:r>
            <a:r>
              <a:rPr lang="it-IT" sz="4800" b="1" i="1" u="sng" dirty="0" smtClean="0"/>
              <a:t>confrontiamoci</a:t>
            </a:r>
            <a:endParaRPr lang="it-IT" sz="3200" b="1" i="1" u="sng" dirty="0"/>
          </a:p>
        </p:txBody>
      </p:sp>
      <p:pic>
        <p:nvPicPr>
          <p:cNvPr id="1026" name="Picture 2" descr="C:\Users\GAMBERONI\Desktop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041576"/>
            <a:ext cx="6408712" cy="3816424"/>
          </a:xfrm>
          <a:prstGeom prst="rect">
            <a:avLst/>
          </a:prstGeom>
          <a:noFill/>
        </p:spPr>
      </p:pic>
      <p:sp>
        <p:nvSpPr>
          <p:cNvPr id="7" name="Rettangolo 6"/>
          <p:cNvSpPr/>
          <p:nvPr/>
        </p:nvSpPr>
        <p:spPr>
          <a:xfrm>
            <a:off x="2036690" y="764704"/>
            <a:ext cx="507061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Buon Convegno </a:t>
            </a:r>
            <a:endParaRPr lang="it-IT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b="1" dirty="0" smtClean="0"/>
              <a:t>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0" y="1052736"/>
            <a:ext cx="8820472" cy="580526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32500" lnSpcReduction="2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</a:rPr>
              <a:t>8,30...9,00</a:t>
            </a:r>
            <a:r>
              <a:rPr lang="it-IT" sz="4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</a:rPr>
              <a:t>AREA RISERVATA</a:t>
            </a:r>
            <a:r>
              <a:rPr lang="it-IT" sz="4800" dirty="0" smtClean="0">
                <a:solidFill>
                  <a:schemeClr val="accent2">
                    <a:lumMod val="75000"/>
                  </a:schemeClr>
                </a:solidFill>
              </a:rPr>
              <a:t> : I servizi </a:t>
            </a:r>
            <a:r>
              <a:rPr lang="it-IT" sz="4800" dirty="0" err="1" smtClean="0">
                <a:solidFill>
                  <a:schemeClr val="accent2">
                    <a:lumMod val="75000"/>
                  </a:schemeClr>
                </a:solidFill>
              </a:rPr>
              <a:t>consultoriali</a:t>
            </a:r>
            <a:r>
              <a:rPr lang="it-IT" sz="4800" dirty="0" smtClean="0">
                <a:solidFill>
                  <a:schemeClr val="accent2">
                    <a:lumMod val="75000"/>
                  </a:schemeClr>
                </a:solidFill>
              </a:rPr>
              <a:t> “salute donna “ e “spazio giovani” dell'AUSL Ferrara . Aggiornamenti in tema di contraccezione Dott.ssa Barbaro , Dr. Costantino</a:t>
            </a:r>
            <a:r>
              <a:rPr lang="it-IT" sz="4800" dirty="0" smtClean="0"/>
              <a:t/>
            </a:r>
            <a:br>
              <a:rPr lang="it-IT" sz="4800" dirty="0" smtClean="0"/>
            </a:br>
            <a:endParaRPr lang="it-IT" sz="4800" dirty="0" smtClean="0"/>
          </a:p>
          <a:p>
            <a:r>
              <a:rPr lang="it-IT" sz="4800" b="1" dirty="0" smtClean="0"/>
              <a:t>9,00..9,15 PRESENTAZIONE DEL CONVEGNO</a:t>
            </a:r>
            <a:r>
              <a:rPr lang="it-IT" sz="4800" dirty="0" smtClean="0"/>
              <a:t> finalità e obiettivi .</a:t>
            </a:r>
            <a:r>
              <a:rPr lang="it-IT" sz="4800" dirty="0" err="1" smtClean="0"/>
              <a:t>Dr.S.</a:t>
            </a:r>
            <a:r>
              <a:rPr lang="it-IT" sz="4800" dirty="0" smtClean="0"/>
              <a:t> Gamberoni</a:t>
            </a:r>
            <a:br>
              <a:rPr lang="it-IT" sz="4800" dirty="0" smtClean="0"/>
            </a:br>
            <a:endParaRPr lang="it-IT" sz="4800" dirty="0" smtClean="0"/>
          </a:p>
          <a:p>
            <a:r>
              <a:rPr lang="it-IT" sz="4800" b="1" dirty="0" smtClean="0"/>
              <a:t>9,15..9,45</a:t>
            </a:r>
            <a:r>
              <a:rPr lang="it-IT" sz="4800" dirty="0" smtClean="0"/>
              <a:t> Gestione del paziente iperteso nell'ambulatorio del MMG tra linee guida e ottimizzazione </a:t>
            </a:r>
            <a:r>
              <a:rPr lang="it-IT" sz="4800" dirty="0" err="1" smtClean="0"/>
              <a:t>clinico-terapeutica</a:t>
            </a:r>
            <a:r>
              <a:rPr lang="it-IT" sz="4800" dirty="0" smtClean="0"/>
              <a:t> . Dr F. </a:t>
            </a:r>
            <a:r>
              <a:rPr lang="it-IT" sz="4800" dirty="0" err="1" smtClean="0"/>
              <a:t>Miola</a:t>
            </a:r>
            <a:r>
              <a:rPr lang="it-IT" sz="4800" dirty="0" smtClean="0"/>
              <a:t> MMG area CN AUSL Ferrara</a:t>
            </a:r>
            <a:br>
              <a:rPr lang="it-IT" sz="4800" dirty="0" smtClean="0"/>
            </a:br>
            <a:endParaRPr lang="it-IT" sz="4800" dirty="0" smtClean="0"/>
          </a:p>
          <a:p>
            <a:r>
              <a:rPr lang="it-IT" sz="4800" b="1" dirty="0" smtClean="0"/>
              <a:t>9,45...10,15</a:t>
            </a:r>
            <a:r>
              <a:rPr lang="it-IT" sz="4800" dirty="0" smtClean="0"/>
              <a:t> Nuove linee guida nel trattamento della ipertensione arteriosa .Dott. A. Fucili Responsabile del Centro dello scompenso </a:t>
            </a:r>
            <a:r>
              <a:rPr lang="it-IT" sz="4800" dirty="0" err="1" smtClean="0"/>
              <a:t>AZ</a:t>
            </a:r>
            <a:r>
              <a:rPr lang="it-IT" sz="4800" dirty="0" smtClean="0"/>
              <a:t>. </a:t>
            </a:r>
            <a:r>
              <a:rPr lang="it-IT" sz="4800" dirty="0" err="1" smtClean="0"/>
              <a:t>Osp</a:t>
            </a:r>
            <a:r>
              <a:rPr lang="it-IT" sz="4800" dirty="0" smtClean="0"/>
              <a:t>. Di </a:t>
            </a:r>
            <a:r>
              <a:rPr lang="it-IT" sz="4800" dirty="0" err="1" smtClean="0"/>
              <a:t>Cona</a:t>
            </a:r>
            <a:r>
              <a:rPr lang="it-IT" sz="4800" dirty="0" smtClean="0"/>
              <a:t/>
            </a:r>
            <a:br>
              <a:rPr lang="it-IT" sz="4800" dirty="0" smtClean="0"/>
            </a:br>
            <a:endParaRPr lang="it-IT" sz="4800" dirty="0" smtClean="0"/>
          </a:p>
          <a:p>
            <a:r>
              <a:rPr lang="it-IT" sz="4800" b="1" dirty="0" smtClean="0"/>
              <a:t>10,15..10,30 coffee break</a:t>
            </a:r>
            <a:endParaRPr lang="it-IT" sz="4800" dirty="0" smtClean="0"/>
          </a:p>
          <a:p>
            <a:endParaRPr lang="it-IT" sz="4800" dirty="0" smtClean="0"/>
          </a:p>
          <a:p>
            <a:r>
              <a:rPr lang="it-IT" sz="4800" b="1" dirty="0" smtClean="0"/>
              <a:t>10,30...11,15</a:t>
            </a:r>
            <a:r>
              <a:rPr lang="it-IT" sz="4800" dirty="0" smtClean="0"/>
              <a:t> Approccio multi specialistico nella clinica della patologia ipertensiva ,casi clinici correlati .Dott. </a:t>
            </a:r>
            <a:r>
              <a:rPr lang="it-IT" sz="4800" dirty="0" err="1" smtClean="0"/>
              <a:t>Fabbian</a:t>
            </a:r>
            <a:r>
              <a:rPr lang="it-IT" sz="4800" dirty="0" smtClean="0"/>
              <a:t> responsabile dell'ambulatorio dello studio della ipertensione arteriosa </a:t>
            </a:r>
            <a:r>
              <a:rPr lang="it-IT" sz="4800" dirty="0" err="1" smtClean="0"/>
              <a:t>Osp</a:t>
            </a:r>
            <a:r>
              <a:rPr lang="it-IT" sz="4800" dirty="0" smtClean="0"/>
              <a:t>. Di </a:t>
            </a:r>
            <a:r>
              <a:rPr lang="it-IT" sz="4800" dirty="0" err="1" smtClean="0"/>
              <a:t>Cona</a:t>
            </a:r>
            <a:r>
              <a:rPr lang="it-IT" sz="4800" dirty="0" smtClean="0"/>
              <a:t>. Prof.ssa </a:t>
            </a:r>
            <a:r>
              <a:rPr lang="it-IT" sz="4800" dirty="0" err="1" smtClean="0"/>
              <a:t>Zatelli</a:t>
            </a:r>
            <a:r>
              <a:rPr lang="it-IT" sz="4800" dirty="0" smtClean="0"/>
              <a:t> Direttore della clinica endocrinologica </a:t>
            </a:r>
            <a:r>
              <a:rPr lang="it-IT" sz="4800" dirty="0" err="1" smtClean="0"/>
              <a:t>Osp</a:t>
            </a:r>
            <a:r>
              <a:rPr lang="it-IT" sz="4800" dirty="0" smtClean="0"/>
              <a:t>. Az. </a:t>
            </a:r>
            <a:r>
              <a:rPr lang="it-IT" sz="4800" dirty="0" err="1" smtClean="0"/>
              <a:t>Osp</a:t>
            </a:r>
            <a:r>
              <a:rPr lang="it-IT" sz="4800" dirty="0" smtClean="0"/>
              <a:t>. Di </a:t>
            </a:r>
            <a:r>
              <a:rPr lang="it-IT" sz="4800" dirty="0" err="1" smtClean="0"/>
              <a:t>Cona</a:t>
            </a:r>
            <a:r>
              <a:rPr lang="it-IT" sz="4800" dirty="0" smtClean="0"/>
              <a:t/>
            </a:r>
            <a:br>
              <a:rPr lang="it-IT" sz="4800" dirty="0" smtClean="0"/>
            </a:br>
            <a:endParaRPr lang="it-IT" sz="4800" dirty="0" smtClean="0"/>
          </a:p>
          <a:p>
            <a:r>
              <a:rPr lang="it-IT" sz="4800" b="1" dirty="0" smtClean="0"/>
              <a:t>11,15... 11,45</a:t>
            </a:r>
            <a:r>
              <a:rPr lang="it-IT" sz="4800" dirty="0" smtClean="0"/>
              <a:t> Obiettivi di </a:t>
            </a:r>
            <a:r>
              <a:rPr lang="it-IT" sz="4800" dirty="0" err="1" smtClean="0"/>
              <a:t>Farmaco-economia</a:t>
            </a:r>
            <a:r>
              <a:rPr lang="it-IT" sz="4800" dirty="0" smtClean="0"/>
              <a:t> nel trattamento della ipertensione Dott. Bianchi Direttore del Settore farmaceutico AUSL Ferrara</a:t>
            </a:r>
            <a:br>
              <a:rPr lang="it-IT" sz="4800" dirty="0" smtClean="0"/>
            </a:br>
            <a:endParaRPr lang="it-IT" sz="4800" dirty="0" smtClean="0"/>
          </a:p>
          <a:p>
            <a:r>
              <a:rPr lang="it-IT" sz="4800" b="1" dirty="0" smtClean="0"/>
              <a:t>11,45...12,20</a:t>
            </a:r>
            <a:r>
              <a:rPr lang="it-IT" sz="4800" dirty="0" smtClean="0"/>
              <a:t> discussione e confronto plenario</a:t>
            </a:r>
            <a:br>
              <a:rPr lang="it-IT" sz="4800" dirty="0" smtClean="0"/>
            </a:br>
            <a:endParaRPr lang="it-IT" sz="4800" dirty="0" smtClean="0"/>
          </a:p>
          <a:p>
            <a:r>
              <a:rPr lang="it-IT" sz="4800" b="1" dirty="0" smtClean="0"/>
              <a:t>12,20...12,30 compilazione post- test e chiusura dei lavori</a:t>
            </a:r>
            <a:endParaRPr lang="it-IT" sz="4800" dirty="0" smtClean="0"/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0" y="0"/>
            <a:ext cx="8748464" cy="105273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112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Ipertensione arteriosa tra nuove linee guida : operatività pratica nelle varie ottiche cliniche </a:t>
            </a:r>
            <a:r>
              <a:rPr kumimoji="0" lang="it-IT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748464" cy="1268760"/>
          </a:xfr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Autofit/>
          </a:bodyPr>
          <a:lstStyle/>
          <a:p>
            <a:pPr algn="ctr"/>
            <a:r>
              <a:rPr lang="it-IT" sz="4000" b="1" i="1" u="sng" dirty="0" smtClean="0">
                <a:solidFill>
                  <a:schemeClr val="accent2">
                    <a:lumMod val="50000"/>
                  </a:schemeClr>
                </a:solidFill>
              </a:rPr>
              <a:t>Area riservata all’interno dell’incontro</a:t>
            </a:r>
            <a:endParaRPr lang="it-IT" sz="40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7971656" cy="5161784"/>
          </a:xfr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it-IT" sz="4800" i="1" dirty="0" smtClean="0">
                <a:solidFill>
                  <a:srgbClr val="C00000"/>
                </a:solidFill>
                <a:latin typeface="Matura MT Script Capitals" pitchFamily="66" charset="0"/>
              </a:rPr>
              <a:t>Spazio dedicato</a:t>
            </a:r>
            <a:endParaRPr lang="it-IT" i="1" dirty="0" smtClean="0">
              <a:solidFill>
                <a:srgbClr val="C00000"/>
              </a:solidFill>
              <a:latin typeface="Matura MT Script Capitals" pitchFamily="66" charset="0"/>
            </a:endParaRPr>
          </a:p>
          <a:p>
            <a:pPr>
              <a:buNone/>
            </a:pPr>
            <a:r>
              <a:rPr lang="it-IT" b="1" i="1" dirty="0" smtClean="0">
                <a:solidFill>
                  <a:schemeClr val="accent5">
                    <a:lumMod val="50000"/>
                  </a:schemeClr>
                </a:solidFill>
              </a:rPr>
              <a:t>I SERVIZI CONSULTORIALI “ SALUTE DONNA “ E   “ SPAZIO GIOVANI” DELL’ AUSL FERRARA</a:t>
            </a:r>
          </a:p>
          <a:p>
            <a:pPr>
              <a:buNone/>
            </a:pPr>
            <a:r>
              <a:rPr lang="it-IT" b="1" i="1" dirty="0" smtClean="0">
                <a:solidFill>
                  <a:schemeClr val="accent5">
                    <a:lumMod val="50000"/>
                  </a:schemeClr>
                </a:solidFill>
              </a:rPr>
              <a:t>Aggiornamenti in tema di contraccezione</a:t>
            </a:r>
          </a:p>
          <a:p>
            <a:pPr>
              <a:buNone/>
            </a:pPr>
            <a:r>
              <a:rPr lang="it-IT" b="1" i="1" dirty="0" smtClean="0">
                <a:solidFill>
                  <a:schemeClr val="accent5">
                    <a:lumMod val="50000"/>
                  </a:schemeClr>
                </a:solidFill>
              </a:rPr>
              <a:t> Dr.ssa Barbaro</a:t>
            </a:r>
          </a:p>
          <a:p>
            <a:pPr>
              <a:buNone/>
            </a:pPr>
            <a:r>
              <a:rPr lang="it-IT" b="1" i="1" dirty="0" smtClean="0">
                <a:solidFill>
                  <a:schemeClr val="accent5">
                    <a:lumMod val="50000"/>
                  </a:schemeClr>
                </a:solidFill>
              </a:rPr>
              <a:t>Dott. Costantino</a:t>
            </a:r>
            <a:endParaRPr lang="it-IT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9461" name="Picture 5" descr="C:\Users\GAMBERONI\Desktop\c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501008"/>
            <a:ext cx="4275559" cy="3356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>
                <a:solidFill>
                  <a:srgbClr val="FF0000"/>
                </a:solidFill>
              </a:rPr>
              <a:t>PERCHE’ E’ IMPORTANTE:    </a:t>
            </a:r>
            <a:r>
              <a:rPr lang="it-IT" sz="2800" b="1" i="1" u="sng" dirty="0" smtClean="0">
                <a:solidFill>
                  <a:srgbClr val="7030A0"/>
                </a:solidFill>
              </a:rPr>
              <a:t>i numeri in Italia</a:t>
            </a:r>
            <a:br>
              <a:rPr lang="it-IT" sz="2800" b="1" i="1" u="sng" dirty="0" smtClean="0">
                <a:solidFill>
                  <a:srgbClr val="7030A0"/>
                </a:solidFill>
              </a:rPr>
            </a:br>
            <a:endParaRPr lang="it-IT" sz="2800" b="1" i="1" u="sng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8172400" cy="63093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fontAlgn="base"/>
            <a:r>
              <a:rPr lang="it-IT" dirty="0" smtClean="0"/>
              <a:t>L’</a:t>
            </a:r>
            <a:r>
              <a:rPr lang="it-IT" dirty="0" err="1" smtClean="0"/>
              <a:t>ipertensione*</a:t>
            </a:r>
            <a:r>
              <a:rPr lang="it-IT" dirty="0" smtClean="0"/>
              <a:t> arteriosa è un problema che colpisce in Italia in media il 33% degli uomini e il 31% delle donne. Il 19% degli uomini e il 14% delle donne sono in una condizione di rischio**.</a:t>
            </a:r>
          </a:p>
          <a:p>
            <a:pPr fontAlgn="base"/>
            <a:r>
              <a:rPr lang="it-IT" dirty="0" smtClean="0">
                <a:hlinkClick r:id="rId2"/>
              </a:rPr>
              <a:t>Nord Est</a:t>
            </a:r>
            <a:r>
              <a:rPr lang="it-IT" dirty="0" smtClean="0"/>
              <a:t> : Il 37% degli uomini e il 29% delle donne sono ipertesi; il 22% degli uomini e il 16% delle donne si trovano in una condizione di rischio</a:t>
            </a:r>
          </a:p>
          <a:p>
            <a:pPr fontAlgn="base"/>
            <a:r>
              <a:rPr lang="it-IT" dirty="0" smtClean="0">
                <a:hlinkClick r:id="rId2"/>
              </a:rPr>
              <a:t>Nord Ovest</a:t>
            </a:r>
            <a:r>
              <a:rPr lang="it-IT" dirty="0" smtClean="0"/>
              <a:t> : Il 33% degli uomini e il 29% delle donne sono ipertesi; il 20% degli uomini e il 15% delle donne sono in una condizione di rischio</a:t>
            </a:r>
          </a:p>
          <a:p>
            <a:pPr fontAlgn="base"/>
            <a:r>
              <a:rPr lang="it-IT" dirty="0" smtClean="0">
                <a:hlinkClick r:id="rId2"/>
              </a:rPr>
              <a:t>Centro</a:t>
            </a:r>
            <a:r>
              <a:rPr lang="it-IT" dirty="0" smtClean="0"/>
              <a:t> : Il 31% degli uomini e il 29% delle donne sono ipertesi; il 18% degli uomini e il 13% delle donne sono in una condizione di rischio</a:t>
            </a:r>
          </a:p>
          <a:p>
            <a:pPr fontAlgn="base"/>
            <a:r>
              <a:rPr lang="it-IT" dirty="0" smtClean="0">
                <a:hlinkClick r:id="rId2"/>
              </a:rPr>
              <a:t>Sud e Isole</a:t>
            </a:r>
            <a:r>
              <a:rPr lang="it-IT" dirty="0" smtClean="0"/>
              <a:t> : Il 33% degli uomini e il 34% delle donne sono ipertesi; il 17% degli uomini e il 13% delle donne sono in una condizione di rischio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676456" cy="69269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7030A0"/>
                </a:solidFill>
              </a:rPr>
              <a:t>Emilia Romagna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100392" cy="6165304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it-IT" sz="3200" dirty="0" smtClean="0"/>
              <a:t>Ipertesi: 41% degli uomini – 30% delle donne</a:t>
            </a:r>
            <a:br>
              <a:rPr lang="it-IT" sz="3200" dirty="0" smtClean="0"/>
            </a:br>
            <a:r>
              <a:rPr lang="it-IT" sz="3200" dirty="0" smtClean="0"/>
              <a:t>Condizione di rischio: 20% degli uomini – 17% delle donne  </a:t>
            </a:r>
            <a:r>
              <a:rPr lang="it-IT" sz="1600" i="1" u="sng" dirty="0" smtClean="0"/>
              <a:t>dati del 2019 dal congresso</a:t>
            </a:r>
          </a:p>
          <a:p>
            <a:endParaRPr lang="it-IT" sz="4000" dirty="0" smtClean="0"/>
          </a:p>
          <a:p>
            <a:endParaRPr lang="it-IT" sz="4000" dirty="0"/>
          </a:p>
        </p:txBody>
      </p:sp>
      <p:pic>
        <p:nvPicPr>
          <p:cNvPr id="1027" name="Picture 3" descr="C:\Users\GAMBERONI\Desktop\IPERTES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12976"/>
            <a:ext cx="5616624" cy="3645024"/>
          </a:xfrm>
          <a:prstGeom prst="rect">
            <a:avLst/>
          </a:prstGeom>
          <a:noFill/>
        </p:spPr>
      </p:pic>
      <p:pic>
        <p:nvPicPr>
          <p:cNvPr id="1028" name="Picture 4" descr="C:\Users\GAMBERONI\Desktop\siiaPrimo-annuncio-211x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348880"/>
            <a:ext cx="2520280" cy="250887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1080120"/>
          </a:xfrm>
          <a:ln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4000" b="1" dirty="0" err="1" smtClean="0"/>
              <a:t>Necessita’</a:t>
            </a:r>
            <a:r>
              <a:rPr lang="it-IT" sz="4000" b="1" dirty="0" smtClean="0"/>
              <a:t> che hanno portato al convegno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8748464" cy="573325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/>
          <a:lstStyle/>
          <a:p>
            <a:pPr lvl="0"/>
            <a:endParaRPr lang="it-IT" dirty="0" smtClean="0"/>
          </a:p>
          <a:p>
            <a:pPr lvl="0"/>
            <a:r>
              <a:rPr lang="it-IT" dirty="0" smtClean="0"/>
              <a:t>carenza di sistematicità e chiarezza nel trattamento e nel monitoraggio del paziente iperteso, corretto orientamento tra i protocolli ;</a:t>
            </a:r>
          </a:p>
          <a:p>
            <a:pPr lvl="0"/>
            <a:r>
              <a:rPr lang="it-IT" dirty="0" smtClean="0"/>
              <a:t>carenza di programmi finalizzati alla “educazione” dei pazienti nella gestione della malattia;</a:t>
            </a:r>
          </a:p>
          <a:p>
            <a:pPr lvl="0"/>
            <a:r>
              <a:rPr lang="it-IT" dirty="0" smtClean="0"/>
              <a:t>mancata identificazione dei rispettivi ruoli dei MMG e degli  Specialisti;</a:t>
            </a:r>
          </a:p>
          <a:p>
            <a:pPr lvl="0"/>
            <a:r>
              <a:rPr lang="it-IT" dirty="0" smtClean="0"/>
              <a:t>diverso approccio al paziente da parte degli specialisti operanti nelle diverse strutture.</a:t>
            </a:r>
          </a:p>
          <a:p>
            <a:endParaRPr lang="it-IT" dirty="0"/>
          </a:p>
        </p:txBody>
      </p:sp>
      <p:pic>
        <p:nvPicPr>
          <p:cNvPr id="2050" name="Picture 2" descr="C:\Users\GAMBERONI\Desktop\escamati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250397" cy="105273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7956376" cy="11430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7200" b="1" dirty="0" err="1" smtClean="0">
                <a:solidFill>
                  <a:srgbClr val="92D050"/>
                </a:solidFill>
              </a:rPr>
              <a:t>Finalita’</a:t>
            </a: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7956376" cy="573325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it-IT" sz="4000" dirty="0" smtClean="0"/>
              <a:t>  individuare modalità operative che consentano l’integrazione tra assistenza primaria e strutture specialistiche, al fine di garantire la continuità assistenziale ottimale del paziente iperteso.</a:t>
            </a:r>
          </a:p>
          <a:p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.</a:t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 </a:t>
            </a:r>
            <a:r>
              <a:rPr lang="it-IT" sz="3600" b="1" dirty="0" smtClean="0"/>
              <a:t>OBIETTIVI DEL PERCORSO</a:t>
            </a:r>
            <a:br>
              <a:rPr lang="it-IT" sz="3600" b="1" dirty="0" smtClean="0"/>
            </a:br>
            <a:r>
              <a:rPr lang="it-IT" sz="3600" dirty="0" smtClean="0"/>
              <a:t> 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79512" y="2204864"/>
            <a:ext cx="7992888" cy="4653136"/>
          </a:xfrm>
          <a:solidFill>
            <a:schemeClr val="bg2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sz="2800" b="1" dirty="0" smtClean="0"/>
              <a:t>Obiettivi generali</a:t>
            </a:r>
            <a:endParaRPr lang="it-IT" sz="2800" dirty="0" smtClean="0"/>
          </a:p>
          <a:p>
            <a:pPr lvl="0"/>
            <a:r>
              <a:rPr lang="it-IT" sz="2800" dirty="0" smtClean="0"/>
              <a:t>Fornire ai medici dipendenti e/o convenzionati ed agli altri operatori sanitari una guida per la gestione del paziente iperteso.</a:t>
            </a:r>
          </a:p>
          <a:p>
            <a:pPr lvl="0"/>
            <a:r>
              <a:rPr lang="it-IT" sz="2800" dirty="0" smtClean="0"/>
              <a:t>Migliorare l’individuazione ed il controllo dell’ipertensione arteriosa e ridurre il rischio cardiovascolare globale.</a:t>
            </a:r>
          </a:p>
          <a:p>
            <a:r>
              <a:rPr lang="it-IT" sz="2800" dirty="0" smtClean="0"/>
              <a:t>Ottimizzare l’intervento sanitario</a:t>
            </a:r>
            <a:endParaRPr lang="it-IT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4664"/>
            <a:ext cx="26289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2636912"/>
            <a:ext cx="7704856" cy="4221088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Obiettivi specifici</a:t>
            </a:r>
          </a:p>
          <a:p>
            <a:pPr lvl="0"/>
            <a:r>
              <a:rPr lang="it-IT" dirty="0" smtClean="0"/>
              <a:t>Incrementare la percentuale di pazienti ipertesi in buon controllo pressorio.</a:t>
            </a:r>
          </a:p>
          <a:p>
            <a:pPr lvl="0"/>
            <a:r>
              <a:rPr lang="it-IT" dirty="0" smtClean="0"/>
              <a:t>Definire l’approccio organizzativo assistenziale ed i criteri di gestione integrata.</a:t>
            </a:r>
          </a:p>
          <a:p>
            <a:pPr lvl="0"/>
            <a:r>
              <a:rPr lang="it-IT" dirty="0" smtClean="0"/>
              <a:t>Definire il percorso diagnostico, i livelli di intervento e le modalità di follow-up.</a:t>
            </a:r>
          </a:p>
          <a:p>
            <a:pPr lvl="0"/>
            <a:r>
              <a:rPr lang="it-IT" dirty="0" smtClean="0"/>
              <a:t>Definire gli indirizzi dell’intervento farmacologico.</a:t>
            </a:r>
          </a:p>
          <a:p>
            <a:pPr lvl="0"/>
            <a:r>
              <a:rPr lang="it-IT" dirty="0" smtClean="0"/>
              <a:t>Definire l’obiettivo pressorio da raggiungere tenendo conto delle varie situazioni cliniche.</a:t>
            </a:r>
          </a:p>
          <a:p>
            <a:pPr lvl="0"/>
            <a:r>
              <a:rPr lang="it-IT" dirty="0" smtClean="0"/>
              <a:t>Predisporre strumenti per la diffusione e la condivisione delle linee guida.</a:t>
            </a:r>
          </a:p>
          <a:p>
            <a:endParaRPr lang="it-IT" dirty="0"/>
          </a:p>
        </p:txBody>
      </p:sp>
      <p:pic>
        <p:nvPicPr>
          <p:cNvPr id="18434" name="Picture 2" descr="C:\Users\GAMBERONI\Desktop\obiettiv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572000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</TotalTime>
  <Words>591</Words>
  <Application>Microsoft Office PowerPoint</Application>
  <PresentationFormat>Presentazione su schermo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Loggia</vt:lpstr>
      <vt:lpstr>Ipertensione arteriosa tra nuove linee guida: applicazioni operative nelle varie ottiche cliniche </vt:lpstr>
      <vt:lpstr>       </vt:lpstr>
      <vt:lpstr>Area riservata all’interno dell’incontro</vt:lpstr>
      <vt:lpstr>PERCHE’ E’ IMPORTANTE:    i numeri in Italia </vt:lpstr>
      <vt:lpstr>Emilia Romagna</vt:lpstr>
      <vt:lpstr>Necessita’ che hanno portato al convegno</vt:lpstr>
      <vt:lpstr>Finalita’</vt:lpstr>
      <vt:lpstr>.   OBIETTIVI DEL PERCORSO   </vt:lpstr>
      <vt:lpstr>Diapositiva 9</vt:lpstr>
      <vt:lpstr>Area di prevalente competenza del mmg</vt:lpstr>
      <vt:lpstr>Area di prevalente competenza degli specialisti </vt:lpstr>
      <vt:lpstr>E ora ……parliamone</vt:lpstr>
      <vt:lpstr>E alla fine…..confrontiamoci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Ipertensione arteriosa tra nuove linee guida: applicazioni operative nelle varie ottiche cliniche</dc:title>
  <dc:creator>GAMBERONI</dc:creator>
  <cp:lastModifiedBy>GAMBERO</cp:lastModifiedBy>
  <cp:revision>69</cp:revision>
  <dcterms:created xsi:type="dcterms:W3CDTF">2019-09-15T15:10:27Z</dcterms:created>
  <dcterms:modified xsi:type="dcterms:W3CDTF">2019-09-27T17:35:19Z</dcterms:modified>
</cp:coreProperties>
</file>