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83" r:id="rId3"/>
    <p:sldId id="284" r:id="rId4"/>
    <p:sldId id="285" r:id="rId5"/>
    <p:sldId id="287" r:id="rId6"/>
    <p:sldId id="288" r:id="rId7"/>
    <p:sldId id="298" r:id="rId8"/>
    <p:sldId id="299" r:id="rId9"/>
    <p:sldId id="289" r:id="rId10"/>
    <p:sldId id="267" r:id="rId11"/>
    <p:sldId id="268" r:id="rId12"/>
    <p:sldId id="257" r:id="rId13"/>
    <p:sldId id="258" r:id="rId14"/>
    <p:sldId id="300" r:id="rId15"/>
    <p:sldId id="259" r:id="rId16"/>
    <p:sldId id="296" r:id="rId17"/>
    <p:sldId id="260" r:id="rId18"/>
    <p:sldId id="261" r:id="rId19"/>
    <p:sldId id="262" r:id="rId20"/>
    <p:sldId id="264" r:id="rId21"/>
    <p:sldId id="269" r:id="rId22"/>
    <p:sldId id="270" r:id="rId23"/>
    <p:sldId id="271" r:id="rId24"/>
    <p:sldId id="295" r:id="rId25"/>
    <p:sldId id="265" r:id="rId26"/>
    <p:sldId id="272" r:id="rId27"/>
    <p:sldId id="273" r:id="rId28"/>
    <p:sldId id="274" r:id="rId29"/>
    <p:sldId id="290" r:id="rId30"/>
    <p:sldId id="291" r:id="rId31"/>
    <p:sldId id="280" r:id="rId32"/>
    <p:sldId id="281" r:id="rId33"/>
    <p:sldId id="278" r:id="rId34"/>
    <p:sldId id="279" r:id="rId35"/>
    <p:sldId id="276" r:id="rId36"/>
    <p:sldId id="277" r:id="rId37"/>
    <p:sldId id="282" r:id="rId38"/>
    <p:sldId id="293" r:id="rId39"/>
    <p:sldId id="294" r:id="rId4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103" d="100"/>
          <a:sy n="103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36696-333F-44A7-AE68-DEC1EE2D0EC2}" type="datetimeFigureOut">
              <a:rPr lang="it-IT" smtClean="0"/>
              <a:pPr/>
              <a:t>27/09/2019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F. Miola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08DA8-AFE2-423E-A5CF-F446861D136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C9B07-6D1A-42AE-9EB8-8D48ED9D74B3}" type="datetimeFigureOut">
              <a:rPr lang="it-IT" smtClean="0"/>
              <a:pPr/>
              <a:t>27/09/2019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F. Miola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2A2E4-EF27-41D9-833B-A58F6D4F692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2A2E4-EF27-41D9-833B-A58F6D4F6928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Miola</a:t>
            </a:r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D7CC-91E0-49F1-9DC2-067BBC12D675}" type="datetime1">
              <a:rPr lang="it-IT" smtClean="0"/>
              <a:pPr/>
              <a:t>27/09/2019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Miola |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3AD6-1C63-42F8-BFAB-384BCF9F2399}" type="datetime1">
              <a:rPr lang="it-IT" smtClean="0"/>
              <a:pPr/>
              <a:t>27/09/2019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Miola |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A6CA3-DF73-4B03-A7F1-22BE0F5D7D56}" type="datetime1">
              <a:rPr lang="it-IT" smtClean="0"/>
              <a:pPr/>
              <a:t>27/09/2019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Miola |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469480" y="261232"/>
            <a:ext cx="7347402" cy="113200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/>
            <a:endParaRPr lang="it-IT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469480" y="1654468"/>
            <a:ext cx="7347402" cy="3976819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F7798-62E9-47F6-A8C5-F7FF3162BFCD}" type="datetime1">
              <a:rPr lang="it-IT" smtClean="0"/>
              <a:pPr/>
              <a:t>27/09/2019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Miola |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BC47-3852-419E-AA31-A05C769B1C6A}" type="datetime1">
              <a:rPr lang="it-IT" smtClean="0"/>
              <a:pPr/>
              <a:t>27/09/2019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Miola |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C65F-CACD-458F-B85C-6E3FD2F8FB52}" type="datetime1">
              <a:rPr lang="it-IT" smtClean="0"/>
              <a:pPr/>
              <a:t>27/09/2019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Miola |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A30CC-02CA-40B0-9FA0-E4B7220C5D01}" type="datetime1">
              <a:rPr lang="it-IT" smtClean="0"/>
              <a:pPr/>
              <a:t>27/09/2019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Miola |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5258-81CA-4BEB-852D-53EF5195609A}" type="datetime1">
              <a:rPr lang="it-IT" smtClean="0"/>
              <a:pPr/>
              <a:t>27/09/2019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Miola |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7215-2A22-45F0-9689-CD0268416EE4}" type="datetime1">
              <a:rPr lang="it-IT" smtClean="0"/>
              <a:pPr/>
              <a:t>27/09/2019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Miola |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24C38-50AF-4C2D-BD8C-700FA3353E28}" type="datetime1">
              <a:rPr lang="it-IT" smtClean="0"/>
              <a:pPr/>
              <a:t>27/09/2019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Miola |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EC0BD-928D-4042-BCA9-5E8727FEE6DD}" type="datetime1">
              <a:rPr lang="it-IT" smtClean="0"/>
              <a:pPr/>
              <a:t>27/09/2019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F. Miola |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7402A-0059-4822-BB95-8800A196EB50}" type="datetime1">
              <a:rPr lang="it-IT" smtClean="0"/>
              <a:pPr/>
              <a:t>27/09/2019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F. Miola |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405F-8F6E-47B5-B989-A64383F0DAF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nature.com/jhh/journal/vaop/ncurrent/abs/jhh201671a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abete.com/ipertensione-presentate-le-nuove-linee-guida-escesh-revisione-2018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08912" cy="280831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it-IT" b="1" cap="small" dirty="0" smtClean="0"/>
              <a:t>Gestione del paziente iperteso nell’ambulatorio del MMG </a:t>
            </a:r>
            <a:br>
              <a:rPr lang="it-IT" b="1" cap="small" dirty="0" smtClean="0"/>
            </a:br>
            <a:r>
              <a:rPr lang="it-IT" b="1" cap="small" dirty="0" smtClean="0"/>
              <a:t>tra linee guida e ottimizzazione clinico - terapeutica</a:t>
            </a:r>
            <a:endParaRPr lang="it-IT" b="1" cap="small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47864" y="3501008"/>
            <a:ext cx="5328592" cy="1705744"/>
          </a:xfr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chemeClr val="tx1"/>
                </a:solidFill>
              </a:rPr>
              <a:t>Dr. Franco Miola MMG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NCP Copparo – AUSL FE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28 settembre 2019 – </a:t>
            </a:r>
            <a:r>
              <a:rPr lang="it-IT" b="1" dirty="0" err="1" smtClean="0">
                <a:solidFill>
                  <a:schemeClr val="tx1"/>
                </a:solidFill>
              </a:rPr>
              <a:t>Cona</a:t>
            </a:r>
            <a:r>
              <a:rPr lang="it-IT" b="1" dirty="0" smtClean="0">
                <a:solidFill>
                  <a:schemeClr val="tx1"/>
                </a:solidFill>
              </a:rPr>
              <a:t> FE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User\Pictures\106488.jpg sfigmo 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501008"/>
            <a:ext cx="2736304" cy="25853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47875"/>
            <a:ext cx="7106171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3190"/>
          <a:stretch>
            <a:fillRect/>
          </a:stretch>
        </p:blipFill>
        <p:spPr bwMode="auto">
          <a:xfrm>
            <a:off x="539552" y="91455"/>
            <a:ext cx="8064896" cy="218541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29000"/>
            <a:ext cx="7776864" cy="3140968"/>
          </a:xfrm>
          <a:prstGeom prst="rect">
            <a:avLst/>
          </a:prstGeom>
          <a:solidFill>
            <a:srgbClr val="FFFF00"/>
          </a:solidFill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5" name="Freccia a destra 4"/>
          <p:cNvSpPr/>
          <p:nvPr/>
        </p:nvSpPr>
        <p:spPr>
          <a:xfrm>
            <a:off x="467544" y="184482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>
            <a:off x="251520" y="450912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251520" y="5229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10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213022" cy="36004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3" name="Freccia a sinistra 2"/>
          <p:cNvSpPr/>
          <p:nvPr/>
        </p:nvSpPr>
        <p:spPr>
          <a:xfrm>
            <a:off x="7380312" y="32129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67544" y="188641"/>
            <a:ext cx="8208912" cy="954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it-IT" sz="3200" b="1" u="sng" dirty="0" smtClean="0">
                <a:solidFill>
                  <a:srgbClr val="FF0000"/>
                </a:solidFill>
              </a:rPr>
              <a:t>Inerzia terapeutica</a:t>
            </a:r>
            <a:r>
              <a:rPr lang="it-IT" sz="24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it-IT" sz="2400" dirty="0" smtClean="0"/>
              <a:t>cosa può fare il medico di medicina generale?</a:t>
            </a:r>
          </a:p>
        </p:txBody>
      </p:sp>
      <p:sp>
        <p:nvSpPr>
          <p:cNvPr id="5" name="Rettangolo 4"/>
          <p:cNvSpPr/>
          <p:nvPr/>
        </p:nvSpPr>
        <p:spPr>
          <a:xfrm>
            <a:off x="395536" y="1196753"/>
            <a:ext cx="8424936" cy="48936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Il motivo fondamentale per trattare l’ipertensione, come condizione asintomatica, è </a:t>
            </a:r>
            <a:r>
              <a:rPr lang="it-IT" sz="2400" u="sng" dirty="0" smtClean="0"/>
              <a:t>la prevenzione della mortalità e della morbilità</a:t>
            </a:r>
            <a:r>
              <a:rPr lang="it-IT" sz="2400" dirty="0" smtClean="0"/>
              <a:t>. In tutto il mondo ogni anno 7,6 milioni di morti (13,5% del totale) sono attribuibili all’</a:t>
            </a:r>
            <a:r>
              <a:rPr lang="it-IT" sz="2400" b="1" dirty="0" smtClean="0">
                <a:solidFill>
                  <a:srgbClr val="FF0000"/>
                </a:solidFill>
              </a:rPr>
              <a:t>ipertensione arteriosa</a:t>
            </a:r>
            <a:r>
              <a:rPr lang="it-IT" sz="2400" dirty="0" smtClean="0"/>
              <a:t>. La riduzione della patologia correlata all’ipertensione richiede in contemporanea l’adozione di strategie di popolazione, per migliorare lo stile di vita a livello di comunità e   migliore gestione dei pazienti ipertesi, </a:t>
            </a:r>
            <a:r>
              <a:rPr lang="it-IT" sz="2400" u="sng" dirty="0" smtClean="0"/>
              <a:t>ottimizzandone il trattamento. </a:t>
            </a:r>
            <a:r>
              <a:rPr lang="it-IT" sz="2400" dirty="0" smtClean="0"/>
              <a:t>Quest’ultimo compito e affidato direttamente ai medici e, soprattutto, ai medici di medicina generale (</a:t>
            </a:r>
            <a:r>
              <a:rPr lang="it-IT" sz="2400" dirty="0" smtClean="0">
                <a:solidFill>
                  <a:srgbClr val="FF0000"/>
                </a:solidFill>
              </a:rPr>
              <a:t>MMG</a:t>
            </a:r>
            <a:r>
              <a:rPr lang="it-IT" sz="2400" dirty="0" smtClean="0"/>
              <a:t>), che assistono la gran parte di questi soggetti (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</a:rPr>
              <a:t>un MMG massimalista ha tra i suoi assistiti circa </a:t>
            </a:r>
            <a:r>
              <a:rPr lang="it-IT" sz="2400" b="1" u="sng" dirty="0" smtClean="0">
                <a:solidFill>
                  <a:schemeClr val="accent5">
                    <a:lumMod val="75000"/>
                  </a:schemeClr>
                </a:solidFill>
              </a:rPr>
              <a:t>400 ipertesi</a:t>
            </a:r>
            <a:r>
              <a:rPr lang="it-IT" sz="2400" dirty="0" smtClean="0"/>
              <a:t>). </a:t>
            </a:r>
            <a:r>
              <a:rPr lang="it-IT" sz="2400" u="sng" dirty="0" smtClean="0"/>
              <a:t>Una tra le più rilevanti cause di insufficiente controllo pressorio e </a:t>
            </a:r>
            <a:r>
              <a:rPr lang="it-IT" sz="2400" b="1" u="sng" dirty="0" smtClean="0">
                <a:solidFill>
                  <a:srgbClr val="FF0000"/>
                </a:solidFill>
              </a:rPr>
              <a:t>l’inerzia terapeutica.</a:t>
            </a:r>
            <a:endParaRPr lang="it-IT" sz="2400" b="1" u="sng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5536" y="6167045"/>
            <a:ext cx="403244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Alessandro Filippi 6-12-2011</a:t>
            </a:r>
          </a:p>
          <a:p>
            <a:r>
              <a:rPr lang="it-IT" dirty="0" smtClean="0"/>
              <a:t>Responsabile Area Cardiovascolare SIMG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864096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Affrontare questo problema richiede un approccio convinto e sistematico, compatibile con </a:t>
            </a:r>
            <a:r>
              <a:rPr lang="it-IT" b="1" dirty="0" smtClean="0"/>
              <a:t>le attuali condizioni di lavoro nell’ambito della medicina generale </a:t>
            </a:r>
            <a:r>
              <a:rPr lang="it-IT" dirty="0" smtClean="0"/>
              <a:t>e, naturalmente, guidato dal buon senso clinico. Un buon punto di partenza può essere rivedere la situazione della Medicina Generale italiana . Nella Tabella I si può  osservare come la </a:t>
            </a:r>
            <a:r>
              <a:rPr lang="it-IT" b="1" u="sng" dirty="0" err="1" smtClean="0"/>
              <a:t>politerapia</a:t>
            </a:r>
            <a:r>
              <a:rPr lang="it-IT" u="sng" dirty="0" smtClean="0"/>
              <a:t> sia enormemente sotto-utilizzata non solo nei pazienti ipertesi a rischio “non elevato”, ma anche nei soggetti a rischio cardiovascolare (CV) elevato.</a:t>
            </a:r>
            <a:r>
              <a:rPr lang="it-IT" dirty="0" smtClean="0"/>
              <a:t> È evidente che chi non ha raggiunto un adeguato controllo pressorio e non assume farmaci dovrebbe utilizzarne almeno uno, chi ne usa uno dovrebbe assumerne almeno due, e cosi via.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53" t="4000" r="4959"/>
          <a:stretch>
            <a:fillRect/>
          </a:stretch>
        </p:blipFill>
        <p:spPr bwMode="auto">
          <a:xfrm>
            <a:off x="251519" y="2636912"/>
            <a:ext cx="8645461" cy="3672408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  <a:miter lim="800000"/>
            <a:headEnd/>
            <a:tailEnd/>
          </a:ln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4896544" cy="679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C5CD405F-8F6E-47B5-B989-A64383F0DAF7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868144" y="1988840"/>
            <a:ext cx="1368152" cy="2160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355976" y="3068960"/>
            <a:ext cx="1368152" cy="2160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995936" y="4509120"/>
            <a:ext cx="1728192" cy="2160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995936" y="3861048"/>
            <a:ext cx="1368152" cy="2160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716016" y="6237312"/>
            <a:ext cx="4104456" cy="2160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1907704" y="3575338"/>
            <a:ext cx="1440160" cy="86177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latin typeface="+mj-lt"/>
              </a:rPr>
              <a:t>Aldactone</a:t>
            </a:r>
            <a:endParaRPr lang="it-IT" sz="1600" b="1" dirty="0" smtClean="0">
              <a:latin typeface="+mj-lt"/>
            </a:endParaRPr>
          </a:p>
          <a:p>
            <a:pPr algn="ctr"/>
            <a:r>
              <a:rPr lang="it-IT" sz="1600" b="1" dirty="0" err="1" smtClean="0">
                <a:latin typeface="+mj-lt"/>
              </a:rPr>
              <a:t>Kanrenol</a:t>
            </a:r>
            <a:endParaRPr lang="it-IT" sz="1600" b="1" dirty="0" smtClean="0">
              <a:latin typeface="+mj-lt"/>
            </a:endParaRPr>
          </a:p>
          <a:p>
            <a:pPr algn="ctr"/>
            <a:r>
              <a:rPr lang="it-IT" sz="1600" b="1" dirty="0" err="1" smtClean="0">
                <a:latin typeface="+mj-lt"/>
              </a:rPr>
              <a:t>Luvion</a:t>
            </a:r>
            <a:endParaRPr lang="it-IT" sz="1600" b="1" dirty="0">
              <a:latin typeface="+mj-lt"/>
            </a:endParaRPr>
          </a:p>
        </p:txBody>
      </p:sp>
      <p:cxnSp>
        <p:nvCxnSpPr>
          <p:cNvPr id="18" name="Connettore 1 17"/>
          <p:cNvCxnSpPr>
            <a:stCxn id="10" idx="3"/>
          </p:cNvCxnSpPr>
          <p:nvPr/>
        </p:nvCxnSpPr>
        <p:spPr>
          <a:xfrm flipV="1">
            <a:off x="3347864" y="4005065"/>
            <a:ext cx="648072" cy="116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835696" y="5975549"/>
            <a:ext cx="1584176" cy="584775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/>
              <a:t>Clonidina</a:t>
            </a:r>
            <a:r>
              <a:rPr lang="it-IT" sz="1600" b="1" dirty="0" smtClean="0"/>
              <a:t> </a:t>
            </a:r>
          </a:p>
          <a:p>
            <a:pPr algn="ctr"/>
            <a:r>
              <a:rPr lang="it-IT" sz="1600" b="1" dirty="0" err="1" smtClean="0"/>
              <a:t>Doxazosina</a:t>
            </a:r>
            <a:endParaRPr lang="it-IT" sz="1600" b="1" dirty="0"/>
          </a:p>
        </p:txBody>
      </p:sp>
      <p:cxnSp>
        <p:nvCxnSpPr>
          <p:cNvPr id="24" name="Connettore 1 23"/>
          <p:cNvCxnSpPr>
            <a:endCxn id="8" idx="1"/>
          </p:cNvCxnSpPr>
          <p:nvPr/>
        </p:nvCxnSpPr>
        <p:spPr>
          <a:xfrm>
            <a:off x="3419872" y="6335589"/>
            <a:ext cx="1296144" cy="9735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79512" y="188640"/>
            <a:ext cx="374441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Cosa può fare il MMG?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4933" t="3571" r="93"/>
          <a:stretch>
            <a:fillRect/>
          </a:stretch>
        </p:blipFill>
        <p:spPr bwMode="auto">
          <a:xfrm>
            <a:off x="107504" y="764703"/>
            <a:ext cx="3888432" cy="249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/>
          <p:cNvSpPr/>
          <p:nvPr/>
        </p:nvSpPr>
        <p:spPr>
          <a:xfrm>
            <a:off x="107504" y="116632"/>
            <a:ext cx="3888432" cy="30963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igura a mano libera 20"/>
          <p:cNvSpPr/>
          <p:nvPr/>
        </p:nvSpPr>
        <p:spPr>
          <a:xfrm>
            <a:off x="4071668" y="845389"/>
            <a:ext cx="4744528" cy="845388"/>
          </a:xfrm>
          <a:custGeom>
            <a:avLst/>
            <a:gdLst>
              <a:gd name="connsiteX0" fmla="*/ 0 w 4744528"/>
              <a:gd name="connsiteY0" fmla="*/ 0 h 845388"/>
              <a:gd name="connsiteX1" fmla="*/ 0 w 4744528"/>
              <a:gd name="connsiteY1" fmla="*/ 845388 h 845388"/>
              <a:gd name="connsiteX2" fmla="*/ 4477109 w 4744528"/>
              <a:gd name="connsiteY2" fmla="*/ 845388 h 845388"/>
              <a:gd name="connsiteX3" fmla="*/ 4477109 w 4744528"/>
              <a:gd name="connsiteY3" fmla="*/ 690113 h 845388"/>
              <a:gd name="connsiteX4" fmla="*/ 4735902 w 4744528"/>
              <a:gd name="connsiteY4" fmla="*/ 690113 h 845388"/>
              <a:gd name="connsiteX5" fmla="*/ 4744528 w 4744528"/>
              <a:gd name="connsiteY5" fmla="*/ 43132 h 845388"/>
              <a:gd name="connsiteX6" fmla="*/ 0 w 4744528"/>
              <a:gd name="connsiteY6" fmla="*/ 0 h 845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44528" h="845388">
                <a:moveTo>
                  <a:pt x="0" y="0"/>
                </a:moveTo>
                <a:lnTo>
                  <a:pt x="0" y="845388"/>
                </a:lnTo>
                <a:lnTo>
                  <a:pt x="4477109" y="845388"/>
                </a:lnTo>
                <a:lnTo>
                  <a:pt x="4477109" y="690113"/>
                </a:lnTo>
                <a:lnTo>
                  <a:pt x="4735902" y="690113"/>
                </a:lnTo>
                <a:lnTo>
                  <a:pt x="4744528" y="43132"/>
                </a:lnTo>
                <a:lnTo>
                  <a:pt x="0" y="0"/>
                </a:lnTo>
                <a:close/>
              </a:path>
            </a:pathLst>
          </a:custGeom>
          <a:solidFill>
            <a:srgbClr val="FFFF99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4016" y="116633"/>
            <a:ext cx="889248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sz="2400" b="1" u="sng" dirty="0" smtClean="0">
                <a:solidFill>
                  <a:srgbClr val="FF0000"/>
                </a:solidFill>
              </a:rPr>
              <a:t>Aderenza e continuità terapeutica nell’ipertensione arteriosa</a:t>
            </a:r>
            <a:r>
              <a:rPr lang="it-IT" sz="20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il problema e le possibili soluzioni</a:t>
            </a:r>
          </a:p>
          <a:p>
            <a:r>
              <a:rPr lang="it-IT" b="1" dirty="0" smtClean="0"/>
              <a:t>Massimo Volpe</a:t>
            </a:r>
          </a:p>
          <a:p>
            <a:pPr algn="just"/>
            <a:r>
              <a:rPr lang="it-IT" dirty="0" smtClean="0"/>
              <a:t>con la collaborazione di Giovanna Gallo</a:t>
            </a:r>
          </a:p>
          <a:p>
            <a:r>
              <a:rPr lang="it-IT" sz="1600" dirty="0" smtClean="0"/>
              <a:t>Cardiologia, Dipartimento di Medicina Clinica e Molecolare, Facoltà di Medicina e Psicologia, Sapienza Università di Roma, Ospedale Sant’Andrea, Roma;  IRCCS </a:t>
            </a:r>
            <a:r>
              <a:rPr lang="it-IT" sz="1600" dirty="0" err="1" smtClean="0"/>
              <a:t>Neuromed</a:t>
            </a:r>
            <a:r>
              <a:rPr lang="it-IT" sz="1600" dirty="0" smtClean="0"/>
              <a:t>, </a:t>
            </a:r>
            <a:r>
              <a:rPr lang="it-IT" sz="1600" dirty="0" err="1" smtClean="0"/>
              <a:t>Pozzilli</a:t>
            </a:r>
            <a:r>
              <a:rPr lang="it-IT" sz="1600" dirty="0" smtClean="0"/>
              <a:t> (IS)</a:t>
            </a:r>
            <a:endParaRPr lang="it-IT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4897"/>
          <a:stretch>
            <a:fillRect/>
          </a:stretch>
        </p:blipFill>
        <p:spPr bwMode="auto">
          <a:xfrm>
            <a:off x="3779912" y="2132856"/>
            <a:ext cx="5112568" cy="426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31318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2420888"/>
            <a:ext cx="3528392" cy="31393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Particolare attenzione va posta nei confronti dei </a:t>
            </a:r>
            <a:r>
              <a:rPr lang="it-IT" b="1" dirty="0" smtClean="0">
                <a:solidFill>
                  <a:srgbClr val="FF0000"/>
                </a:solidFill>
              </a:rPr>
              <a:t>giovani-adulti</a:t>
            </a:r>
            <a:r>
              <a:rPr lang="it-IT" dirty="0" smtClean="0"/>
              <a:t>, nei quali la </a:t>
            </a:r>
            <a:r>
              <a:rPr lang="it-IT" u="sng" dirty="0" smtClean="0"/>
              <a:t>diagnosi di ipertensione arteriosa viene molto spesso ritardata</a:t>
            </a:r>
            <a:r>
              <a:rPr lang="it-IT" dirty="0" smtClean="0"/>
              <a:t>. Inoltre, a questi soggetti vengono fornite indicazioni spesso insufficienti sulle </a:t>
            </a:r>
            <a:r>
              <a:rPr lang="it-IT" u="sng" dirty="0" smtClean="0"/>
              <a:t>modifiche dello stile di vita</a:t>
            </a:r>
            <a:r>
              <a:rPr lang="it-IT" dirty="0" smtClean="0"/>
              <a:t>, sebbene rappresentino uno degli strumenti più importanti per ridurre i valori di pressione arteriosa.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8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5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734" y="409575"/>
            <a:ext cx="8702754" cy="553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23473" cy="511256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68189"/>
            <a:ext cx="9144000" cy="221599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Ipertensione arteriosa: oltre il 60% degli italiani a </a:t>
            </a:r>
            <a:r>
              <a:rPr kumimoji="0" lang="it-IT" sz="21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target</a:t>
            </a:r>
            <a:r>
              <a:rPr kumimoji="0" lang="it-IT" sz="21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cs typeface="Arial" pitchFamily="34" charset="0"/>
              </a:rPr>
              <a:t> dal medico di famiglia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Pubblicati i risultati di un grande </a:t>
            </a:r>
            <a:r>
              <a:rPr kumimoji="0" lang="it-IT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studio di prevalenza e controllo della pressione arteriosa</a:t>
            </a:r>
            <a:r>
              <a:rPr kumimoji="0" lang="it-IT" sz="1400" b="1" i="1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 </a:t>
            </a: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che ha attinto al database della medicina generale. </a:t>
            </a:r>
            <a:r>
              <a:rPr kumimoji="0" lang="it-IT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Un italiano su 4 è iperteso </a:t>
            </a:r>
            <a:r>
              <a:rPr kumimoji="0" lang="it-IT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ma la percentuale di quelli in buon compenso </a:t>
            </a:r>
            <a:r>
              <a:rPr kumimoji="0" lang="it-IT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sale ad oltre il </a:t>
            </a:r>
            <a:r>
              <a:rPr kumimoji="0" lang="it-IT" sz="14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60%</a:t>
            </a:r>
            <a:r>
              <a:rPr kumimoji="0" lang="it-IT" sz="1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itchFamily="34" charset="0"/>
              </a:rPr>
              <a:t>, un risultato eccezionale rispetto al 39% rilevato nello stesso database nel 2005</a:t>
            </a:r>
            <a:endParaRPr kumimoji="0" lang="it-IT" sz="1400" b="1" i="0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  </a:t>
            </a:r>
            <a:endParaRPr kumimoji="0" lang="it-IT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 Controllare in maniera costante la pressione arteriosa è un </a:t>
            </a:r>
            <a:r>
              <a:rPr kumimoji="0" lang="it-IT" sz="105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must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 nella gestione dell’ipertensione nel contesto della pratica clinica. Una considerazione apparentemente banale e scontata che in realtà solo di recente ha ricevuto una sua implementazione in alcune nazioni europee.  E adesso a dimostrare che un </a:t>
            </a:r>
            <a:r>
              <a:rPr kumimoji="0" lang="it-IT" sz="105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controllo sistematico della pressione arteriosa ha delle ricadute importanti, quasi ‘terapeutiche’ sul raggiungimento dei </a:t>
            </a:r>
            <a:r>
              <a:rPr kumimoji="0" lang="it-IT" sz="1050" b="0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target</a:t>
            </a:r>
            <a:r>
              <a:rPr kumimoji="0" lang="it-IT" sz="105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cs typeface="Arial" pitchFamily="34" charset="0"/>
              </a:rPr>
              <a:t> pressori e per indotto sulla riduzione delle complicanze cardiovascolari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, lo dimostra anche un ampio studio italiano pubblicato </a:t>
            </a:r>
            <a:r>
              <a:rPr kumimoji="0" lang="it-IT" sz="105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online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 su </a:t>
            </a:r>
            <a:r>
              <a:rPr kumimoji="0" lang="it-IT" sz="12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  <a:hlinkClick r:id="rId2"/>
              </a:rPr>
              <a:t>Journal </a:t>
            </a:r>
            <a:r>
              <a:rPr kumimoji="0" lang="it-IT" sz="12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  <a:hlinkClick r:id="rId2"/>
              </a:rPr>
              <a:t>of</a:t>
            </a:r>
            <a:r>
              <a:rPr kumimoji="0" lang="it-IT" sz="12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  <a:hlinkClick r:id="rId2"/>
              </a:rPr>
              <a:t> </a:t>
            </a:r>
            <a:r>
              <a:rPr kumimoji="0" lang="it-IT" sz="12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  <a:hlinkClick r:id="rId2"/>
              </a:rPr>
              <a:t>Human</a:t>
            </a:r>
            <a:r>
              <a:rPr kumimoji="0" lang="it-IT" sz="1200" b="0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  <a:hlinkClick r:id="rId2"/>
              </a:rPr>
              <a:t> </a:t>
            </a:r>
            <a:r>
              <a:rPr kumimoji="0" lang="it-IT" sz="1200" b="0" i="1" u="sng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  <a:hlinkClick r:id="rId2"/>
              </a:rPr>
              <a:t>Hypertension</a:t>
            </a:r>
            <a:r>
              <a:rPr kumimoji="0" lang="it-IT" sz="105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  <a:hlinkClick r:id="rId2"/>
              </a:rPr>
              <a:t> 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e firmato a più mani dal gruppo del professor </a:t>
            </a: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Massimo Volpe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, ordinario di Cardiologia presso l’Ospedale ‘Sant’Andrea’, Università ‘La Sapienza’ di Roma, dal dottor </a:t>
            </a: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Claudio </a:t>
            </a:r>
            <a:r>
              <a:rPr kumimoji="0" lang="it-IT" sz="105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Cricelli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 e colleghi della Società Italiana di Medicina Generale (SIMG) e dal professor </a:t>
            </a: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Claudio Borghi</a:t>
            </a:r>
            <a:r>
              <a:rPr kumimoji="0" lang="it-IT" sz="105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+mj-lt"/>
                <a:cs typeface="Arial" pitchFamily="34" charset="0"/>
              </a:rPr>
              <a:t>, ordinario di Medicina presso l’Università di Bologna.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it-IT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it-IT" sz="9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quotidianosanita.it/img_prima/front2507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348880"/>
            <a:ext cx="1428750" cy="1644774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07504" y="2348880"/>
            <a:ext cx="7488832" cy="43088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/>
              <a:t>Pubblicati i dati sul controllo pressorio in Italia relativi all'anno2013 (e 2014) presenti nel </a:t>
            </a:r>
            <a:r>
              <a:rPr lang="it-IT" sz="2000" b="1" i="1" dirty="0" smtClean="0"/>
              <a:t>database</a:t>
            </a:r>
            <a:r>
              <a:rPr lang="it-IT" sz="2000" b="1" dirty="0" smtClean="0"/>
              <a:t> della Medicina Generale</a:t>
            </a:r>
            <a:r>
              <a:rPr lang="it-IT" sz="2000" dirty="0" smtClean="0"/>
              <a:t>, prendendo così in esame quasi 1 milione di pazienti e circa 250.000 ipertesi. I risultati dimostrano che in </a:t>
            </a:r>
            <a:r>
              <a:rPr lang="it-IT" sz="2000" b="1" dirty="0" smtClean="0"/>
              <a:t>oltre </a:t>
            </a:r>
            <a:r>
              <a:rPr lang="it-IT" sz="2000" b="1" dirty="0" smtClean="0">
                <a:solidFill>
                  <a:srgbClr val="FF0000"/>
                </a:solidFill>
              </a:rPr>
              <a:t>60% </a:t>
            </a:r>
            <a:r>
              <a:rPr lang="it-IT" sz="2000" b="1" dirty="0" smtClean="0"/>
              <a:t>dei pazienti ipertesi trattati </a:t>
            </a:r>
            <a:r>
              <a:rPr lang="it-IT" sz="2000" dirty="0" smtClean="0"/>
              <a:t>è stato ottenuto un controllo adeguato della pressione arteriosa (intesa come valori &lt; </a:t>
            </a:r>
            <a:r>
              <a:rPr lang="it-IT" sz="2000" b="1" dirty="0" smtClean="0">
                <a:solidFill>
                  <a:srgbClr val="FF0000"/>
                </a:solidFill>
              </a:rPr>
              <a:t>140/90 </a:t>
            </a:r>
            <a:r>
              <a:rPr lang="it-IT" sz="2000" b="1" dirty="0" err="1" smtClean="0">
                <a:solidFill>
                  <a:srgbClr val="FF0000"/>
                </a:solidFill>
              </a:rPr>
              <a:t>mmHg</a:t>
            </a:r>
            <a:r>
              <a:rPr lang="it-IT" sz="2000" dirty="0" smtClean="0"/>
              <a:t>). Questo rappresenta uno straordinario progresso rispetto al </a:t>
            </a:r>
            <a:r>
              <a:rPr lang="it-IT" sz="2000" dirty="0" smtClean="0">
                <a:solidFill>
                  <a:srgbClr val="FF0000"/>
                </a:solidFill>
              </a:rPr>
              <a:t>39%</a:t>
            </a:r>
            <a:r>
              <a:rPr lang="it-IT" sz="2000" dirty="0" smtClean="0"/>
              <a:t> di controllo risultante dallo stesso </a:t>
            </a:r>
            <a:r>
              <a:rPr lang="it-IT" sz="2000" i="1" dirty="0" smtClean="0"/>
              <a:t>database</a:t>
            </a:r>
            <a:r>
              <a:rPr lang="it-IT" sz="2000" dirty="0" smtClean="0"/>
              <a:t> nel 2005”.</a:t>
            </a:r>
          </a:p>
          <a:p>
            <a:pPr algn="just"/>
            <a:endParaRPr lang="it-IT" sz="1000" dirty="0" smtClean="0"/>
          </a:p>
          <a:p>
            <a:pPr algn="just"/>
            <a:r>
              <a:rPr lang="it-IT" sz="2000" dirty="0" smtClean="0"/>
              <a:t>La prevalenza e il controllo dell’ipertensione sono stati valutati tra </a:t>
            </a:r>
            <a:r>
              <a:rPr lang="it-IT" sz="2000" u="sng" dirty="0" smtClean="0"/>
              <a:t>i pazienti ambulatoriali</a:t>
            </a:r>
            <a:r>
              <a:rPr lang="it-IT" sz="2000" dirty="0" smtClean="0"/>
              <a:t> adulti divisi per genere ed età (</a:t>
            </a:r>
            <a:r>
              <a:rPr lang="it-IT" sz="2000" b="1" dirty="0" smtClean="0"/>
              <a:t>il 52,2% del campione era rappresentato da donne</a:t>
            </a:r>
            <a:r>
              <a:rPr lang="it-IT" sz="2000" dirty="0" smtClean="0"/>
              <a:t>). Il </a:t>
            </a:r>
            <a:r>
              <a:rPr lang="it-IT" sz="2400" b="1" u="sng" dirty="0" smtClean="0">
                <a:solidFill>
                  <a:srgbClr val="FF0000"/>
                </a:solidFill>
              </a:rPr>
              <a:t>25,9%</a:t>
            </a: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dei soggetti scrutinati è risultato iperteso (nel data base 2005 l’ipertensione era stata diagnosticata nel </a:t>
            </a:r>
            <a:r>
              <a:rPr lang="it-IT" sz="2000" dirty="0" smtClean="0">
                <a:solidFill>
                  <a:srgbClr val="FF0000"/>
                </a:solidFill>
              </a:rPr>
              <a:t>19%</a:t>
            </a:r>
            <a:r>
              <a:rPr lang="it-IT" sz="2000" dirty="0" smtClean="0"/>
              <a:t> del campione scrutinato).</a:t>
            </a:r>
            <a:endParaRPr lang="it-IT" sz="20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7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16632"/>
            <a:ext cx="856895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/>
              <a:t>Oltre </a:t>
            </a:r>
            <a:r>
              <a:rPr lang="it-IT" sz="2400" b="1" dirty="0" smtClean="0">
                <a:solidFill>
                  <a:srgbClr val="FF0000"/>
                </a:solidFill>
              </a:rPr>
              <a:t>61%</a:t>
            </a:r>
            <a:r>
              <a:rPr lang="it-IT" sz="2400" dirty="0" smtClean="0">
                <a:solidFill>
                  <a:srgbClr val="FF0000"/>
                </a:solidFill>
              </a:rPr>
              <a:t> degli ipertesi </a:t>
            </a:r>
            <a:r>
              <a:rPr lang="it-IT" sz="2400" dirty="0" smtClean="0"/>
              <a:t>rilevati nel campione della banca dati 2013 è risultato </a:t>
            </a:r>
            <a:r>
              <a:rPr lang="it-IT" sz="2400" b="1" u="sng" dirty="0" smtClean="0"/>
              <a:t>in buon controllo pressorio</a:t>
            </a:r>
            <a:r>
              <a:rPr lang="it-IT" sz="2400" dirty="0" smtClean="0"/>
              <a:t>. Una crescita notevole, visto che la percentuale dei soggetti ben controllati è passata </a:t>
            </a:r>
            <a:r>
              <a:rPr lang="it-IT" sz="2400" u="sng" dirty="0" smtClean="0"/>
              <a:t>dal </a:t>
            </a:r>
            <a:r>
              <a:rPr lang="it-IT" sz="2400" u="sng" dirty="0" smtClean="0">
                <a:solidFill>
                  <a:srgbClr val="FF0000"/>
                </a:solidFill>
              </a:rPr>
              <a:t>39% del 2005 al </a:t>
            </a:r>
            <a:r>
              <a:rPr lang="it-IT" sz="3200" b="1" u="sng" dirty="0" smtClean="0">
                <a:solidFill>
                  <a:srgbClr val="FF0000"/>
                </a:solidFill>
              </a:rPr>
              <a:t>60,5%</a:t>
            </a:r>
            <a:r>
              <a:rPr lang="it-IT" sz="2400" u="sng" dirty="0" smtClean="0">
                <a:solidFill>
                  <a:srgbClr val="FF0000"/>
                </a:solidFill>
              </a:rPr>
              <a:t> </a:t>
            </a:r>
            <a:r>
              <a:rPr lang="it-IT" sz="2400" dirty="0" smtClean="0"/>
              <a:t>in meno di una decina d’anni. Un risultato che dà lustro alla </a:t>
            </a:r>
            <a:r>
              <a:rPr lang="it-IT" sz="2400" u="sng" dirty="0" smtClean="0"/>
              <a:t>gestione dell’ipertensione arteriosa nel contesto della medicina generale</a:t>
            </a:r>
            <a:r>
              <a:rPr lang="it-IT" sz="2400" dirty="0" smtClean="0"/>
              <a:t> e che riflette anche l'impegno della </a:t>
            </a:r>
            <a:r>
              <a:rPr lang="it-IT" sz="2400" b="1" u="sng" dirty="0" smtClean="0">
                <a:solidFill>
                  <a:schemeClr val="accent1"/>
                </a:solidFill>
              </a:rPr>
              <a:t>Società Italiana dell’Ipertensione Arteriosa</a:t>
            </a:r>
            <a:r>
              <a:rPr lang="it-IT" sz="2400" u="sng" dirty="0" smtClean="0">
                <a:solidFill>
                  <a:schemeClr val="accent1"/>
                </a:solidFill>
              </a:rPr>
              <a:t> </a:t>
            </a:r>
            <a:r>
              <a:rPr lang="it-IT" sz="2400" dirty="0" smtClean="0">
                <a:solidFill>
                  <a:schemeClr val="accent1"/>
                </a:solidFill>
              </a:rPr>
              <a:t>(</a:t>
            </a:r>
            <a:r>
              <a:rPr lang="it-IT" sz="2400" dirty="0" err="1" smtClean="0">
                <a:solidFill>
                  <a:schemeClr val="accent1"/>
                </a:solidFill>
              </a:rPr>
              <a:t>Siia</a:t>
            </a:r>
            <a:r>
              <a:rPr lang="it-IT" sz="2400" dirty="0" smtClean="0">
                <a:solidFill>
                  <a:schemeClr val="accent1"/>
                </a:solidFill>
              </a:rPr>
              <a:t>)</a:t>
            </a:r>
            <a:r>
              <a:rPr lang="it-IT" sz="2400" dirty="0" smtClean="0"/>
              <a:t> con l' </a:t>
            </a:r>
            <a:r>
              <a:rPr lang="it-IT" sz="2400" i="1" dirty="0" smtClean="0"/>
              <a:t>Obiettivo </a:t>
            </a:r>
            <a:r>
              <a:rPr lang="it-IT" sz="2800" b="1" i="1" dirty="0" smtClean="0"/>
              <a:t>70% </a:t>
            </a:r>
            <a:r>
              <a:rPr lang="it-IT" sz="2800" b="1" dirty="0" smtClean="0"/>
              <a:t> </a:t>
            </a:r>
            <a:r>
              <a:rPr lang="it-IT" sz="2400" dirty="0" smtClean="0"/>
              <a:t>(inteso come il raggiungimento del target pressorio nel 70% degli ipertesi in trattamento) da perseguire attraverso interventi specifici, quali la promozione presso i medici di interventi educazionali, la pubblicazione di raccomandazioni pratiche, la promozione dell'impiego di </a:t>
            </a:r>
            <a:r>
              <a:rPr lang="it-IT" sz="2400" u="sng" dirty="0" smtClean="0">
                <a:solidFill>
                  <a:srgbClr val="FF0000"/>
                </a:solidFill>
              </a:rPr>
              <a:t>approcci terapeutici semplificati</a:t>
            </a:r>
            <a:r>
              <a:rPr lang="it-IT" sz="2400" dirty="0" smtClean="0">
                <a:solidFill>
                  <a:srgbClr val="FF0000"/>
                </a:solidFill>
              </a:rPr>
              <a:t> (</a:t>
            </a:r>
            <a:r>
              <a:rPr lang="it-IT" sz="2400" u="sng" dirty="0" smtClean="0">
                <a:solidFill>
                  <a:srgbClr val="FF0000"/>
                </a:solidFill>
              </a:rPr>
              <a:t>associazioni terapeutiche in una </a:t>
            </a:r>
            <a:r>
              <a:rPr lang="it-IT" sz="2400" b="1" u="sng" dirty="0" smtClean="0">
                <a:solidFill>
                  <a:srgbClr val="FF0000"/>
                </a:solidFill>
              </a:rPr>
              <a:t>singola pillola</a:t>
            </a:r>
            <a:r>
              <a:rPr lang="it-IT" sz="2400" dirty="0" smtClean="0">
                <a:solidFill>
                  <a:srgbClr val="FF0000"/>
                </a:solidFill>
              </a:rPr>
              <a:t>)</a:t>
            </a:r>
            <a:r>
              <a:rPr lang="it-IT" sz="2400" dirty="0" smtClean="0"/>
              <a:t> e la promozione dell'</a:t>
            </a:r>
            <a:r>
              <a:rPr lang="it-IT" sz="2400" b="1" u="sng" dirty="0" smtClean="0"/>
              <a:t>auto-misurazione</a:t>
            </a:r>
            <a:r>
              <a:rPr lang="it-IT" sz="2400" dirty="0" smtClean="0"/>
              <a:t> da parte del paziente per favorire la </a:t>
            </a:r>
            <a:r>
              <a:rPr lang="it-IT" sz="2400" i="1" dirty="0" smtClean="0"/>
              <a:t>partnership </a:t>
            </a:r>
            <a:r>
              <a:rPr lang="it-IT" sz="2400" dirty="0" smtClean="0"/>
              <a:t>con il medico e l'aderenza alla terapia.	</a:t>
            </a:r>
            <a:endParaRPr lang="it-IT" sz="2000" u="sng" dirty="0">
              <a:solidFill>
                <a:srgbClr val="00B05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5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5949280"/>
            <a:ext cx="2376264" cy="67710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/>
              <a:t>P</a:t>
            </a:r>
            <a:r>
              <a:rPr lang="it-IT" b="1" dirty="0" smtClean="0"/>
              <a:t>rof. Massimo Volpe  </a:t>
            </a:r>
          </a:p>
          <a:p>
            <a:pPr algn="just"/>
            <a:r>
              <a:rPr lang="it-IT" b="1" dirty="0" smtClean="0"/>
              <a:t> </a:t>
            </a:r>
            <a:r>
              <a:rPr lang="it-IT" dirty="0" smtClean="0"/>
              <a:t>27  settembre  2016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8316416" y="6309320"/>
            <a:ext cx="298376" cy="365125"/>
          </a:xfrm>
        </p:spPr>
        <p:txBody>
          <a:bodyPr/>
          <a:lstStyle/>
          <a:p>
            <a:fld id="{C5CD405F-8F6E-47B5-B989-A64383F0DAF7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7524328" y="6309320"/>
            <a:ext cx="879376" cy="365125"/>
          </a:xfrm>
        </p:spPr>
        <p:txBody>
          <a:bodyPr/>
          <a:lstStyle/>
          <a:p>
            <a:pPr algn="r"/>
            <a:r>
              <a:rPr lang="it-IT" dirty="0" smtClean="0"/>
              <a:t>F. Miola |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0478"/>
            <a:ext cx="8928992" cy="364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5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49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486544"/>
            <a:ext cx="8496944" cy="55553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  <a:hlinkClick r:id="rId2" tooltip="Link Permanente: Ipertensione. Presentate le nuove Linee Guida ESC/ESH, Revisione 2018"/>
              </a:rPr>
              <a:t/>
            </a:r>
            <a:br>
              <a:rPr kumimoji="0" lang="it-IT" sz="19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  <a:hlinkClick r:id="rId2" tooltip="Link Permanente: Ipertensione. Presentate le nuove Linee Guida ESC/ESH, Revisione 2018"/>
              </a:rPr>
            </a:br>
            <a:r>
              <a:rPr kumimoji="0" lang="it-IT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2" tooltip="Link Permanente: Ipertensione. Presentate le nuove Linee Guida ESC/ESH, Revisione 2018"/>
              </a:rPr>
              <a:t>Ipertensione.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2" tooltip="Link Permanente: Ipertensione. Presentate le nuove Linee Guida ESC/ESH, Revisione 2018"/>
              </a:rPr>
              <a:t>Presentate le nuove Linee Guida ESC/ESH, Revisione 2018 </a:t>
            </a:r>
            <a:endParaRPr kumimoji="0" lang="it-IT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29 agosto 2018</a:t>
            </a:r>
            <a:endParaRPr kumimoji="0" lang="it-IT" sz="1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/>
              </a:rPr>
              <a:t/>
            </a:r>
            <a:br>
              <a:rPr kumimoji="0" lang="it-IT" sz="200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/>
              </a:rPr>
            </a:br>
            <a:r>
              <a:rPr kumimoji="0" lang="it-IT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/>
              </a:rPr>
              <a:t>La novità principale è la strategia di attacco che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/>
              </a:rPr>
              <a:t>parte subito con una terapia di associazione, adeguata in quasi tutti i pazienti, anche over 80,</a:t>
            </a:r>
            <a:r>
              <a:rPr kumimoji="0" lang="it-IT" sz="200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/>
              </a:rPr>
              <a:t> </a:t>
            </a:r>
            <a:r>
              <a:rPr kumimoji="0" lang="it-IT" sz="200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/>
              </a:rPr>
              <a:t>s</a:t>
            </a:r>
            <a:r>
              <a:rPr kumimoji="0" lang="it-IT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/>
              </a:rPr>
              <a:t>empre dietro prescrizione del proprio medico e preferibilmente somministrata con un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/>
              </a:rPr>
              <a:t>unico farmaco</a:t>
            </a:r>
            <a:r>
              <a:rPr kumimoji="0" lang="it-IT" sz="2000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/>
              </a:rPr>
              <a:t>, per favorire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/>
              </a:rPr>
              <a:t>l’aderenza alla terapia</a:t>
            </a:r>
            <a:r>
              <a:rPr kumimoji="0" lang="it-IT" sz="2000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/>
              </a:rPr>
              <a:t>.</a:t>
            </a:r>
            <a:endParaRPr kumimoji="0" lang="it-IT" sz="1400" i="0" u="sng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/>
              </a:rPr>
              <a:t> </a:t>
            </a:r>
            <a:endParaRPr lang="it-IT" sz="1400" dirty="0" smtClean="0"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/>
              </a:rPr>
              <a:t>Ipertensione. Numeri e fatti</a:t>
            </a:r>
            <a:endParaRPr kumimoji="0" lang="it-IT" sz="14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/>
              </a:rPr>
              <a:t>Nel mondo sono oltre 1 miliardo le persone che soffrono di ipertensione; intorno al 30-45% della popolazione adulta (il 60% oltre i 60 anni). L’ipertensione arteriosa rappresenta la principale causa di mortalità prematura, per infarto e ictus. Rappresenta anche un importante fattore di rischio anche per scompenso cardiaco, fibrillazione atriale, nefropatia cronica, arteriopatia periferica.</a:t>
            </a:r>
            <a:endParaRPr kumimoji="0" lang="it-IT" sz="240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5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311751"/>
            <a:ext cx="8424936" cy="323165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Dalla terapia a gradini … alla terapia d’associazione</a:t>
            </a:r>
            <a:endParaRPr kumimoji="0" lang="it-IT" sz="1600" b="0" i="0" u="sng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Le nuove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Linee Guida della Società Europea di Cardiologia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 (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ESC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) e della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Società Europea dell’Ipertensione 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(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European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Society 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of</a:t>
            </a:r>
            <a:r>
              <a:rPr kumimoji="0" lang="it-IT" sz="20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it-IT" sz="20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Hypertension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,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ESH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) già pubblicate sul prestigioso  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European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Heart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Journal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 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raccomandano di iniziare la terapia antipertensiva nella maggior parte dei pazienti </a:t>
            </a:r>
            <a:r>
              <a:rPr kumimoji="0" lang="it-IT" sz="2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associando sin dall’inizio due principi attivi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.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 In questo modo, auspicano gli Esperti si dovrebbe riuscire a superare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l’inerzia terapeutica</a:t>
            </a:r>
            <a:r>
              <a:rPr kumimoji="0" lang="it-IT" sz="20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di molti medici che stentano a prescrivere il secondo farmaco,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ancorati a una terapia a gradini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(si prescrive un primo farmaco e poi, eventualmente se ne associa un secondo) 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che nell’80% dei casi non sembra coprire totalmente  i bisogni dei 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pazienti ipertesi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.</a:t>
            </a:r>
            <a:endParaRPr kumimoji="0" lang="it-IT" sz="2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1520" y="3775099"/>
            <a:ext cx="8424936" cy="230832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L’associazione di partenza in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un’unica compressa</a:t>
            </a:r>
            <a:endParaRPr kumimoji="0" lang="it-IT" sz="20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Associare due o più principi attivi antipertensivi in un’unica compressa può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favorire l’aderenza del paziente alla terapia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, scrivono gli Esperti nella revisione delle Linee Guida. 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È ben noto purtroppo che l’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aderenza alla terapia 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(</a:t>
            </a:r>
            <a:r>
              <a:rPr kumimoji="0" lang="it-IT" sz="2000" b="1" i="1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compliance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terapeutica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) peggiora nel tempo, soprattutto aumentando il numero di farmaci da assumere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. Associare i farmaci insieme può essere una buona strategia per superare il problema.</a:t>
            </a:r>
            <a:r>
              <a:rPr kumimoji="0" lang="it-IT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 </a:t>
            </a:r>
            <a:endParaRPr kumimoji="0" lang="it-IT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  <p:bldP spid="266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331646"/>
            <a:ext cx="8712968" cy="42165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Le terapie di associazione </a:t>
            </a:r>
            <a:endParaRPr kumimoji="0" lang="it-IT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“Si tratta di terapie già disponibili ed efficaci – ha sottolineato il prof.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Giuseppe Mancia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, presidente ESH della task farce delle Linee Guida, Università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Milano-Bicocca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–, “che in teoria, 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potrebbero controllare bene la pressione nella quasi totalità (90-95%) dei pazienti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; invece, ancora oggi, nonostante la disponibilità delle terapie, 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soltanto il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15-20%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dei pazienti raggiunge i valori pressori adeguati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. Obiettivo primario di questa revisione delle Linee Guida è proprio quello di 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incrementare il numero di pazienti in target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, con una strategia di attacco semplice, efficace e facile da seguire anche nel lungo termine.”</a:t>
            </a:r>
            <a:b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</a:b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“Le </a:t>
            </a:r>
            <a:r>
              <a:rPr kumimoji="0" lang="it-IT" sz="2000" b="0" u="sng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terapie di associazione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– prof.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Bryan Williams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, presidente ESC della task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force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delle Linee guida– potrebbero portare a un netto miglioramento della copertura ipertensiva, con una notevole riduzione dei</a:t>
            </a:r>
            <a:r>
              <a:rPr kumimoji="0" lang="it-IT" sz="2000" b="0" i="0" u="none" strike="noStrike" cap="none" normalizeH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tassi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di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infarto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,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 ictus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 e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mortalità precoce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”.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1520" y="4869160"/>
            <a:ext cx="8640960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Fonte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Bryan W,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Mancia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G,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Spiering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W, et al – 2018 ESC/ESH Guidelines for the management of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arterial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hypertension.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European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Heart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Journal, ehy339, August 28th, 2018</a:t>
            </a:r>
            <a:r>
              <a:rPr kumimoji="0" lang="fr-FR" sz="1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inherit" charset="0"/>
                <a:ea typeface="Times New Roman" pitchFamily="18" charset="0"/>
                <a:cs typeface="Helvetica" charset="0"/>
              </a:rPr>
              <a:t>.</a:t>
            </a:r>
            <a:endParaRPr kumimoji="0" lang="it-IT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720" b="4307"/>
          <a:stretch>
            <a:fillRect/>
          </a:stretch>
        </p:blipFill>
        <p:spPr bwMode="auto">
          <a:xfrm>
            <a:off x="0" y="0"/>
            <a:ext cx="9144000" cy="80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10310" r="1020" b="8237"/>
          <a:stretch>
            <a:fillRect/>
          </a:stretch>
        </p:blipFill>
        <p:spPr bwMode="auto">
          <a:xfrm>
            <a:off x="179512" y="44624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C5CD405F-8F6E-47B5-B989-A64383F0DAF7}" type="slidenum">
              <a:rPr lang="it-IT" smtClean="0"/>
              <a:pPr/>
              <a:t>25</a:t>
            </a:fld>
            <a:endParaRPr lang="it-IT" dirty="0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390143"/>
            <a:ext cx="8784976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Si abbassa la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soglia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da cui iniziare la terapia antipertensiva</a:t>
            </a:r>
            <a:endParaRPr kumimoji="0" lang="it-IT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Le nuove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Linee Guida ESC/ESH, 2018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 raccomandano l’inizio del trattamento anche in categorie di </a:t>
            </a:r>
            <a:r>
              <a:rPr kumimoji="0" lang="it-IT" sz="2000" b="0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pazienti ai quali in precedenza sarebbe stato consigliato solo un cambiamento del proprio stile di vita.</a:t>
            </a:r>
            <a:r>
              <a:rPr kumimoji="0" lang="it-IT" sz="2000" b="0" i="0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Si tratta dei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soggetti con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pressione “normale alta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” (130-139/85-89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mmHg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)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 e dei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pazienti con rischio basso-moderato, come quelli con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ipertensione di I grado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(140-159/90-99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mmHg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), inclusi quelli di 65-80 anni. 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79512" y="2858160"/>
            <a:ext cx="8784976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Stile di vita sano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: da raccomandare a tutti</a:t>
            </a:r>
            <a:endParaRPr kumimoji="0" lang="it-IT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Uno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stile di vita 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salutare ed equilibrato va raccomandato sempre a tutti i pazienti, a prescindere dalla pressione: quindi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meno sale a tavola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,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consumo moderato di bevande alcoliche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 (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divieto assoluto di 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binge</a:t>
            </a:r>
            <a:r>
              <a:rPr kumimoji="0" lang="it-IT" sz="2000" b="1" i="1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it-IT" sz="2000" b="1" i="1" u="none" strike="noStrike" cap="none" normalizeH="0" baseline="0" dirty="0" err="1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drinking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, come novità di queste Linee Guida, 2018),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alimentazione sana e variata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,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attività fisica moderata e regolare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,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controllo del peso corporeo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,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stop al fumo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Helvetica" charset="0"/>
              </a:rPr>
              <a:t>.</a:t>
            </a:r>
            <a:endParaRPr kumimoji="0" lang="it-IT" sz="20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5157192"/>
            <a:ext cx="8784976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Fonte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Bryan W,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Mancia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G,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Spiering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W, et al – 2018 ESC/ESH Guidelines for the management of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arterial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hypertension.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European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Heart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Journal, ehy339, August 28th, 2018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26</a:t>
            </a:fld>
            <a:endParaRPr lang="it-IT" dirty="0"/>
          </a:p>
        </p:txBody>
      </p:sp>
      <p:sp>
        <p:nvSpPr>
          <p:cNvPr id="7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342528"/>
            <a:ext cx="8640960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Quali sono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i nuovi valori pressori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(valori target) da raggiungere con la terapia?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I nuovi valori target da raggiungere sono stati leggermente ritoccati verso il basso dalle nuove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Linee Guida, 2018: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120-129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mmHg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per i pazienti con meno di 65 anni, 130-139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mmHg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per i soggetti al di sopra dei 65 anni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 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(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NB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. Il medico curante dovrà tener conto delle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comorbidità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, del grado di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fragilità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e di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autonomia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del paziente, della sua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tollerabilità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alla terapia).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In nessun paziente,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la pressione sistolica va abbassata al di sotto dei 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120 </a:t>
            </a:r>
            <a:r>
              <a:rPr kumimoji="0" lang="it-IT" sz="2000" b="1" i="0" u="sng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mmHg</a:t>
            </a:r>
            <a:r>
              <a:rPr kumimoji="0" lang="it-IT" sz="2000" b="1" i="0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perché i danni potrebbero essere superiori ai benefici, sottolineano gli Esperti della Task </a:t>
            </a:r>
            <a:r>
              <a:rPr kumimoji="0" lang="it-IT" sz="2000" b="1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Force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delle Linee Guida.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 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E in caso di ipertensione resistente?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Nel caso in cui la pressione arteriosa non sia controllata dall’associazione di tre farmaci, gli esperti sottolineano la 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possibilità di aggiungere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un diuretico 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alla terapia antiipertensiva (per es. </a:t>
            </a:r>
            <a:r>
              <a:rPr kumimoji="0" lang="it-IT" sz="2000" b="1" i="0" u="sng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spironolattone</a:t>
            </a:r>
            <a:r>
              <a:rPr kumimoji="0" lang="it-IT" sz="2000" b="1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)</a:t>
            </a:r>
            <a:r>
              <a:rPr kumimoji="0" lang="it-IT" sz="20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.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5229200"/>
            <a:ext cx="8784976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Fonte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Bryan W,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Mancia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G,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Spiering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W, et al – 2018 ESC/ESH Guidelines for the management of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arterial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hypertension.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European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Heart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Journal, ehy339, August 28th, 2018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9512" y="609399"/>
            <a:ext cx="8784976" cy="44935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Come comportarsi con i </a:t>
            </a:r>
            <a:r>
              <a:rPr kumimoji="0" lang="it-IT" sz="2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pazienti anziani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?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Un’altra novità delle 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Linee Guida ESC/ESH, 2018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 è l’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estensione della terapia antipertensiva al paziente anziano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, sottolineando quindi che l’età non costituisce un motivo valido per sospendere la terapia o per non intraprenderla, con tutte le attenzioni che il singolo caso richiede.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“Anche le persone di 65-80 anni con pressione superiore ai 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140/90 </a:t>
            </a:r>
            <a:r>
              <a:rPr kumimoji="0" lang="it-IT" sz="2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mmHg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dovrebbero essere messe in trattamento antipertensivo – </a:t>
            </a:r>
            <a:r>
              <a:rPr lang="it-IT" sz="2200" dirty="0" smtClean="0">
                <a:solidFill>
                  <a:srgbClr val="555555"/>
                </a:solidFill>
                <a:latin typeface="+mj-lt"/>
                <a:ea typeface="Times New Roman" pitchFamily="18" charset="0"/>
                <a:cs typeface="Helvetica" charset="0"/>
              </a:rPr>
              <a:t>Prof.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Williams -</a:t>
            </a:r>
            <a:r>
              <a:rPr lang="it-IT" sz="2200" dirty="0" smtClean="0">
                <a:solidFill>
                  <a:srgbClr val="555555"/>
                </a:solidFill>
                <a:latin typeface="+mj-lt"/>
                <a:ea typeface="Times New Roman" pitchFamily="18" charset="0"/>
                <a:cs typeface="Helvetica" charset="0"/>
              </a:rPr>
              <a:t>p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oiché </a:t>
            </a:r>
            <a:r>
              <a:rPr kumimoji="0" lang="it-IT" sz="2200" b="1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la terapia antipertensiva riduce il loro rischio di ictus e di infarto”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. Nel caso di un paziente con più di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80 anni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, </a:t>
            </a:r>
            <a:r>
              <a:rPr kumimoji="0" lang="it-IT" sz="2200" b="0" i="0" u="sng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mai trattato</a:t>
            </a:r>
            <a:r>
              <a:rPr kumimoji="0" lang="it-IT" sz="2200" b="0" i="0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con terapia antiipertensiva, il trattamento dovrà essere avviato per valori di pressione sistolica pari o superiori a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160 </a:t>
            </a:r>
            <a:r>
              <a:rPr kumimoji="0" lang="it-IT" sz="2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mmHg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; </a:t>
            </a:r>
            <a:r>
              <a:rPr kumimoji="0" lang="it-IT" sz="2200" b="0" i="0" u="sng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per chi è già in terapia</a:t>
            </a:r>
            <a:r>
              <a:rPr kumimoji="0" lang="it-IT" sz="2200" b="0" i="0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e la tollera bene, il trattamento va proseguito anche oltre gli 80 anni, con controlli regolari. </a:t>
            </a:r>
            <a:endParaRPr kumimoji="0" lang="it-IT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9512" y="5445224"/>
            <a:ext cx="8784976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Fonte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Bryan W,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Mancia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G,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Spiering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W, et al – 2018 ESC/ESH Guidelines for the management of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arterial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hypertension.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European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</a:t>
            </a:r>
            <a:r>
              <a:rPr kumimoji="0" lang="fr-FR" sz="1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Heart</a:t>
            </a:r>
            <a:r>
              <a:rPr kumimoji="0" lang="fr-FR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Times New Roman" pitchFamily="18" charset="0"/>
                <a:cs typeface="Helvetica" charset="0"/>
              </a:rPr>
              <a:t> Journal, ehy339, August 28th, 2018</a:t>
            </a: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188640"/>
            <a:ext cx="7272808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dirty="0" smtClean="0"/>
              <a:t>Ipertensione, dalle nuove linee guida indicazioni per</a:t>
            </a:r>
          </a:p>
          <a:p>
            <a:pPr algn="ctr"/>
            <a:r>
              <a:rPr lang="it-IT" sz="2400" dirty="0" smtClean="0"/>
              <a:t> </a:t>
            </a:r>
            <a:r>
              <a:rPr lang="it-IT" sz="3600" b="1" dirty="0" smtClean="0">
                <a:solidFill>
                  <a:srgbClr val="FF0000"/>
                </a:solidFill>
              </a:rPr>
              <a:t>i pazienti anziani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251520" y="1268760"/>
            <a:ext cx="8640960" cy="53245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/>
              <a:t>Il trattamento dell'ipertensione nel paziente con </a:t>
            </a:r>
            <a:r>
              <a:rPr lang="it-IT" sz="2000" b="1" u="sng" dirty="0" smtClean="0"/>
              <a:t>età molto avanzata</a:t>
            </a:r>
            <a:r>
              <a:rPr lang="it-IT" sz="2000" b="1" dirty="0" smtClean="0"/>
              <a:t> </a:t>
            </a:r>
            <a:r>
              <a:rPr lang="it-IT" sz="2000" dirty="0" smtClean="0"/>
              <a:t>(oltre gli ottant'anni) è una problematica discussa e molto attuale e le recenti linee guida delle Società Europee dell'Ipertensione e di Cardiologia configurano un cambiamento di rotta, che per alcuni può risultare sorprendente.</a:t>
            </a:r>
            <a:br>
              <a:rPr lang="it-IT" sz="2000" dirty="0" smtClean="0"/>
            </a:br>
            <a:r>
              <a:rPr lang="it-IT" sz="2000" dirty="0" smtClean="0"/>
              <a:t>«Le raccomandazioni per la popolazione anziana -spiega </a:t>
            </a:r>
            <a:r>
              <a:rPr lang="it-IT" sz="2000" b="1" dirty="0" smtClean="0"/>
              <a:t>Andrea </a:t>
            </a:r>
            <a:r>
              <a:rPr lang="it-IT" sz="2000" b="1" dirty="0" err="1" smtClean="0"/>
              <a:t>Ungar</a:t>
            </a:r>
            <a:r>
              <a:rPr lang="it-IT" sz="2000" dirty="0" smtClean="0"/>
              <a:t>, professore di Medicina interna e Geriatria presso l'Università di Firenze e membro del Consiglio Direttivo SICG (Società italiana di Cardiologia Geriatrica)- sono piuttosto precise e diverse da quelle della popolazione generale. In particolare, </a:t>
            </a:r>
            <a:r>
              <a:rPr lang="it-IT" sz="2000" b="1" dirty="0" smtClean="0"/>
              <a:t>nei pazienti ultraottantenni </a:t>
            </a:r>
            <a:r>
              <a:rPr lang="it-IT" sz="2000" dirty="0" smtClean="0"/>
              <a:t>rimane il valore soglia di trattamento per valori di PAS a partire da </a:t>
            </a:r>
            <a:r>
              <a:rPr lang="it-IT" sz="2000" b="1" dirty="0" smtClean="0">
                <a:solidFill>
                  <a:srgbClr val="FF0000"/>
                </a:solidFill>
              </a:rPr>
              <a:t>160 </a:t>
            </a:r>
            <a:r>
              <a:rPr lang="it-IT" sz="2000" b="1" dirty="0" err="1" smtClean="0">
                <a:solidFill>
                  <a:srgbClr val="FF0000"/>
                </a:solidFill>
              </a:rPr>
              <a:t>mmHg</a:t>
            </a:r>
            <a:r>
              <a:rPr lang="it-IT" sz="2000" dirty="0" smtClean="0"/>
              <a:t>. Ma un concetto assolutamente fondamentale in questi pazienti è </a:t>
            </a:r>
            <a:r>
              <a:rPr lang="it-IT" sz="2000" b="1" u="sng" dirty="0" smtClean="0">
                <a:solidFill>
                  <a:srgbClr val="FF0000"/>
                </a:solidFill>
              </a:rPr>
              <a:t>la differenza tra "età biologica" ed "età anagrafica".</a:t>
            </a:r>
            <a:r>
              <a:rPr lang="it-IT" sz="2000" dirty="0" smtClean="0">
                <a:solidFill>
                  <a:srgbClr val="FFC000"/>
                </a:solidFill>
              </a:rPr>
              <a:t> </a:t>
            </a:r>
            <a:r>
              <a:rPr lang="it-IT" sz="2000" dirty="0" smtClean="0"/>
              <a:t>Esistono infatti pazienti anziani e molto anziani in buone condizioni di salute e senza disabilità (</a:t>
            </a:r>
            <a:r>
              <a:rPr lang="it-IT" sz="2000" b="1" dirty="0" smtClean="0"/>
              <a:t>pazienti </a:t>
            </a:r>
            <a:r>
              <a:rPr lang="it-IT" sz="2000" b="1" i="1" dirty="0" err="1" smtClean="0">
                <a:solidFill>
                  <a:srgbClr val="C00000"/>
                </a:solidFill>
              </a:rPr>
              <a:t>fit</a:t>
            </a:r>
            <a:r>
              <a:rPr lang="it-IT" sz="2000" dirty="0" smtClean="0"/>
              <a:t>)</a:t>
            </a:r>
            <a:r>
              <a:rPr lang="it-IT" sz="2000" b="1" dirty="0" smtClean="0"/>
              <a:t>, </a:t>
            </a:r>
            <a:r>
              <a:rPr lang="it-IT" sz="2000" dirty="0" smtClean="0"/>
              <a:t>che possono essere trattati come i pazienti più giovani. Nei pazienti di età compresa tra </a:t>
            </a:r>
            <a:r>
              <a:rPr lang="it-IT" sz="2000" u="sng" dirty="0" smtClean="0"/>
              <a:t>65 e 80</a:t>
            </a:r>
            <a:r>
              <a:rPr lang="it-IT" sz="2000" dirty="0" smtClean="0"/>
              <a:t> anni si può iniziare un trattamento anti-ipertensivo anche per valori soglia di </a:t>
            </a:r>
            <a:r>
              <a:rPr lang="it-IT" sz="2000" u="sng" dirty="0" smtClean="0"/>
              <a:t>140 </a:t>
            </a:r>
            <a:r>
              <a:rPr lang="it-IT" sz="2000" u="sng" dirty="0" err="1" smtClean="0"/>
              <a:t>mmHg</a:t>
            </a:r>
            <a:r>
              <a:rPr lang="it-IT" sz="2000" dirty="0" smtClean="0"/>
              <a:t> di pressione sistolica, ma solo se sono </a:t>
            </a:r>
            <a:r>
              <a:rPr lang="it-IT" sz="2000" i="1" dirty="0" err="1" smtClean="0"/>
              <a:t>fit</a:t>
            </a:r>
            <a:r>
              <a:rPr lang="it-IT" sz="2000" dirty="0" smtClean="0"/>
              <a:t> e in grado di </a:t>
            </a:r>
            <a:r>
              <a:rPr lang="it-IT" sz="2000" u="sng" dirty="0" smtClean="0"/>
              <a:t>tollerare bene</a:t>
            </a:r>
            <a:r>
              <a:rPr lang="it-IT" sz="2000" dirty="0" smtClean="0"/>
              <a:t> il trattamento, senza effetti collaterali o indesiderati di rilievo.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31840" y="6309320"/>
            <a:ext cx="316835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A.Ungar-02/09/2019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29</a:t>
            </a:fld>
            <a:endParaRPr lang="it-IT" dirty="0"/>
          </a:p>
        </p:txBody>
      </p:sp>
      <p:sp>
        <p:nvSpPr>
          <p:cNvPr id="7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0"/>
            <a:ext cx="837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8496944" cy="64633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dirty="0" smtClean="0"/>
              <a:t>Le linee guida richiedono espressamente </a:t>
            </a:r>
            <a:r>
              <a:rPr lang="it-IT" u="sng" dirty="0" smtClean="0">
                <a:solidFill>
                  <a:srgbClr val="FF0000"/>
                </a:solidFill>
              </a:rPr>
              <a:t>di non scendere sotto i </a:t>
            </a:r>
            <a:r>
              <a:rPr lang="it-IT" b="1" u="sng" dirty="0" smtClean="0">
                <a:solidFill>
                  <a:srgbClr val="FF0000"/>
                </a:solidFill>
              </a:rPr>
              <a:t>120 </a:t>
            </a:r>
            <a:r>
              <a:rPr lang="it-IT" b="1" u="sng" dirty="0" err="1" smtClean="0">
                <a:solidFill>
                  <a:srgbClr val="FF0000"/>
                </a:solidFill>
              </a:rPr>
              <a:t>mmHg</a:t>
            </a:r>
            <a:r>
              <a:rPr lang="it-IT" b="1" u="sng" dirty="0" smtClean="0">
                <a:solidFill>
                  <a:srgbClr val="FF0000"/>
                </a:solidFill>
              </a:rPr>
              <a:t> </a:t>
            </a:r>
            <a:r>
              <a:rPr lang="it-IT" u="sng" dirty="0" smtClean="0">
                <a:solidFill>
                  <a:srgbClr val="FF0000"/>
                </a:solidFill>
              </a:rPr>
              <a:t>di pressione sistolica e sotto i </a:t>
            </a:r>
            <a:r>
              <a:rPr lang="it-IT" b="1" u="sng" dirty="0" smtClean="0">
                <a:solidFill>
                  <a:srgbClr val="FF0000"/>
                </a:solidFill>
              </a:rPr>
              <a:t>70 </a:t>
            </a:r>
            <a:r>
              <a:rPr lang="it-IT" b="1" u="sng" dirty="0" err="1" smtClean="0">
                <a:solidFill>
                  <a:srgbClr val="FF0000"/>
                </a:solidFill>
              </a:rPr>
              <a:t>mmHg</a:t>
            </a:r>
            <a:r>
              <a:rPr lang="it-IT" b="1" u="sng" dirty="0" smtClean="0">
                <a:solidFill>
                  <a:srgbClr val="FF0000"/>
                </a:solidFill>
              </a:rPr>
              <a:t> </a:t>
            </a:r>
            <a:r>
              <a:rPr lang="it-IT" u="sng" dirty="0" smtClean="0">
                <a:solidFill>
                  <a:srgbClr val="FF0000"/>
                </a:solidFill>
              </a:rPr>
              <a:t>di pressione diastolica».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Un eccessivo calo di pressione può infatti determinare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cadute con fratture e ipoperfusione cerebrale, con peggioramento di un decadimento cognitivo</a:t>
            </a:r>
            <a:r>
              <a:rPr lang="it-IT" dirty="0" smtClean="0"/>
              <a:t>, anche latente. Negli anziani, deve essere sempre ricercata anche </a:t>
            </a:r>
            <a:r>
              <a:rPr lang="it-IT" b="1" u="sng" dirty="0" smtClean="0">
                <a:solidFill>
                  <a:schemeClr val="accent6">
                    <a:lumMod val="50000"/>
                  </a:schemeClr>
                </a:solidFill>
              </a:rPr>
              <a:t>l'ipotensione ortostatica</a:t>
            </a:r>
            <a:r>
              <a:rPr lang="it-IT" dirty="0" smtClean="0"/>
              <a:t>, che in questi pazienti è molto frequente. «Si tratta di un brusco calo pressorio che si ha tipicamente quando si passa dalla posizione sdraiata allo stare in piedi  ed è importante che il medico </a:t>
            </a:r>
            <a:r>
              <a:rPr lang="it-IT" u="sng" dirty="0" smtClean="0"/>
              <a:t>misuri la pressione all'anziano in entrambe le posizioni</a:t>
            </a:r>
            <a:r>
              <a:rPr lang="it-IT" dirty="0" smtClean="0"/>
              <a:t>, per capire se ha un rischio elevato di episodi di ipotensione. In questo caso, la terapia va accuratamente rivista e deve essere necessariamente più "</a:t>
            </a:r>
            <a:r>
              <a:rPr lang="it-IT" b="1" dirty="0" smtClean="0">
                <a:solidFill>
                  <a:srgbClr val="C00000"/>
                </a:solidFill>
              </a:rPr>
              <a:t>morbida</a:t>
            </a:r>
            <a:r>
              <a:rPr lang="it-IT" b="1" dirty="0" smtClean="0"/>
              <a:t>"</a:t>
            </a:r>
            <a:r>
              <a:rPr lang="it-IT" dirty="0" smtClean="0"/>
              <a:t>: i valori soglia e gli obiettivi di trattamento si alzano mentre la scelta dei farmaci da usare è fortemente condizionata, perché alcune classi di anti-ipertensivi sono deleterie in questi pazienti. Una revisione delle cure per la pressione, infine, è indicata in tutti gli anziani in questo periodo, all'arrivo dell'</a:t>
            </a:r>
            <a:r>
              <a:rPr lang="it-IT" u="sng" dirty="0" smtClean="0"/>
              <a:t>estate</a:t>
            </a:r>
            <a:r>
              <a:rPr lang="it-IT" dirty="0" smtClean="0"/>
              <a:t>, perché la pressione tende a scendere con le alte temperature».</a:t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>fragilità</a:t>
            </a:r>
            <a:r>
              <a:rPr lang="it-IT" dirty="0" smtClean="0"/>
              <a:t> viene oggi ben caratterizzata da alcune prove di performance fisica e, tra queste,  si ricorda la velocità del cammino e il test SPPB (</a:t>
            </a:r>
            <a:r>
              <a:rPr lang="it-IT" i="1" dirty="0" smtClean="0"/>
              <a:t>Short </a:t>
            </a:r>
            <a:r>
              <a:rPr lang="it-IT" i="1" dirty="0" err="1" smtClean="0"/>
              <a:t>physical</a:t>
            </a:r>
            <a:r>
              <a:rPr lang="it-IT" i="1" dirty="0" smtClean="0"/>
              <a:t> performance </a:t>
            </a:r>
            <a:r>
              <a:rPr lang="it-IT" i="1" dirty="0" err="1" smtClean="0"/>
              <a:t>battery</a:t>
            </a:r>
            <a:r>
              <a:rPr lang="it-IT" dirty="0" smtClean="0"/>
              <a:t>), che prevede il mantenimento della stazione eretta, la velocità del cammino e la capacità di alzarsi e sedersi da una sedia senza aiuto delle braccia. Questi test ,apparentemente banali, hanno un valore prognostico di grande importanza nell'anziano, al di là delle malattie. Considerando infine che </a:t>
            </a:r>
            <a:r>
              <a:rPr lang="it-IT" b="1" u="sng" dirty="0" smtClean="0">
                <a:solidFill>
                  <a:schemeClr val="accent6">
                    <a:lumMod val="75000"/>
                  </a:schemeClr>
                </a:solidFill>
              </a:rPr>
              <a:t>un trattamento anti-ipertensivo eccessivo non è indicato nei pazienti con decadimento cognitivo</a:t>
            </a:r>
            <a:r>
              <a:rPr lang="it-IT" dirty="0" smtClean="0"/>
              <a:t>,</a:t>
            </a:r>
            <a:r>
              <a:rPr lang="it-IT" b="1" dirty="0" smtClean="0"/>
              <a:t> </a:t>
            </a:r>
            <a:r>
              <a:rPr lang="it-IT" dirty="0" smtClean="0"/>
              <a:t>una semplice batteria di test per le capacità mentali (quali </a:t>
            </a:r>
            <a:r>
              <a:rPr lang="it-IT" i="1" dirty="0" smtClean="0"/>
              <a:t>Clock test</a:t>
            </a:r>
            <a:r>
              <a:rPr lang="it-IT" dirty="0" smtClean="0"/>
              <a:t> e </a:t>
            </a:r>
            <a:r>
              <a:rPr lang="it-IT" i="1" dirty="0" smtClean="0"/>
              <a:t>Mini </a:t>
            </a:r>
            <a:r>
              <a:rPr lang="it-IT" i="1" dirty="0" err="1" smtClean="0"/>
              <a:t>Mental</a:t>
            </a:r>
            <a:r>
              <a:rPr lang="it-IT" i="1" dirty="0" smtClean="0"/>
              <a:t> State </a:t>
            </a:r>
            <a:r>
              <a:rPr lang="it-IT" i="1" dirty="0" err="1" smtClean="0"/>
              <a:t>Examination</a:t>
            </a:r>
            <a:r>
              <a:rPr lang="it-IT" dirty="0" smtClean="0"/>
              <a:t>) è fondamentale, soprattutto </a:t>
            </a:r>
            <a:r>
              <a:rPr lang="it-IT" u="sng" dirty="0" smtClean="0"/>
              <a:t>nel paziente ultraottantenne</a:t>
            </a:r>
            <a:r>
              <a:rPr lang="it-IT" dirty="0" smtClean="0"/>
              <a:t>».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5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355976" y="6381328"/>
            <a:ext cx="3168352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A.Ungar-02/09/2019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11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323528" y="116632"/>
            <a:ext cx="8134350" cy="6336704"/>
            <a:chOff x="323528" y="116632"/>
            <a:chExt cx="8134350" cy="6336704"/>
          </a:xfrm>
        </p:grpSpPr>
        <p:grpSp>
          <p:nvGrpSpPr>
            <p:cNvPr id="15" name="Gruppo 14"/>
            <p:cNvGrpSpPr/>
            <p:nvPr/>
          </p:nvGrpSpPr>
          <p:grpSpPr>
            <a:xfrm>
              <a:off x="323528" y="116632"/>
              <a:ext cx="8134350" cy="6336704"/>
              <a:chOff x="467544" y="188640"/>
              <a:chExt cx="8134350" cy="6336704"/>
            </a:xfrm>
          </p:grpSpPr>
          <p:pic>
            <p:nvPicPr>
              <p:cNvPr id="38915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7544" y="188640"/>
                <a:ext cx="8134350" cy="4149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-2658" b="20255"/>
              <a:stretch>
                <a:fillRect/>
              </a:stretch>
            </p:blipFill>
            <p:spPr bwMode="auto">
              <a:xfrm>
                <a:off x="467544" y="4293096"/>
                <a:ext cx="8124825" cy="2232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Rettangolo 5"/>
              <p:cNvSpPr/>
              <p:nvPr/>
            </p:nvSpPr>
            <p:spPr>
              <a:xfrm>
                <a:off x="5004048" y="692696"/>
                <a:ext cx="129614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Rettangolo 6"/>
              <p:cNvSpPr/>
              <p:nvPr/>
            </p:nvSpPr>
            <p:spPr>
              <a:xfrm flipV="1">
                <a:off x="5580112" y="6237312"/>
                <a:ext cx="2232248" cy="2160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Rettangolo 11"/>
              <p:cNvSpPr/>
              <p:nvPr/>
            </p:nvSpPr>
            <p:spPr>
              <a:xfrm>
                <a:off x="5508104" y="980728"/>
                <a:ext cx="1224136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Rettangolo 12"/>
              <p:cNvSpPr/>
              <p:nvPr/>
            </p:nvSpPr>
            <p:spPr>
              <a:xfrm>
                <a:off x="4860032" y="260648"/>
                <a:ext cx="1152128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1331640" y="260648"/>
                <a:ext cx="2520280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6" name="Rettangolo 15"/>
            <p:cNvSpPr/>
            <p:nvPr/>
          </p:nvSpPr>
          <p:spPr>
            <a:xfrm>
              <a:off x="4716016" y="404664"/>
              <a:ext cx="360040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395536" y="0"/>
            <a:ext cx="8534400" cy="6858000"/>
            <a:chOff x="395536" y="0"/>
            <a:chExt cx="8534400" cy="6858000"/>
          </a:xfrm>
        </p:grpSpPr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0"/>
              <a:ext cx="85344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ttangolo 3"/>
            <p:cNvSpPr/>
            <p:nvPr/>
          </p:nvSpPr>
          <p:spPr>
            <a:xfrm>
              <a:off x="4283968" y="0"/>
              <a:ext cx="1152128" cy="2606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32</a:t>
            </a:fld>
            <a:endParaRPr lang="it-IT"/>
          </a:p>
        </p:txBody>
      </p:sp>
      <p:sp>
        <p:nvSpPr>
          <p:cNvPr id="7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33</a:t>
            </a:fld>
            <a:endParaRPr lang="it-IT"/>
          </a:p>
        </p:txBody>
      </p:sp>
      <p:sp>
        <p:nvSpPr>
          <p:cNvPr id="8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323528" y="404664"/>
            <a:ext cx="8568952" cy="5379035"/>
            <a:chOff x="323528" y="404664"/>
            <a:chExt cx="8568952" cy="5379035"/>
          </a:xfrm>
        </p:grpSpPr>
        <p:pic>
          <p:nvPicPr>
            <p:cNvPr id="368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5914"/>
            <a:stretch>
              <a:fillRect/>
            </a:stretch>
          </p:blipFill>
          <p:spPr bwMode="auto">
            <a:xfrm>
              <a:off x="323528" y="404664"/>
              <a:ext cx="8568952" cy="5379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tangolo 8"/>
            <p:cNvSpPr/>
            <p:nvPr/>
          </p:nvSpPr>
          <p:spPr>
            <a:xfrm>
              <a:off x="755576" y="1484784"/>
              <a:ext cx="129614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/>
            <p:cNvSpPr/>
            <p:nvPr/>
          </p:nvSpPr>
          <p:spPr>
            <a:xfrm>
              <a:off x="1403648" y="1772816"/>
              <a:ext cx="1296144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34</a:t>
            </a:fld>
            <a:endParaRPr lang="it-IT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251520" y="332656"/>
            <a:ext cx="8712968" cy="5710133"/>
            <a:chOff x="251520" y="332656"/>
            <a:chExt cx="8712968" cy="5710133"/>
          </a:xfrm>
        </p:grpSpPr>
        <p:pic>
          <p:nvPicPr>
            <p:cNvPr id="3789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5296"/>
            <a:stretch>
              <a:fillRect/>
            </a:stretch>
          </p:blipFill>
          <p:spPr bwMode="auto">
            <a:xfrm>
              <a:off x="251520" y="332656"/>
              <a:ext cx="8712968" cy="5710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/>
          </p:nvSpPr>
          <p:spPr>
            <a:xfrm>
              <a:off x="395536" y="4869160"/>
              <a:ext cx="4032448" cy="216024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ww.doctorshop.it/Images/mini/930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372" y="2659732"/>
            <a:ext cx="2857500" cy="2857500"/>
          </a:xfrm>
          <a:prstGeom prst="rect">
            <a:avLst/>
          </a:prstGeom>
          <a:noFill/>
        </p:spPr>
      </p:pic>
      <p:pic>
        <p:nvPicPr>
          <p:cNvPr id="32776" name="Picture 8" descr="https://www.doctorshop.it/images/ProdottiZoom/105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5076056" cy="3384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6" name="Rettangolo 5"/>
          <p:cNvSpPr/>
          <p:nvPr/>
        </p:nvSpPr>
        <p:spPr>
          <a:xfrm>
            <a:off x="1475656" y="188640"/>
            <a:ext cx="7416824" cy="236988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it-IT" sz="2800" dirty="0" smtClean="0">
                <a:latin typeface="+mj-lt"/>
              </a:rPr>
              <a:t>Non solo farmaci:</a:t>
            </a:r>
          </a:p>
          <a:p>
            <a:pPr algn="just"/>
            <a:r>
              <a:rPr lang="it-IT" sz="2000" dirty="0" smtClean="0">
                <a:latin typeface="+mj-lt"/>
              </a:rPr>
              <a:t>La diagnosi e le scelte terapeutiche per l’ipertensione arteriosa</a:t>
            </a:r>
          </a:p>
          <a:p>
            <a:pPr algn="just"/>
            <a:r>
              <a:rPr lang="it-IT" sz="2000" dirty="0" smtClean="0">
                <a:latin typeface="+mj-lt"/>
              </a:rPr>
              <a:t>si basano su un dato essenziale cioè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il valore della pressione arteriosa</a:t>
            </a:r>
            <a:r>
              <a:rPr lang="it-IT" sz="2000" b="1" i="1" dirty="0" smtClean="0">
                <a:solidFill>
                  <a:srgbClr val="FF0000"/>
                </a:solidFill>
                <a:latin typeface="+mj-lt"/>
              </a:rPr>
              <a:t>.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algn="just"/>
            <a:r>
              <a:rPr lang="it-IT" sz="2000" dirty="0" smtClean="0">
                <a:latin typeface="+mj-lt"/>
              </a:rPr>
              <a:t>Vari documenti indicano la necessita di utilizzare estesamente il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monitoraggio delle 24 ore </a:t>
            </a:r>
            <a:r>
              <a:rPr lang="it-IT" sz="2000" dirty="0" smtClean="0">
                <a:latin typeface="+mj-lt"/>
              </a:rPr>
              <a:t>o 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l’</a:t>
            </a:r>
            <a:r>
              <a:rPr lang="it-IT" sz="2000" b="1" dirty="0" err="1" smtClean="0">
                <a:solidFill>
                  <a:srgbClr val="FF0000"/>
                </a:solidFill>
                <a:latin typeface="+mj-lt"/>
              </a:rPr>
              <a:t>automisurazione</a:t>
            </a:r>
            <a:r>
              <a:rPr lang="it-IT" sz="2000" b="1" dirty="0" smtClean="0">
                <a:solidFill>
                  <a:srgbClr val="FF0000"/>
                </a:solidFill>
                <a:latin typeface="+mj-lt"/>
              </a:rPr>
              <a:t> domiciliare </a:t>
            </a:r>
            <a:r>
              <a:rPr lang="it-IT" sz="2000" dirty="0" smtClean="0">
                <a:latin typeface="+mj-lt"/>
              </a:rPr>
              <a:t>per la diagnosi e per le successive scelte terapeutiche.</a:t>
            </a:r>
            <a:endParaRPr lang="it-IT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35</a:t>
            </a:fld>
            <a:endParaRPr lang="it-IT"/>
          </a:p>
        </p:txBody>
      </p:sp>
      <p:sp>
        <p:nvSpPr>
          <p:cNvPr id="8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elettromedicali.it/wp-content/plugins/ant-webcommerce/global/images/lg/A-e-D-HOLTER-PRESSORIO-AND-TM2430-CON-SOFTWARE-CV-MANAGEMENT_METM2430.jpg?x247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719" y="2852936"/>
            <a:ext cx="3696209" cy="3096344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79512" y="260648"/>
            <a:ext cx="3744416" cy="24622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sz="2400" b="1" u="sng" dirty="0" smtClean="0"/>
              <a:t>Casa della Salute  di Copparo</a:t>
            </a:r>
            <a:r>
              <a:rPr lang="it-IT" sz="2400" dirty="0" smtClean="0"/>
              <a:t>:</a:t>
            </a:r>
          </a:p>
          <a:p>
            <a:pPr algn="just"/>
            <a:r>
              <a:rPr lang="it-IT" dirty="0" smtClean="0"/>
              <a:t>eseguiti oltre 500 monitoraggi a Gestione Integrata MMG - Infermiere H12 secondo indicazioni, con apparecchio </a:t>
            </a:r>
            <a:r>
              <a:rPr lang="it-IT" b="1" dirty="0" smtClean="0"/>
              <a:t>Holter Pressorio AND TM-2430</a:t>
            </a:r>
            <a:r>
              <a:rPr lang="it-IT" sz="1600" b="1" dirty="0" smtClean="0"/>
              <a:t> </a:t>
            </a:r>
          </a:p>
          <a:p>
            <a:endParaRPr lang="it-IT" sz="1600" dirty="0" smtClean="0"/>
          </a:p>
        </p:txBody>
      </p:sp>
      <p:sp>
        <p:nvSpPr>
          <p:cNvPr id="5" name="Rettangolo 4"/>
          <p:cNvSpPr/>
          <p:nvPr/>
        </p:nvSpPr>
        <p:spPr>
          <a:xfrm>
            <a:off x="3995936" y="332656"/>
            <a:ext cx="5004048" cy="52706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800" b="1" dirty="0" smtClean="0">
                <a:solidFill>
                  <a:srgbClr val="FF0000"/>
                </a:solidFill>
              </a:rPr>
              <a:t>A che cosa serve l’holter pressorio?</a:t>
            </a:r>
          </a:p>
          <a:p>
            <a:pPr algn="just"/>
            <a:r>
              <a:rPr lang="it-IT" sz="2400" dirty="0" smtClean="0"/>
              <a:t>L’</a:t>
            </a:r>
            <a:r>
              <a:rPr lang="it-IT" sz="2400" b="1" dirty="0" smtClean="0"/>
              <a:t>Holter pressorio</a:t>
            </a:r>
            <a:r>
              <a:rPr lang="it-IT" sz="2400" dirty="0" smtClean="0"/>
              <a:t> è uno strumento importante per verificare l’esistenza di:</a:t>
            </a:r>
          </a:p>
          <a:p>
            <a:pPr algn="just"/>
            <a:endParaRPr lang="it-IT" sz="1000" dirty="0" smtClean="0"/>
          </a:p>
          <a:p>
            <a:pPr algn="just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-ipertensione arteriosa 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instabile</a:t>
            </a:r>
          </a:p>
          <a:p>
            <a:pPr algn="just"/>
            <a:endParaRPr lang="it-IT" sz="1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-ipertensione in 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terapia farmacologica</a:t>
            </a:r>
          </a:p>
          <a:p>
            <a:endParaRPr lang="it-IT" sz="1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-la cosiddetta 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“ipertensione da camice bianco”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, di natura emotiva, dovuta allo stato di agitazione derivato dal doversi sottoporre a un esame</a:t>
            </a:r>
          </a:p>
          <a:p>
            <a:pPr algn="just"/>
            <a:endParaRPr lang="it-IT" sz="105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-sintomi associabili a 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sbalzi di pressione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36</a:t>
            </a:fld>
            <a:endParaRPr lang="it-IT"/>
          </a:p>
        </p:txBody>
      </p:sp>
      <p:sp>
        <p:nvSpPr>
          <p:cNvPr id="8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332656"/>
            <a:ext cx="8496944" cy="1008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/>
              <a:t>Linee Guida della </a:t>
            </a:r>
            <a:r>
              <a:rPr lang="it-IT" sz="2000" b="1" u="sng" dirty="0" smtClean="0">
                <a:solidFill>
                  <a:srgbClr val="FF0000"/>
                </a:solidFill>
              </a:rPr>
              <a:t>Società Italiana dell’Ipertensione Arteriosa </a:t>
            </a:r>
            <a:r>
              <a:rPr lang="it-IT" sz="2000" b="1" dirty="0" smtClean="0"/>
              <a:t>sulla misurazione convenzionale e automatica della pressione arteriosa nello studio medico, a domicilio e nelle 24 ore</a:t>
            </a:r>
            <a:endParaRPr lang="it-IT" sz="2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37</a:t>
            </a:fld>
            <a:endParaRPr lang="it-IT"/>
          </a:p>
        </p:txBody>
      </p:sp>
      <p:sp>
        <p:nvSpPr>
          <p:cNvPr id="6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868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88640"/>
            <a:ext cx="7128792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/>
              <a:t>Uno studio su persone provenienti da diverse regioni del mondo  mostra che </a:t>
            </a:r>
            <a:r>
              <a:rPr lang="it-IT" sz="2000" dirty="0" smtClean="0">
                <a:solidFill>
                  <a:srgbClr val="FF0000"/>
                </a:solidFill>
              </a:rPr>
              <a:t>alti valori di pressione arteriosa (PA) </a:t>
            </a:r>
            <a:r>
              <a:rPr lang="it-IT" sz="2000" b="1" dirty="0" smtClean="0">
                <a:solidFill>
                  <a:srgbClr val="FF0000"/>
                </a:solidFill>
              </a:rPr>
              <a:t>notturna </a:t>
            </a:r>
            <a:r>
              <a:rPr lang="it-IT" sz="2000" dirty="0" smtClean="0">
                <a:solidFill>
                  <a:srgbClr val="FF0000"/>
                </a:solidFill>
              </a:rPr>
              <a:t>e delle 24 ore, rispetto ad altri indici, sono associati significativamente a </a:t>
            </a:r>
            <a:r>
              <a:rPr lang="it-IT" sz="2000" u="sng" dirty="0" smtClean="0">
                <a:solidFill>
                  <a:srgbClr val="FF0000"/>
                </a:solidFill>
              </a:rPr>
              <a:t>maggior rischio di morte e di un </a:t>
            </a:r>
            <a:r>
              <a:rPr lang="it-IT" sz="2000" u="sng" dirty="0" err="1" smtClean="0">
                <a:solidFill>
                  <a:srgbClr val="FF0000"/>
                </a:solidFill>
              </a:rPr>
              <a:t>endpoint</a:t>
            </a:r>
            <a:r>
              <a:rPr lang="it-IT" sz="2000" u="sng" dirty="0" smtClean="0">
                <a:solidFill>
                  <a:srgbClr val="FF0000"/>
                </a:solidFill>
              </a:rPr>
              <a:t> composito di eventi cardiovascolari (CV), che ha incluso mortalità CV combinata con eventi coronarici non fatali, insufficienza cardiaca e ictus.</a:t>
            </a:r>
          </a:p>
          <a:p>
            <a:pPr algn="just"/>
            <a:r>
              <a:rPr lang="it-IT" sz="2000" dirty="0" smtClean="0"/>
              <a:t>Quest’associazione persiste dopo aggiustamento per altre misurazioni di PA, convenzionali o ambulatoriali.</a:t>
            </a:r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1547664" y="2924944"/>
            <a:ext cx="7254552" cy="22467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/>
              <a:t>La PA è un conosciuto fattore di rischio CV, ma non è chiaro quale tra le differenti misurazioni possibili (convenzionali o ambulatoriali) sia maggiormente associata agli esiti negativi dei pazienti.</a:t>
            </a:r>
          </a:p>
          <a:p>
            <a:pPr algn="just"/>
            <a:r>
              <a:rPr lang="it-IT" sz="2000" b="1" u="sng" dirty="0" smtClean="0"/>
              <a:t>La PA delle 24 ore e notturna potrebbero essere considerate le misurazioni ottimali per stimare il rischio CV</a:t>
            </a:r>
            <a:r>
              <a:rPr lang="it-IT" sz="2000" dirty="0" smtClean="0"/>
              <a:t>, anche se lo studio mostra un miglioramento incrementale del modello statisticamente piccolo rispetto ad altri indici di </a:t>
            </a:r>
            <a:r>
              <a:rPr lang="it-IT" sz="2000" dirty="0" err="1" smtClean="0"/>
              <a:t>PA</a:t>
            </a:r>
            <a:r>
              <a:rPr lang="it-IT" sz="2000" dirty="0" smtClean="0"/>
              <a:t>.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5536" y="5517232"/>
            <a:ext cx="8280920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Source Sans Pro"/>
              </a:rPr>
              <a:t>Fonte:</a:t>
            </a:r>
          </a:p>
          <a:p>
            <a:r>
              <a:rPr lang="es-ES" sz="1400" dirty="0" smtClean="0">
                <a:solidFill>
                  <a:schemeClr val="bg1"/>
                </a:solidFill>
                <a:latin typeface="Source Sans Pro"/>
              </a:rPr>
              <a:t>Wen-Yi Yang, Jesus D. Melgarejo et al. </a:t>
            </a:r>
            <a:r>
              <a:rPr lang="en-US" sz="1400" dirty="0" smtClean="0">
                <a:solidFill>
                  <a:schemeClr val="bg1"/>
                </a:solidFill>
                <a:latin typeface="Source Sans Pro"/>
              </a:rPr>
              <a:t>Association of Office and Ambulatory Blood Pressure With Mortality and Cardiovascular Outcomes. </a:t>
            </a:r>
            <a:r>
              <a:rPr lang="it-IT" sz="1400" u="sng" dirty="0" smtClean="0">
                <a:solidFill>
                  <a:schemeClr val="bg1"/>
                </a:solidFill>
                <a:latin typeface="Source Sans Pro"/>
              </a:rPr>
              <a:t>JAMA. 2019 </a:t>
            </a:r>
            <a:r>
              <a:rPr lang="it-IT" sz="1400" u="sng" dirty="0" err="1" smtClean="0">
                <a:solidFill>
                  <a:schemeClr val="bg1"/>
                </a:solidFill>
                <a:latin typeface="Source Sans Pro"/>
              </a:rPr>
              <a:t>Aug</a:t>
            </a:r>
            <a:r>
              <a:rPr lang="it-IT" sz="1400" u="sng" dirty="0" smtClean="0">
                <a:solidFill>
                  <a:schemeClr val="bg1"/>
                </a:solidFill>
                <a:latin typeface="Source Sans Pro"/>
              </a:rPr>
              <a:t> 6;322(5):409-420. </a:t>
            </a:r>
            <a:r>
              <a:rPr lang="it-IT" sz="1400" u="sng" dirty="0" err="1" smtClean="0">
                <a:solidFill>
                  <a:schemeClr val="bg1"/>
                </a:solidFill>
                <a:latin typeface="Source Sans Pro"/>
              </a:rPr>
              <a:t>doi</a:t>
            </a:r>
            <a:r>
              <a:rPr lang="it-IT" sz="1400" u="sng" dirty="0" smtClean="0">
                <a:solidFill>
                  <a:schemeClr val="bg1"/>
                </a:solidFill>
                <a:latin typeface="Source Sans Pro"/>
              </a:rPr>
              <a:t>: 10.1001/</a:t>
            </a:r>
            <a:r>
              <a:rPr lang="it-IT" sz="1400" u="sng" dirty="0" err="1" smtClean="0">
                <a:solidFill>
                  <a:schemeClr val="bg1"/>
                </a:solidFill>
                <a:latin typeface="Source Sans Pro"/>
              </a:rPr>
              <a:t>jama</a:t>
            </a:r>
            <a:r>
              <a:rPr lang="it-IT" sz="1400" u="sng" dirty="0" smtClean="0">
                <a:solidFill>
                  <a:schemeClr val="bg1"/>
                </a:solidFill>
                <a:latin typeface="Source Sans Pro"/>
              </a:rPr>
              <a:t>.2019.9811.</a:t>
            </a:r>
            <a:endParaRPr lang="it-IT" sz="1400" u="sng" dirty="0" smtClean="0">
              <a:solidFill>
                <a:schemeClr val="bg1"/>
              </a:solidFill>
              <a:latin typeface="Source Sans Pro"/>
              <a:hlinkClick r:id="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38</a:t>
            </a:fld>
            <a:endParaRPr lang="it-IT"/>
          </a:p>
        </p:txBody>
      </p:sp>
      <p:sp>
        <p:nvSpPr>
          <p:cNvPr id="8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75656" y="188640"/>
            <a:ext cx="5832648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200" dirty="0" smtClean="0"/>
              <a:t>GRAZIE</a:t>
            </a:r>
            <a:endParaRPr lang="it-IT" sz="7200" dirty="0"/>
          </a:p>
        </p:txBody>
      </p:sp>
      <p:pic>
        <p:nvPicPr>
          <p:cNvPr id="7" name="Immagine 6" descr="20180525_1304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0"/>
            <a:ext cx="9144000" cy="1692771"/>
          </a:xfrm>
          <a:prstGeom prst="rect">
            <a:avLst/>
          </a:prstGeom>
          <a:solidFill>
            <a:schemeClr val="bg1">
              <a:lumMod val="95000"/>
              <a:alpha val="5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ed" pitchFamily="2" charset="0"/>
              </a:rPr>
              <a:t>GRAZIE</a:t>
            </a:r>
          </a:p>
          <a:p>
            <a:pPr algn="ctr"/>
            <a:endParaRPr lang="it-IT" sz="1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ed" pitchFamily="2" charset="0"/>
            </a:endParaRPr>
          </a:p>
          <a:p>
            <a:pPr algn="ctr"/>
            <a:r>
              <a:rPr lang="it-IT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ed" pitchFamily="2" charset="0"/>
              </a:rPr>
              <a:t>Os.Co.Copparo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ed" pitchFamily="2" charset="0"/>
              </a:rPr>
              <a:t> -MMG - Infermiere - </a:t>
            </a:r>
            <a:r>
              <a:rPr lang="it-IT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ed" pitchFamily="2" charset="0"/>
              </a:rPr>
              <a:t>O.S.S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rushed" pitchFamily="2" charset="0"/>
              </a:rPr>
              <a:t>.</a:t>
            </a:r>
            <a:endParaRPr lang="it-IT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rushed" pitchFamily="2" charset="0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ccia in giù 3"/>
          <p:cNvSpPr/>
          <p:nvPr/>
        </p:nvSpPr>
        <p:spPr>
          <a:xfrm>
            <a:off x="6732240" y="188640"/>
            <a:ext cx="792088" cy="2160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7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784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ccia a sinistra 3"/>
          <p:cNvSpPr/>
          <p:nvPr/>
        </p:nvSpPr>
        <p:spPr>
          <a:xfrm>
            <a:off x="3419872" y="76470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8388424" y="4509120"/>
            <a:ext cx="7555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627784" y="836712"/>
            <a:ext cx="648072" cy="28803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1 10"/>
          <p:cNvCxnSpPr/>
          <p:nvPr/>
        </p:nvCxnSpPr>
        <p:spPr>
          <a:xfrm>
            <a:off x="7567460" y="2193240"/>
            <a:ext cx="8640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>
            <a:off x="2699792" y="2392012"/>
            <a:ext cx="668564" cy="324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gnaposto numero diapositiva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295275"/>
            <a:ext cx="8181975" cy="626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1469480" y="261232"/>
            <a:ext cx="7347402" cy="11320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pPr algn="ctr"/>
            <a:endParaRPr lang="it-IT" sz="3300" b="0" strike="noStrike" spc="-1">
              <a:solidFill>
                <a:srgbClr val="050505"/>
              </a:solidFill>
              <a:latin typeface="Times New Roman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1469480" y="1654468"/>
            <a:ext cx="7347402" cy="397681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Times New Roman"/>
            </a:endParaRPr>
          </a:p>
        </p:txBody>
      </p:sp>
      <p:pic>
        <p:nvPicPr>
          <p:cNvPr id="44" name="Immagine 43"/>
          <p:cNvPicPr/>
          <p:nvPr/>
        </p:nvPicPr>
        <p:blipFill>
          <a:blip r:embed="rId2" cstate="print"/>
          <a:srcRect t="2735" b="3801"/>
          <a:stretch/>
        </p:blipFill>
        <p:spPr>
          <a:xfrm>
            <a:off x="107504" y="0"/>
            <a:ext cx="8856984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7272808" cy="445749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5760640" cy="160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79512" y="116632"/>
            <a:ext cx="864096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GPG Report settembre 2019</a:t>
            </a:r>
            <a:r>
              <a:rPr lang="it-IT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sz="2800" dirty="0" smtClean="0"/>
              <a:t>di Miola Franco MMG</a:t>
            </a:r>
            <a:endParaRPr lang="it-IT" sz="2800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692696"/>
            <a:ext cx="7272808" cy="158417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/>
          <p:cNvSpPr/>
          <p:nvPr/>
        </p:nvSpPr>
        <p:spPr>
          <a:xfrm>
            <a:off x="5455520" y="4106776"/>
            <a:ext cx="484632" cy="9784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620689"/>
            <a:ext cx="8315325" cy="539435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405F-8F6E-47B5-B989-A64383F0DAF7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5" name="Segnaposto piè di pagina 3"/>
          <p:cNvSpPr txBox="1">
            <a:spLocks/>
          </p:cNvSpPr>
          <p:nvPr/>
        </p:nvSpPr>
        <p:spPr>
          <a:xfrm>
            <a:off x="7533853" y="6359525"/>
            <a:ext cx="879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F. Miola  |</a:t>
            </a:r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1198</Words>
  <Application>Microsoft Office PowerPoint</Application>
  <PresentationFormat>Presentazione su schermo (4:3)</PresentationFormat>
  <Paragraphs>174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Tema di Office</vt:lpstr>
      <vt:lpstr>Gestione del paziente iperteso nell’ambulatorio del MMG  tra linee guida e ottimizzazione clinico - terapeutica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Ipertensione  arteriosa e MMG</dc:title>
  <dc:creator>Franco Miola</dc:creator>
  <cp:lastModifiedBy>User</cp:lastModifiedBy>
  <cp:revision>184</cp:revision>
  <dcterms:created xsi:type="dcterms:W3CDTF">2019-08-21T16:26:33Z</dcterms:created>
  <dcterms:modified xsi:type="dcterms:W3CDTF">2019-09-27T18:00:27Z</dcterms:modified>
</cp:coreProperties>
</file>