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804" r:id="rId4"/>
    <p:sldMasterId id="2147483816" r:id="rId5"/>
    <p:sldMasterId id="2147483829" r:id="rId6"/>
    <p:sldMasterId id="2147483841" r:id="rId7"/>
  </p:sldMasterIdLst>
  <p:notesMasterIdLst>
    <p:notesMasterId r:id="rId70"/>
  </p:notesMasterIdLst>
  <p:sldIdLst>
    <p:sldId id="302" r:id="rId8"/>
    <p:sldId id="303" r:id="rId9"/>
    <p:sldId id="304" r:id="rId10"/>
    <p:sldId id="305" r:id="rId11"/>
    <p:sldId id="311" r:id="rId12"/>
    <p:sldId id="312" r:id="rId13"/>
    <p:sldId id="314" r:id="rId14"/>
    <p:sldId id="315" r:id="rId15"/>
    <p:sldId id="313" r:id="rId16"/>
    <p:sldId id="561" r:id="rId17"/>
    <p:sldId id="257" r:id="rId18"/>
    <p:sldId id="593" r:id="rId19"/>
    <p:sldId id="562" r:id="rId20"/>
    <p:sldId id="316" r:id="rId21"/>
    <p:sldId id="563" r:id="rId22"/>
    <p:sldId id="326" r:id="rId23"/>
    <p:sldId id="284" r:id="rId24"/>
    <p:sldId id="320" r:id="rId25"/>
    <p:sldId id="308" r:id="rId26"/>
    <p:sldId id="307" r:id="rId27"/>
    <p:sldId id="564" r:id="rId28"/>
    <p:sldId id="591" r:id="rId29"/>
    <p:sldId id="592" r:id="rId30"/>
    <p:sldId id="321" r:id="rId31"/>
    <p:sldId id="324" r:id="rId32"/>
    <p:sldId id="260" r:id="rId33"/>
    <p:sldId id="322" r:id="rId34"/>
    <p:sldId id="265" r:id="rId35"/>
    <p:sldId id="267" r:id="rId36"/>
    <p:sldId id="309" r:id="rId37"/>
    <p:sldId id="306" r:id="rId38"/>
    <p:sldId id="585" r:id="rId39"/>
    <p:sldId id="586" r:id="rId40"/>
    <p:sldId id="332" r:id="rId41"/>
    <p:sldId id="587" r:id="rId42"/>
    <p:sldId id="582" r:id="rId43"/>
    <p:sldId id="588" r:id="rId44"/>
    <p:sldId id="549" r:id="rId45"/>
    <p:sldId id="550" r:id="rId46"/>
    <p:sldId id="558" r:id="rId47"/>
    <p:sldId id="331" r:id="rId48"/>
    <p:sldId id="333" r:id="rId49"/>
    <p:sldId id="552" r:id="rId50"/>
    <p:sldId id="328" r:id="rId51"/>
    <p:sldId id="264" r:id="rId52"/>
    <p:sldId id="551" r:id="rId53"/>
    <p:sldId id="590" r:id="rId54"/>
    <p:sldId id="559" r:id="rId55"/>
    <p:sldId id="580" r:id="rId56"/>
    <p:sldId id="589" r:id="rId57"/>
    <p:sldId id="327" r:id="rId58"/>
    <p:sldId id="323" r:id="rId59"/>
    <p:sldId id="334" r:id="rId60"/>
    <p:sldId id="560" r:id="rId61"/>
    <p:sldId id="329" r:id="rId62"/>
    <p:sldId id="272" r:id="rId63"/>
    <p:sldId id="273" r:id="rId64"/>
    <p:sldId id="274" r:id="rId65"/>
    <p:sldId id="275" r:id="rId66"/>
    <p:sldId id="276" r:id="rId67"/>
    <p:sldId id="335" r:id="rId68"/>
    <p:sldId id="336" r:id="rId6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5226" autoAdjust="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esideri:Desktop:MBAIR:PARATI-SISMA:PARATI-DESIDERI-%2023-12-10.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yVal>
            <c:numRef>
              <c:f>Foglio2!$F$8:$F$22</c:f>
              <c:numCache>
                <c:formatCode>General</c:formatCode>
                <c:ptCount val="15"/>
                <c:pt idx="0">
                  <c:v>0.2</c:v>
                </c:pt>
                <c:pt idx="1">
                  <c:v>0.30000000000000021</c:v>
                </c:pt>
                <c:pt idx="2">
                  <c:v>0.4</c:v>
                </c:pt>
                <c:pt idx="3">
                  <c:v>0.5</c:v>
                </c:pt>
                <c:pt idx="4">
                  <c:v>0.60000000000000042</c:v>
                </c:pt>
                <c:pt idx="5">
                  <c:v>0.7000000000000004</c:v>
                </c:pt>
                <c:pt idx="6">
                  <c:v>0.8</c:v>
                </c:pt>
                <c:pt idx="7">
                  <c:v>0.9</c:v>
                </c:pt>
                <c:pt idx="8">
                  <c:v>1</c:v>
                </c:pt>
                <c:pt idx="9">
                  <c:v>1.1000000000000001</c:v>
                </c:pt>
                <c:pt idx="10">
                  <c:v>1.2</c:v>
                </c:pt>
                <c:pt idx="11">
                  <c:v>1.3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8A5-49E4-9C0C-A1F91A534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368896"/>
        <c:axId val="178370432"/>
      </c:scatterChart>
      <c:valAx>
        <c:axId val="178368896"/>
        <c:scaling>
          <c:orientation val="minMax"/>
          <c:max val="1.6"/>
          <c:min val="0.2"/>
        </c:scaling>
        <c:delete val="0"/>
        <c:axPos val="b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Arial"/>
              </a:defRPr>
            </a:pPr>
            <a:endParaRPr lang="it-IT"/>
          </a:p>
        </c:txPr>
        <c:crossAx val="178370432"/>
        <c:crossesAt val="0"/>
        <c:crossBetween val="midCat"/>
        <c:majorUnit val="0.1"/>
        <c:minorUnit val="5.0000000000000031E-2"/>
      </c:valAx>
      <c:valAx>
        <c:axId val="178370432"/>
        <c:scaling>
          <c:orientation val="minMax"/>
          <c:max val="1.8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crossAx val="178368896"/>
        <c:crosses val="autoZero"/>
        <c:crossBetween val="midCat"/>
        <c:majorUnit val="0.2"/>
        <c:minorUnit val="4.0000000000000029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44060137002527"/>
          <c:y val="4.3505121053927995E-2"/>
          <c:w val="0.78145073982379354"/>
          <c:h val="0.77307769766786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 in Rx Spend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000000"/>
                        </a:solidFill>
                      </a:rPr>
                      <a:t> $1,058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DC-430D-AFB5-179F92DD46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000000"/>
                        </a:solidFill>
                      </a:rPr>
                      <a:t> $656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DC-430D-AFB5-179F92DD46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000000"/>
                        </a:solidFill>
                      </a:rPr>
                      <a:t> $429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DC-430D-AFB5-179F92DD46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000000"/>
                        </a:solidFill>
                      </a:rPr>
                      <a:t> $601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DC-430D-AFB5-179F92DD4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Congestive Heart Failure</c:v>
                </c:pt>
                <c:pt idx="1">
                  <c:v>Diabetes</c:v>
                </c:pt>
                <c:pt idx="2">
                  <c:v>High Blood Pressure</c:v>
                </c:pt>
                <c:pt idx="3">
                  <c:v>High Cholesterol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1058</c:v>
                </c:pt>
                <c:pt idx="1">
                  <c:v>656</c:v>
                </c:pt>
                <c:pt idx="2">
                  <c:v>429</c:v>
                </c:pt>
                <c:pt idx="3">
                  <c:v>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DC-430D-AFB5-179F92DD46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Reduction in Medical Spend</c:v>
                </c:pt>
              </c:strCache>
            </c:strRef>
          </c:tx>
          <c:spPr>
            <a:solidFill>
              <a:srgbClr val="0080FF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rPr>
                      <a:t> </a:t>
                    </a:r>
                    <a:r>
                      <a:rPr lang="en-US" sz="1400" dirty="0">
                        <a:solidFill>
                          <a:srgbClr val="000000"/>
                        </a:solidFill>
                      </a:rPr>
                      <a:t>$8,881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DC-430D-AFB5-179F92DD46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rPr>
                      <a:t> </a:t>
                    </a:r>
                    <a:r>
                      <a:rPr lang="en-US" sz="1400" dirty="0">
                        <a:solidFill>
                          <a:srgbClr val="000000"/>
                        </a:solidFill>
                      </a:rPr>
                      <a:t>$4,413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DC-430D-AFB5-179F92DD46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rPr>
                      <a:t> </a:t>
                    </a:r>
                    <a:r>
                      <a:rPr lang="en-US" sz="1400" dirty="0">
                        <a:solidFill>
                          <a:srgbClr val="000000"/>
                        </a:solidFill>
                      </a:rPr>
                      <a:t>$4,337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DC-430D-AFB5-179F92DD46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rPr>
                      <a:t> </a:t>
                    </a:r>
                    <a:r>
                      <a:rPr lang="en-US" sz="1400" dirty="0">
                        <a:solidFill>
                          <a:srgbClr val="000000"/>
                        </a:solidFill>
                      </a:rPr>
                      <a:t>$1,860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DC-430D-AFB5-179F92DD4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Congestive Heart Failure</c:v>
                </c:pt>
                <c:pt idx="1">
                  <c:v>Diabetes</c:v>
                </c:pt>
                <c:pt idx="2">
                  <c:v>High Blood Pressure</c:v>
                </c:pt>
                <c:pt idx="3">
                  <c:v>High Cholesterol</c:v>
                </c:pt>
              </c:strCache>
            </c:strRef>
          </c:cat>
          <c:val>
            <c:numRef>
              <c:f>Sheet1!$C$2:$C$5</c:f>
              <c:numCache>
                <c:formatCode>_("$"* #,##0.00_);_("$"* \(#,##0.00\);_("$"* "-"??_);_(@_)</c:formatCode>
                <c:ptCount val="4"/>
                <c:pt idx="0">
                  <c:v>8881</c:v>
                </c:pt>
                <c:pt idx="1">
                  <c:v>4413</c:v>
                </c:pt>
                <c:pt idx="2">
                  <c:v>4337</c:v>
                </c:pt>
                <c:pt idx="3">
                  <c:v>1860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DC-430D-AFB5-179F92DD46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0221720"/>
        <c:axId val="450225248"/>
      </c:barChart>
      <c:catAx>
        <c:axId val="450221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0225248"/>
        <c:crosses val="autoZero"/>
        <c:auto val="1"/>
        <c:lblAlgn val="ctr"/>
        <c:lblOffset val="100"/>
        <c:noMultiLvlLbl val="0"/>
      </c:catAx>
      <c:valAx>
        <c:axId val="450225248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50221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it-IT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5AEBC-C13F-4E2B-9CA5-107F63595A17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67578-97B9-4DDE-BF9D-3C166FBEE7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38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6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0115-B35F-4005-A5D5-E44A12375C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9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61950"/>
            <a:ext cx="5035550" cy="3776663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568" y="4326849"/>
            <a:ext cx="5118652" cy="3820930"/>
          </a:xfrm>
        </p:spPr>
        <p:txBody>
          <a:bodyPr/>
          <a:lstStyle/>
          <a:p>
            <a:endParaRPr lang="en-US" altLang="en-US" baseline="300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87717" y="1047882"/>
            <a:ext cx="765624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459" rIns="0" bIns="46459" anchor="b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455613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368425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1824038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281238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38438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5638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2838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854144" y="8524095"/>
            <a:ext cx="51186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730" tIns="44865" rIns="89730" bIns="4486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4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Arial" pitchFamily="34" charset="0"/>
                <a:ea typeface="ＭＳ Ｐゴシック" pitchFamily="34" charset="-128"/>
              </a:rPr>
              <a:t>I risultati dello studio ASCOT-BPLA hanno trovato piena conferma nello studio ACCOMPLISH che ha dimostrato la superiorità della combinazione fissa ACE-inibitore/calcio antagonista nei riguardi della combinazione ACE-inibitore/diuretico in termini di riduzione degli eventi</a:t>
            </a:r>
          </a:p>
        </p:txBody>
      </p:sp>
      <p:sp>
        <p:nvSpPr>
          <p:cNvPr id="2764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6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7C7F6-6505-4B0E-8518-4D6FFE8D7006}" type="slidenum">
              <a:rPr kumimoji="0" lang="it-IT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4569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it-IT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6E910-857D-4D96-A0A5-AAA7F0DD17D4}" type="slidenum">
              <a:rPr lang="de-DE">
                <a:solidFill>
                  <a:prstClr val="black"/>
                </a:solidFill>
              </a:rPr>
              <a:pPr/>
              <a:t>29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0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r" defTabSz="913737" eaLnBrk="0" fontAlgn="base" hangingPunct="0">
              <a:spcBef>
                <a:spcPct val="0"/>
              </a:spcBef>
              <a:spcAft>
                <a:spcPct val="0"/>
              </a:spcAft>
            </a:pPr>
            <a:fld id="{E37A34D7-066D-4DEA-BDC7-BFA4D19689BE}" type="slidenum">
              <a:rPr lang="it-IT" sz="1200" smtClean="0">
                <a:solidFill>
                  <a:prstClr val="black"/>
                </a:solidFill>
                <a:latin typeface="Times New Roman" pitchFamily="18" charset="0"/>
              </a:rPr>
              <a:pPr algn="r" defTabSz="913737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0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874713"/>
            <a:ext cx="4098925" cy="3074987"/>
          </a:xfrm>
          <a:ln/>
        </p:spPr>
      </p:sp>
      <p:sp>
        <p:nvSpPr>
          <p:cNvPr id="520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Ratio of </a:t>
            </a:r>
            <a:r>
              <a:rPr lang="it-IT" dirty="0" err="1"/>
              <a:t>observed</a:t>
            </a:r>
            <a:r>
              <a:rPr lang="it-IT" dirty="0"/>
              <a:t> to </a:t>
            </a:r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incremental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pressure-</a:t>
            </a:r>
            <a:r>
              <a:rPr lang="it-IT" dirty="0" err="1"/>
              <a:t>lowering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of </a:t>
            </a:r>
            <a:r>
              <a:rPr lang="it-IT" dirty="0" err="1"/>
              <a:t>adding</a:t>
            </a:r>
            <a:r>
              <a:rPr lang="it-IT" dirty="0"/>
              <a:t> a </a:t>
            </a:r>
            <a:r>
              <a:rPr lang="it-IT" dirty="0" err="1"/>
              <a:t>drug</a:t>
            </a:r>
            <a:r>
              <a:rPr lang="it-IT" dirty="0"/>
              <a:t> or </a:t>
            </a:r>
            <a:r>
              <a:rPr lang="it-IT" dirty="0" err="1"/>
              <a:t>doubling</a:t>
            </a:r>
            <a:r>
              <a:rPr lang="it-IT" dirty="0"/>
              <a:t> the dose </a:t>
            </a:r>
            <a:r>
              <a:rPr lang="it-IT" dirty="0" err="1"/>
              <a:t>according</a:t>
            </a:r>
            <a:r>
              <a:rPr lang="it-IT" dirty="0"/>
              <a:t> to the class of </a:t>
            </a:r>
            <a:r>
              <a:rPr lang="it-IT" dirty="0" err="1"/>
              <a:t>drug</a:t>
            </a:r>
            <a:r>
              <a:rPr lang="it-IT" dirty="0"/>
              <a:t>. The </a:t>
            </a:r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incremental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incremental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pressure </a:t>
            </a:r>
            <a:r>
              <a:rPr lang="it-IT" dirty="0" err="1"/>
              <a:t>reduction</a:t>
            </a:r>
            <a:r>
              <a:rPr lang="it-IT" dirty="0"/>
              <a:t> of the </a:t>
            </a:r>
            <a:r>
              <a:rPr lang="it-IT" dirty="0" err="1"/>
              <a:t>added</a:t>
            </a:r>
            <a:r>
              <a:rPr lang="it-IT" dirty="0"/>
              <a:t> (or </a:t>
            </a:r>
            <a:r>
              <a:rPr lang="it-IT" dirty="0" err="1"/>
              <a:t>doubled</a:t>
            </a:r>
            <a:r>
              <a:rPr lang="it-IT" dirty="0"/>
              <a:t> </a:t>
            </a:r>
            <a:r>
              <a:rPr lang="it-IT" dirty="0" err="1"/>
              <a:t>drug</a:t>
            </a:r>
            <a:r>
              <a:rPr lang="it-IT" dirty="0"/>
              <a:t>), </a:t>
            </a:r>
            <a:r>
              <a:rPr lang="it-IT" dirty="0" err="1"/>
              <a:t>assuming</a:t>
            </a:r>
            <a:r>
              <a:rPr lang="it-IT" dirty="0"/>
              <a:t> an additive </a:t>
            </a:r>
            <a:r>
              <a:rPr lang="it-IT" dirty="0" err="1"/>
              <a:t>effect</a:t>
            </a:r>
            <a:r>
              <a:rPr lang="it-IT" dirty="0"/>
              <a:t> and </a:t>
            </a:r>
            <a:r>
              <a:rPr lang="it-IT" dirty="0" err="1"/>
              <a:t>allowing</a:t>
            </a:r>
            <a:r>
              <a:rPr lang="it-IT" dirty="0"/>
              <a:t> for the </a:t>
            </a:r>
            <a:r>
              <a:rPr lang="it-IT" dirty="0" err="1"/>
              <a:t>smaller</a:t>
            </a:r>
            <a:r>
              <a:rPr lang="it-IT" dirty="0"/>
              <a:t> </a:t>
            </a:r>
            <a:r>
              <a:rPr lang="it-IT" dirty="0" err="1"/>
              <a:t>reduction</a:t>
            </a:r>
            <a:r>
              <a:rPr lang="it-IT" dirty="0"/>
              <a:t> from 1 </a:t>
            </a:r>
            <a:r>
              <a:rPr lang="it-IT" dirty="0" err="1"/>
              <a:t>drug</a:t>
            </a:r>
            <a:r>
              <a:rPr lang="it-IT" dirty="0"/>
              <a:t> (or dose of 1 </a:t>
            </a:r>
            <a:r>
              <a:rPr lang="it-IT" dirty="0" err="1"/>
              <a:t>drug</a:t>
            </a:r>
            <a:r>
              <a:rPr lang="it-IT" dirty="0"/>
              <a:t>) </a:t>
            </a:r>
            <a:r>
              <a:rPr lang="it-IT" dirty="0" err="1"/>
              <a:t>given</a:t>
            </a:r>
            <a:r>
              <a:rPr lang="it-IT" dirty="0"/>
              <a:t> the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pretreatment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pressure </a:t>
            </a:r>
            <a:r>
              <a:rPr lang="it-IT" dirty="0" err="1"/>
              <a:t>because</a:t>
            </a:r>
            <a:r>
              <a:rPr lang="it-IT" dirty="0"/>
              <a:t> of the </a:t>
            </a:r>
            <a:r>
              <a:rPr lang="it-IT" dirty="0" err="1"/>
              <a:t>other</a:t>
            </a:r>
            <a:r>
              <a:rPr lang="it-IT" dirty="0"/>
              <a:t>. ACE􏰩</a:t>
            </a:r>
            <a:r>
              <a:rPr lang="it-IT" dirty="0" err="1"/>
              <a:t>angiotensin</a:t>
            </a:r>
            <a:r>
              <a:rPr lang="it-IT" dirty="0"/>
              <a:t>- </a:t>
            </a:r>
            <a:r>
              <a:rPr lang="it-IT" dirty="0" err="1"/>
              <a:t>converting</a:t>
            </a:r>
            <a:r>
              <a:rPr lang="it-IT" dirty="0"/>
              <a:t> </a:t>
            </a:r>
            <a:r>
              <a:rPr lang="it-IT" dirty="0" err="1"/>
              <a:t>enzyme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19468-7EDB-4944-A981-232CD92D68E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85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alibri" pitchFamily="34" charset="0"/>
                <a:ea typeface="ＭＳ Ｐゴシック" pitchFamily="34" charset="-128"/>
              </a:rPr>
              <a:t>Il problema dell</a:t>
            </a:r>
            <a:r>
              <a:rPr lang="en-GB" altLang="it-IT"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GB" altLang="en-US">
                <a:latin typeface="Calibri" pitchFamily="34" charset="0"/>
                <a:ea typeface="ＭＳ Ｐゴシック" pitchFamily="34" charset="-128"/>
              </a:rPr>
              <a:t>aderenza al trattamento riguarda tutte le fasi che vanno dalla prescrizione all</a:t>
            </a:r>
            <a:r>
              <a:rPr lang="en-GB" altLang="it-IT"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GB" altLang="en-US">
                <a:latin typeface="Calibri" pitchFamily="34" charset="0"/>
                <a:ea typeface="ＭＳ Ｐゴシック" pitchFamily="34" charset="-128"/>
              </a:rPr>
              <a:t>assunzione del farmaco. Alcuni pazienti neanche si approvviggionano del farmaco, una ulteriore quota non lo assume e solo il 50% finisce per prendere il farmaco, talora peraltro neanche con la dovuta regolarità.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Arial" pitchFamily="34" charset="0"/>
                <a:ea typeface="ＭＳ Ｐゴシック" pitchFamily="34" charset="-128"/>
              </a:rPr>
              <a:t>Invero le evidenze della letteratura scientifica dimostrano come al crescere della complessità dello schema terapeutico si riduca progressivamente l</a:t>
            </a:r>
            <a:r>
              <a:rPr lang="it-IT" altLang="it-IT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it-IT" altLang="en-US">
                <a:latin typeface="Arial" pitchFamily="34" charset="0"/>
                <a:ea typeface="ＭＳ Ｐゴシック" pitchFamily="34" charset="-128"/>
              </a:rPr>
              <a:t>aderenza al trattamento.</a:t>
            </a:r>
          </a:p>
        </p:txBody>
      </p:sp>
      <p:sp>
        <p:nvSpPr>
          <p:cNvPr id="2867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6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D6BEA-2F57-40AE-9B41-2D4437B9D033}" type="slidenum">
              <a:rPr kumimoji="0" lang="it-IT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4569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t-IT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b="1" dirty="0">
                <a:latin typeface="Arial" pitchFamily="34" charset="0"/>
              </a:rPr>
              <a:t>La scarsa efficacia della terapia  compromette significativamente l’aderenza; da qui la necessità d’istituire sempre il trattamento anti-ipertensivo ma occorre, altresì, che questo sia realmente efficace.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19468-7EDB-4944-A981-232CD92D68E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20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itchFamily="34" charset="0"/>
                <a:ea typeface="ＭＳ Ｐゴシック" pitchFamily="34" charset="-128"/>
              </a:rPr>
              <a:t>Peraltro la scarsa aderenza al trattamento antipertensivo già nel medio termine (6 mesi) si associa ad un considerevole aumento del rischio di eventi rispetto a quanto si osserva in soggetti che assumono almeno l</a:t>
            </a:r>
            <a:r>
              <a:rPr lang="en-GB" altLang="it-IT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GB" altLang="en-US">
                <a:latin typeface="Arial" pitchFamily="34" charset="0"/>
                <a:ea typeface="ＭＳ Ｐゴシック" pitchFamily="34" charset="-128"/>
              </a:rPr>
              <a:t>80% delle dosi di antipertensivi prescritti.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19468-7EDB-4944-A981-232CD92D68E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19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6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783E7-C6DD-447C-B69D-A1B7DFF21D61}" type="slidenum">
              <a:rPr kumimoji="0" lang="it-I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4569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it-IT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Arial" pitchFamily="34" charset="0"/>
                <a:ea typeface="ＭＳ Ｐゴシック" pitchFamily="34" charset="-128"/>
              </a:rPr>
              <a:t>Le evidenze dello studio ASCOT-BPLA forniscono anche una convincente dimostrazione di efficacia dell</a:t>
            </a:r>
            <a:r>
              <a:rPr lang="it-IT" altLang="it-IT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it-IT" altLang="en-US">
                <a:latin typeface="Arial" pitchFamily="34" charset="0"/>
                <a:ea typeface="ＭＳ Ｐゴシック" pitchFamily="34" charset="-128"/>
              </a:rPr>
              <a:t>associazione perindopril/amlodipina non solo in termini di riduzione pressoria ma anche di protezione cardiovascolare. Al termine dello studio la larga maggioranza dei pazienti assumeva a terapia di combinazione. In sostanza, quindi, lo studio ASCOT-BPLA ha messo a confronto una combinazione logica e razionale di farmaci antiipertensivi </a:t>
            </a:r>
            <a:r>
              <a:rPr lang="it-IT" altLang="it-IT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it-IT" altLang="en-US">
                <a:latin typeface="Arial" pitchFamily="34" charset="0"/>
                <a:ea typeface="ＭＳ Ｐゴシック" pitchFamily="34" charset="-128"/>
              </a:rPr>
              <a:t>tradizionali</a:t>
            </a:r>
            <a:r>
              <a:rPr lang="it-IT" altLang="it-IT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it-IT" altLang="en-US">
                <a:latin typeface="Arial" pitchFamily="34" charset="0"/>
                <a:ea typeface="ＭＳ Ｐゴシック" pitchFamily="34" charset="-128"/>
              </a:rPr>
              <a:t> (β-bloccante e diuretico) con una combinazione altrettanto logica e razionale di farmaci antiipertensivi </a:t>
            </a:r>
            <a:r>
              <a:rPr lang="it-IT" altLang="it-IT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it-IT" altLang="en-US">
                <a:latin typeface="Arial" pitchFamily="34" charset="0"/>
                <a:ea typeface="ＭＳ Ｐゴシック" pitchFamily="34" charset="-128"/>
              </a:rPr>
              <a:t>moderni</a:t>
            </a:r>
            <a:r>
              <a:rPr lang="it-IT" altLang="it-IT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it-IT" altLang="en-US">
                <a:latin typeface="Arial" pitchFamily="34" charset="0"/>
                <a:ea typeface="ＭＳ Ｐゴシック" pitchFamily="34" charset="-128"/>
              </a:rPr>
              <a:t> (calcio-antagonista ed ACE-inibitore) con amlodipina ed atenololo come farmaci di partenza. Il trattamento con calcio-antagonista ed ACE-inibitore è risultato associato ad una migliore protezione cardiovascolare.</a:t>
            </a:r>
          </a:p>
          <a:p>
            <a:endParaRPr lang="it-IT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34603-0053-4B86-8E5E-A88A107CB6F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9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E365-38FA-450F-A7D1-655E2DE2E45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9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DEC4B-44B6-4443-9D92-39A6C913F9A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2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48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3938588"/>
            <a:ext cx="79248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429000" y="6477000"/>
            <a:ext cx="5715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Page, </a:t>
            </a:r>
            <a:r>
              <a:rPr lang="en-US" altLang="it-IT" i="1">
                <a:solidFill>
                  <a:srgbClr val="000000"/>
                </a:solidFill>
              </a:rPr>
              <a:t>12-Lead ECG for Acute and Critical Care Providers</a:t>
            </a:r>
            <a:br>
              <a:rPr lang="en-US" altLang="it-IT" i="1">
                <a:solidFill>
                  <a:srgbClr val="000000"/>
                </a:solidFill>
              </a:rPr>
            </a:br>
            <a:r>
              <a:rPr lang="en-US" altLang="it-IT">
                <a:solidFill>
                  <a:srgbClr val="000000"/>
                </a:solidFill>
              </a:rPr>
              <a:t>© 2006 by Pearson Education, Inc. Upper Saddle River, NJ</a:t>
            </a:r>
          </a:p>
        </p:txBody>
      </p:sp>
    </p:spTree>
    <p:extLst>
      <p:ext uri="{BB962C8B-B14F-4D97-AF65-F5344CB8AC3E}">
        <p14:creationId xmlns:p14="http://schemas.microsoft.com/office/powerpoint/2010/main" val="99615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877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13"/>
            <a:ext cx="6400800" cy="3968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3075" y="6411913"/>
            <a:ext cx="2133600" cy="271462"/>
          </a:xfrm>
        </p:spPr>
        <p:txBody>
          <a:bodyPr/>
          <a:lstStyle>
            <a:lvl1pPr>
              <a:defRPr/>
            </a:lvl1pPr>
          </a:lstStyle>
          <a:p>
            <a:fld id="{85365449-41C2-4437-9BC9-93678C1D7A95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9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2365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64966-8915-45E6-A378-1280F86E6E6C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73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4006790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7" indent="0">
              <a:buNone/>
              <a:defRPr sz="1800"/>
            </a:lvl2pPr>
            <a:lvl3pPr marL="913737" indent="0">
              <a:buNone/>
              <a:defRPr sz="1600"/>
            </a:lvl3pPr>
            <a:lvl4pPr marL="1370606" indent="0">
              <a:buNone/>
              <a:defRPr sz="1400"/>
            </a:lvl4pPr>
            <a:lvl5pPr marL="1827473" indent="0">
              <a:buNone/>
              <a:defRPr sz="1400"/>
            </a:lvl5pPr>
            <a:lvl6pPr marL="2284342" indent="0">
              <a:buNone/>
              <a:defRPr sz="1400"/>
            </a:lvl6pPr>
            <a:lvl7pPr marL="2741210" indent="0">
              <a:buNone/>
              <a:defRPr sz="1400"/>
            </a:lvl7pPr>
            <a:lvl8pPr marL="3198076" indent="0">
              <a:buNone/>
              <a:defRPr sz="1400"/>
            </a:lvl8pPr>
            <a:lvl9pPr marL="3654946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8A13F-90CE-464E-9ADB-FD17CA221029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7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656"/>
            <a:ext cx="4038600" cy="31700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656"/>
            <a:ext cx="4038600" cy="31700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92325-04AA-4046-A8E7-6C9318CC6623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7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74995"/>
            <a:ext cx="4040188" cy="1200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2757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184" y="974995"/>
            <a:ext cx="4041775" cy="1200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184" y="2174878"/>
            <a:ext cx="4041775" cy="2757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82F5A-9187-4809-9B4A-4A93ADB39C1F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FAFA5-8071-4916-9B2E-0713F0AC0E5A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73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97830-601D-4ABD-9D01-C7CEEFBD42A6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5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435F-0F7A-4D36-B472-9ABACCB7276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97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52"/>
            <a:ext cx="5111750" cy="36256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523220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9F167-82F0-45D2-8B4E-D09087FEA4A6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99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794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4EC12-8CDB-44F5-9522-23CCB1E9762F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78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-2762343" y="1600200"/>
            <a:ext cx="11449147" cy="126188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A856-BDE1-4D9E-B4A5-DF029713EEEB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75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151263"/>
            <a:ext cx="2057400" cy="2822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45598" y="151263"/>
            <a:ext cx="2831403" cy="28225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7BEF9-4CF1-47D4-84BF-A58BE19B69C2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49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87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1EB-06DD-40B2-9538-E68900FD3E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88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4577-1BE8-4DEA-AEB8-BB51FE6D33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30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89" y="44073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26700-B86D-47E5-8700-1D89AD90A93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23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78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959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EE918-C810-46E9-A734-D4EE9245D4F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95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C176-0634-4297-A659-2EE6FE7F2DD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26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F8C0-DEB5-424E-A986-0687BFFB53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3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0929F-1C84-4BDB-91FF-49806AA26E9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82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FE4B2-AE68-4E87-B2C8-14C1FAB28B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38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756" y="27350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AC4E-91F7-475F-B293-66C95F2A73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44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9EB6-B9FB-41D1-AFE8-A3384CE9330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3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E8F5-A07D-45FF-9021-54C127F63D3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58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5DB1-445B-4B2B-9601-9DADEB12249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64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F67B2-6288-4C16-9D07-93F4F23161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94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76EC-3E07-4977-9A3F-3E183D00D3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29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78" y="1981200"/>
            <a:ext cx="3818467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39959" y="1981200"/>
            <a:ext cx="3818467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78" y="4114800"/>
            <a:ext cx="3818467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39959" y="4114800"/>
            <a:ext cx="3818467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B801-9F44-452E-AB99-249871ECCD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5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694F-1E6B-4E63-8F9F-563C3E8B6BE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90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68D0D-9FBD-439B-93F9-B68FECCD130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3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F7A96-1844-4533-AA59-5A6BFF6A90F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51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37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908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21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21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8" indent="0">
              <a:buNone/>
              <a:defRPr sz="2000" b="1"/>
            </a:lvl2pPr>
            <a:lvl3pPr marL="913816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2" indent="0">
              <a:buNone/>
              <a:defRPr sz="1600" b="1"/>
            </a:lvl5pPr>
            <a:lvl6pPr marL="2284541" indent="0">
              <a:buNone/>
              <a:defRPr sz="1600" b="1"/>
            </a:lvl6pPr>
            <a:lvl7pPr marL="2741450" indent="0">
              <a:buNone/>
              <a:defRPr sz="1600" b="1"/>
            </a:lvl7pPr>
            <a:lvl8pPr marL="3198358" indent="0">
              <a:buNone/>
              <a:defRPr sz="1600" b="1"/>
            </a:lvl8pPr>
            <a:lvl9pPr marL="3655266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8" indent="0">
              <a:buNone/>
              <a:defRPr sz="2000" b="1"/>
            </a:lvl2pPr>
            <a:lvl3pPr marL="913816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2" indent="0">
              <a:buNone/>
              <a:defRPr sz="1600" b="1"/>
            </a:lvl5pPr>
            <a:lvl6pPr marL="2284541" indent="0">
              <a:buNone/>
              <a:defRPr sz="1600" b="1"/>
            </a:lvl6pPr>
            <a:lvl7pPr marL="2741450" indent="0">
              <a:buNone/>
              <a:defRPr sz="1600" b="1"/>
            </a:lvl7pPr>
            <a:lvl8pPr marL="3198358" indent="0">
              <a:buNone/>
              <a:defRPr sz="1600" b="1"/>
            </a:lvl8pPr>
            <a:lvl9pPr marL="3655266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77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80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98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6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8" indent="0">
              <a:buNone/>
              <a:defRPr sz="1200"/>
            </a:lvl2pPr>
            <a:lvl3pPr marL="913816" indent="0">
              <a:buNone/>
              <a:defRPr sz="1000"/>
            </a:lvl3pPr>
            <a:lvl4pPr marL="1370724" indent="0">
              <a:buNone/>
              <a:defRPr sz="900"/>
            </a:lvl4pPr>
            <a:lvl5pPr marL="1827632" indent="0">
              <a:buNone/>
              <a:defRPr sz="900"/>
            </a:lvl5pPr>
            <a:lvl6pPr marL="2284541" indent="0">
              <a:buNone/>
              <a:defRPr sz="900"/>
            </a:lvl6pPr>
            <a:lvl7pPr marL="2741450" indent="0">
              <a:buNone/>
              <a:defRPr sz="900"/>
            </a:lvl7pPr>
            <a:lvl8pPr marL="3198358" indent="0">
              <a:buNone/>
              <a:defRPr sz="900"/>
            </a:lvl8pPr>
            <a:lvl9pPr marL="3655266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95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8" indent="0">
              <a:buNone/>
              <a:defRPr sz="2800"/>
            </a:lvl2pPr>
            <a:lvl3pPr marL="913816" indent="0">
              <a:buNone/>
              <a:defRPr sz="2400"/>
            </a:lvl3pPr>
            <a:lvl4pPr marL="1370724" indent="0">
              <a:buNone/>
              <a:defRPr sz="2000"/>
            </a:lvl4pPr>
            <a:lvl5pPr marL="1827632" indent="0">
              <a:buNone/>
              <a:defRPr sz="2000"/>
            </a:lvl5pPr>
            <a:lvl6pPr marL="2284541" indent="0">
              <a:buNone/>
              <a:defRPr sz="2000"/>
            </a:lvl6pPr>
            <a:lvl7pPr marL="2741450" indent="0">
              <a:buNone/>
              <a:defRPr sz="2000"/>
            </a:lvl7pPr>
            <a:lvl8pPr marL="3198358" indent="0">
              <a:buNone/>
              <a:defRPr sz="2000"/>
            </a:lvl8pPr>
            <a:lvl9pPr marL="3655266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08" indent="0">
              <a:buNone/>
              <a:defRPr sz="1200"/>
            </a:lvl2pPr>
            <a:lvl3pPr marL="913816" indent="0">
              <a:buNone/>
              <a:defRPr sz="1000"/>
            </a:lvl3pPr>
            <a:lvl4pPr marL="1370724" indent="0">
              <a:buNone/>
              <a:defRPr sz="900"/>
            </a:lvl4pPr>
            <a:lvl5pPr marL="1827632" indent="0">
              <a:buNone/>
              <a:defRPr sz="900"/>
            </a:lvl5pPr>
            <a:lvl6pPr marL="2284541" indent="0">
              <a:buNone/>
              <a:defRPr sz="900"/>
            </a:lvl6pPr>
            <a:lvl7pPr marL="2741450" indent="0">
              <a:buNone/>
              <a:defRPr sz="900"/>
            </a:lvl7pPr>
            <a:lvl8pPr marL="3198358" indent="0">
              <a:buNone/>
              <a:defRPr sz="900"/>
            </a:lvl8pPr>
            <a:lvl9pPr marL="3655266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56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1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BEAB9-E877-494E-8C2E-554D8835168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63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80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9F15-6D4D-4315-BF20-1BCF70C3EA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DD8C-F2ED-4320-BE6A-FAD47A7F28B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33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247-75AB-48EE-AD9D-0B3DE3098F7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1EC3-6AA7-4660-9123-5136E6FEE9F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22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62F0-F9F5-405C-AF2E-EC79C919A8A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16E6-21AC-4BF3-AFC2-BF37B374EA4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01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72C0-B3C6-471E-BCE7-2F827F4686E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C3D1-E510-40C6-B24B-530ADB11509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85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8" indent="0">
              <a:buNone/>
              <a:defRPr sz="2000" b="1"/>
            </a:lvl2pPr>
            <a:lvl3pPr marL="913816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2" indent="0">
              <a:buNone/>
              <a:defRPr sz="1600" b="1"/>
            </a:lvl5pPr>
            <a:lvl6pPr marL="2284541" indent="0">
              <a:buNone/>
              <a:defRPr sz="1600" b="1"/>
            </a:lvl6pPr>
            <a:lvl7pPr marL="2741450" indent="0">
              <a:buNone/>
              <a:defRPr sz="1600" b="1"/>
            </a:lvl7pPr>
            <a:lvl8pPr marL="3198358" indent="0">
              <a:buNone/>
              <a:defRPr sz="1600" b="1"/>
            </a:lvl8pPr>
            <a:lvl9pPr marL="36552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8" indent="0">
              <a:buNone/>
              <a:defRPr sz="2000" b="1"/>
            </a:lvl2pPr>
            <a:lvl3pPr marL="913816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2" indent="0">
              <a:buNone/>
              <a:defRPr sz="1600" b="1"/>
            </a:lvl5pPr>
            <a:lvl6pPr marL="2284541" indent="0">
              <a:buNone/>
              <a:defRPr sz="1600" b="1"/>
            </a:lvl6pPr>
            <a:lvl7pPr marL="2741450" indent="0">
              <a:buNone/>
              <a:defRPr sz="1600" b="1"/>
            </a:lvl7pPr>
            <a:lvl8pPr marL="3198358" indent="0">
              <a:buNone/>
              <a:defRPr sz="1600" b="1"/>
            </a:lvl8pPr>
            <a:lvl9pPr marL="36552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26D7-791E-41A3-B519-5C26FC5D41B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0C3B-2B5A-42F6-ABD7-EC6C632D6FD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4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9A0E-B8EE-4053-ACF7-F778CFF6600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FC49-FD42-4667-AA5C-61719F7700C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05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75AB-257E-4B9B-BC2B-9154729CDC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BE2D-75EB-4426-8D2C-B39495FA6EC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70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8" indent="0">
              <a:buNone/>
              <a:defRPr sz="1200"/>
            </a:lvl2pPr>
            <a:lvl3pPr marL="913816" indent="0">
              <a:buNone/>
              <a:defRPr sz="1000"/>
            </a:lvl3pPr>
            <a:lvl4pPr marL="1370724" indent="0">
              <a:buNone/>
              <a:defRPr sz="900"/>
            </a:lvl4pPr>
            <a:lvl5pPr marL="1827632" indent="0">
              <a:buNone/>
              <a:defRPr sz="900"/>
            </a:lvl5pPr>
            <a:lvl6pPr marL="2284541" indent="0">
              <a:buNone/>
              <a:defRPr sz="900"/>
            </a:lvl6pPr>
            <a:lvl7pPr marL="2741450" indent="0">
              <a:buNone/>
              <a:defRPr sz="900"/>
            </a:lvl7pPr>
            <a:lvl8pPr marL="3198358" indent="0">
              <a:buNone/>
              <a:defRPr sz="900"/>
            </a:lvl8pPr>
            <a:lvl9pPr marL="36552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80AE-B3F7-4936-85DC-23D35D2070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66D3-EEA1-4988-8EDC-59715BE06B0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08" indent="0">
              <a:buNone/>
              <a:defRPr sz="2800"/>
            </a:lvl2pPr>
            <a:lvl3pPr marL="913816" indent="0">
              <a:buNone/>
              <a:defRPr sz="2400"/>
            </a:lvl3pPr>
            <a:lvl4pPr marL="1370724" indent="0">
              <a:buNone/>
              <a:defRPr sz="2000"/>
            </a:lvl4pPr>
            <a:lvl5pPr marL="1827632" indent="0">
              <a:buNone/>
              <a:defRPr sz="2000"/>
            </a:lvl5pPr>
            <a:lvl6pPr marL="2284541" indent="0">
              <a:buNone/>
              <a:defRPr sz="2000"/>
            </a:lvl6pPr>
            <a:lvl7pPr marL="2741450" indent="0">
              <a:buNone/>
              <a:defRPr sz="2000"/>
            </a:lvl7pPr>
            <a:lvl8pPr marL="3198358" indent="0">
              <a:buNone/>
              <a:defRPr sz="2000"/>
            </a:lvl8pPr>
            <a:lvl9pPr marL="3655266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08" indent="0">
              <a:buNone/>
              <a:defRPr sz="1200"/>
            </a:lvl2pPr>
            <a:lvl3pPr marL="913816" indent="0">
              <a:buNone/>
              <a:defRPr sz="1000"/>
            </a:lvl3pPr>
            <a:lvl4pPr marL="1370724" indent="0">
              <a:buNone/>
              <a:defRPr sz="900"/>
            </a:lvl4pPr>
            <a:lvl5pPr marL="1827632" indent="0">
              <a:buNone/>
              <a:defRPr sz="900"/>
            </a:lvl5pPr>
            <a:lvl6pPr marL="2284541" indent="0">
              <a:buNone/>
              <a:defRPr sz="900"/>
            </a:lvl6pPr>
            <a:lvl7pPr marL="2741450" indent="0">
              <a:buNone/>
              <a:defRPr sz="900"/>
            </a:lvl7pPr>
            <a:lvl8pPr marL="3198358" indent="0">
              <a:buNone/>
              <a:defRPr sz="900"/>
            </a:lvl8pPr>
            <a:lvl9pPr marL="36552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6846-2FEC-4001-9EA0-4E4B31A2D61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C9CC-0EDD-46AB-98F6-750314FE397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7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85147-E2B9-4DE5-A353-A8E12BCD9D6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77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71428-EE99-4208-972E-7BB626B21FD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1D4A-ABB2-41D1-A671-F7D1E038C47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659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3900-158D-48D7-A0AC-51C885ECD16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02EA-798F-404D-8FBC-0F3E6F9AD29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848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4DA4-85B4-4AF0-9148-B3D4E1099A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DC89-070F-4341-9CB6-ADB075D27EB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78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2695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0834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9928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874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4899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690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64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CB07C-5EC2-46C4-BE14-C91A4B11529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78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0917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2226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0601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5617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500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033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86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735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8" indent="0">
              <a:buNone/>
              <a:defRPr sz="2000" b="1"/>
            </a:lvl2pPr>
            <a:lvl3pPr marL="913816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2" indent="0">
              <a:buNone/>
              <a:defRPr sz="1600" b="1"/>
            </a:lvl5pPr>
            <a:lvl6pPr marL="2284541" indent="0">
              <a:buNone/>
              <a:defRPr sz="1600" b="1"/>
            </a:lvl6pPr>
            <a:lvl7pPr marL="2741450" indent="0">
              <a:buNone/>
              <a:defRPr sz="1600" b="1"/>
            </a:lvl7pPr>
            <a:lvl8pPr marL="3198358" indent="0">
              <a:buNone/>
              <a:defRPr sz="1600" b="1"/>
            </a:lvl8pPr>
            <a:lvl9pPr marL="3655266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8" indent="0">
              <a:buNone/>
              <a:defRPr sz="2000" b="1"/>
            </a:lvl2pPr>
            <a:lvl3pPr marL="913816" indent="0">
              <a:buNone/>
              <a:defRPr sz="1800" b="1"/>
            </a:lvl3pPr>
            <a:lvl4pPr marL="1370724" indent="0">
              <a:buNone/>
              <a:defRPr sz="1600" b="1"/>
            </a:lvl4pPr>
            <a:lvl5pPr marL="1827632" indent="0">
              <a:buNone/>
              <a:defRPr sz="1600" b="1"/>
            </a:lvl5pPr>
            <a:lvl6pPr marL="2284541" indent="0">
              <a:buNone/>
              <a:defRPr sz="1600" b="1"/>
            </a:lvl6pPr>
            <a:lvl7pPr marL="2741450" indent="0">
              <a:buNone/>
              <a:defRPr sz="1600" b="1"/>
            </a:lvl7pPr>
            <a:lvl8pPr marL="3198358" indent="0">
              <a:buNone/>
              <a:defRPr sz="1600" b="1"/>
            </a:lvl8pPr>
            <a:lvl9pPr marL="3655266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202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5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9AA77-02CC-4F80-B9C4-D89D9D2C968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005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01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9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8" indent="0">
              <a:buNone/>
              <a:defRPr sz="1200"/>
            </a:lvl2pPr>
            <a:lvl3pPr marL="913816" indent="0">
              <a:buNone/>
              <a:defRPr sz="1000"/>
            </a:lvl3pPr>
            <a:lvl4pPr marL="1370724" indent="0">
              <a:buNone/>
              <a:defRPr sz="900"/>
            </a:lvl4pPr>
            <a:lvl5pPr marL="1827632" indent="0">
              <a:buNone/>
              <a:defRPr sz="900"/>
            </a:lvl5pPr>
            <a:lvl6pPr marL="2284541" indent="0">
              <a:buNone/>
              <a:defRPr sz="900"/>
            </a:lvl6pPr>
            <a:lvl7pPr marL="2741450" indent="0">
              <a:buNone/>
              <a:defRPr sz="900"/>
            </a:lvl7pPr>
            <a:lvl8pPr marL="3198358" indent="0">
              <a:buNone/>
              <a:defRPr sz="900"/>
            </a:lvl8pPr>
            <a:lvl9pPr marL="3655266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67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8" indent="0">
              <a:buNone/>
              <a:defRPr sz="2800"/>
            </a:lvl2pPr>
            <a:lvl3pPr marL="913816" indent="0">
              <a:buNone/>
              <a:defRPr sz="2400"/>
            </a:lvl3pPr>
            <a:lvl4pPr marL="1370724" indent="0">
              <a:buNone/>
              <a:defRPr sz="2000"/>
            </a:lvl4pPr>
            <a:lvl5pPr marL="1827632" indent="0">
              <a:buNone/>
              <a:defRPr sz="2000"/>
            </a:lvl5pPr>
            <a:lvl6pPr marL="2284541" indent="0">
              <a:buNone/>
              <a:defRPr sz="2000"/>
            </a:lvl6pPr>
            <a:lvl7pPr marL="2741450" indent="0">
              <a:buNone/>
              <a:defRPr sz="2000"/>
            </a:lvl7pPr>
            <a:lvl8pPr marL="3198358" indent="0">
              <a:buNone/>
              <a:defRPr sz="2000"/>
            </a:lvl8pPr>
            <a:lvl9pPr marL="3655266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08" indent="0">
              <a:buNone/>
              <a:defRPr sz="1200"/>
            </a:lvl2pPr>
            <a:lvl3pPr marL="913816" indent="0">
              <a:buNone/>
              <a:defRPr sz="1000"/>
            </a:lvl3pPr>
            <a:lvl4pPr marL="1370724" indent="0">
              <a:buNone/>
              <a:defRPr sz="900"/>
            </a:lvl4pPr>
            <a:lvl5pPr marL="1827632" indent="0">
              <a:buNone/>
              <a:defRPr sz="900"/>
            </a:lvl5pPr>
            <a:lvl6pPr marL="2284541" indent="0">
              <a:buNone/>
              <a:defRPr sz="900"/>
            </a:lvl6pPr>
            <a:lvl7pPr marL="2741450" indent="0">
              <a:buNone/>
              <a:defRPr sz="900"/>
            </a:lvl7pPr>
            <a:lvl8pPr marL="3198358" indent="0">
              <a:buNone/>
              <a:defRPr sz="900"/>
            </a:lvl8pPr>
            <a:lvl9pPr marL="3655266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35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749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044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346" y="274320"/>
            <a:ext cx="8229314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346" y="1600200"/>
            <a:ext cx="8229314" cy="452628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5014323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6EA1B-4F32-4717-BA0F-910D00E915C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2B1F82-B3F0-4612-9B30-AC2EA43EAB5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3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52" y="6553200"/>
            <a:ext cx="8774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/>
            </a:lvl1pPr>
          </a:lstStyle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23482"/>
            <a:ext cx="2133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fld id="{C6094348-6A6E-4EA6-BE8C-75D4D6513104}" type="slidenum">
              <a:rPr lang="en-US" smtClean="0">
                <a:solidFill>
                  <a:srgbClr val="000000"/>
                </a:solidFill>
              </a:rPr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7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News Gothic MT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News Gothic MT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News Gothic MT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News Gothic MT" pitchFamily="34" charset="0"/>
          <a:cs typeface="Arial" charset="0"/>
        </a:defRPr>
      </a:lvl5pPr>
      <a:lvl6pPr marL="456867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News Gothic MT" pitchFamily="34" charset="0"/>
          <a:cs typeface="Arial" charset="0"/>
        </a:defRPr>
      </a:lvl6pPr>
      <a:lvl7pPr marL="913737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News Gothic MT" pitchFamily="34" charset="0"/>
          <a:cs typeface="Arial" charset="0"/>
        </a:defRPr>
      </a:lvl7pPr>
      <a:lvl8pPr marL="1370606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News Gothic MT" pitchFamily="34" charset="0"/>
          <a:cs typeface="Arial" charset="0"/>
        </a:defRPr>
      </a:lvl8pPr>
      <a:lvl9pPr marL="1827473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News Gothic MT" pitchFamily="34" charset="0"/>
          <a:cs typeface="Arial" charset="0"/>
        </a:defRPr>
      </a:lvl9pPr>
    </p:titleStyle>
    <p:bodyStyle>
      <a:lvl1pPr algn="l" rtl="0" fontAlgn="base">
        <a:spcBef>
          <a:spcPct val="0"/>
        </a:spcBef>
        <a:spcAft>
          <a:spcPct val="40000"/>
        </a:spcAft>
        <a:buFont typeface="Symbol" pitchFamily="18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87133" indent="-285541" algn="l" rtl="0" fontAlgn="base">
        <a:spcBef>
          <a:spcPct val="0"/>
        </a:spcBef>
        <a:spcAft>
          <a:spcPct val="40000"/>
        </a:spcAft>
        <a:buFont typeface="Symbol" pitchFamily="18" charset="2"/>
        <a:buChar char="·"/>
        <a:defRPr sz="2000" b="1">
          <a:solidFill>
            <a:schemeClr val="tx1"/>
          </a:solidFill>
          <a:latin typeface="+mn-lt"/>
          <a:cs typeface="+mn-cs"/>
        </a:defRPr>
      </a:lvl2pPr>
      <a:lvl3pPr marL="566325" indent="-277610" algn="l" rtl="0" fontAlgn="base">
        <a:spcBef>
          <a:spcPct val="0"/>
        </a:spcBef>
        <a:spcAft>
          <a:spcPct val="40000"/>
        </a:spcAft>
        <a:buFont typeface="Symbol" pitchFamily="18" charset="2"/>
        <a:buChar char="-"/>
        <a:defRPr sz="2000" b="1">
          <a:solidFill>
            <a:schemeClr val="tx1"/>
          </a:solidFill>
          <a:latin typeface="+mn-lt"/>
          <a:cs typeface="+mn-cs"/>
        </a:defRPr>
      </a:lvl3pPr>
      <a:lvl4pPr marL="853459" indent="-285541" algn="l" rtl="0" fontAlgn="base">
        <a:spcBef>
          <a:spcPct val="0"/>
        </a:spcBef>
        <a:spcAft>
          <a:spcPct val="4000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4pPr>
      <a:lvl5pPr marL="1138999" indent="-280785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n-lt"/>
          <a:cs typeface="+mn-cs"/>
        </a:defRPr>
      </a:lvl5pPr>
      <a:lvl6pPr marL="1595866" indent="-280785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n-lt"/>
          <a:cs typeface="+mn-cs"/>
        </a:defRPr>
      </a:lvl6pPr>
      <a:lvl7pPr marL="2052734" indent="-280785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n-lt"/>
          <a:cs typeface="+mn-cs"/>
        </a:defRPr>
      </a:lvl7pPr>
      <a:lvl8pPr marL="2509604" indent="-280785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n-lt"/>
          <a:cs typeface="+mn-cs"/>
        </a:defRPr>
      </a:lvl8pPr>
      <a:lvl9pPr marL="2966470" indent="-280785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rexserver\prex comune\Francesca\Guidotti\fondino guidotti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gli stili del testo dello schema</a:t>
            </a:r>
          </a:p>
        </p:txBody>
      </p:sp>
      <p:sp>
        <p:nvSpPr>
          <p:cNvPr id="1795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795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795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35DDC-7904-430E-89BF-685CA4824B05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5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81" tIns="45690" rIns="91381" bIns="4569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381" tIns="45690" rIns="91381" bIns="4569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81" tIns="45690" rIns="91381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0922-198D-9F4A-96BA-A67B8B76D44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381" tIns="45690" rIns="91381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81" tIns="45690" rIns="91381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443D-EF31-764F-BFBC-B0F61F549C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69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1" indent="-342681" algn="l" defTabSz="4569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6" indent="-285566" algn="l" defTabSz="4569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2" indent="-228454" algn="l" defTabSz="4569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79" indent="-228454" algn="l" defTabSz="4569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88" indent="-228454" algn="l" defTabSz="4569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95" indent="-228454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04" indent="-228454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12" indent="-228454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20" indent="-228454" algn="l" defTabSz="4569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8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6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4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2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1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0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8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6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1" tIns="45690" rIns="91381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fr-FR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1" tIns="45690" rIns="91381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fr-F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81" tIns="45690" rIns="91381" bIns="456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816">
              <a:defRPr/>
            </a:pPr>
            <a:fld id="{626DF794-632D-4F0B-9D33-0DE19C613F8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3816">
                <a:defRPr/>
              </a:pPr>
              <a:t>27/09/2019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381" tIns="45690" rIns="91381" bIns="456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816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81" tIns="45690" rIns="91381" bIns="456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816">
              <a:defRPr/>
            </a:pPr>
            <a:fld id="{660DE09C-67B3-4695-9F5E-9567C04FA0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3816">
                <a:defRPr/>
              </a:pPr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6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8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7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6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81" indent="-34268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6" indent="-285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2" indent="-2284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79" indent="-2284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88" indent="-2284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95" indent="-228454" algn="l" defTabSz="9138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04" indent="-228454" algn="l" defTabSz="9138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12" indent="-228454" algn="l" defTabSz="9138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20" indent="-228454" algn="l" defTabSz="9138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8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6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4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2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1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0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8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6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77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81" tIns="45690" rIns="91381" bIns="4569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81" tIns="45690" rIns="91381" bIns="4569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91381" tIns="45690" rIns="91381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16"/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816"/>
              <a:t>27/09/2019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91381" tIns="45690" rIns="91381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16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91381" tIns="45690" rIns="91381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16"/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816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0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ctr" defTabSz="9138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1" indent="-342681" algn="l" defTabSz="9138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6" indent="-285566" algn="l" defTabSz="9138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2" indent="-228454" algn="l" defTabSz="9138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79" indent="-228454" algn="l" defTabSz="9138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88" indent="-228454" algn="l" defTabSz="9138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95" indent="-228454" algn="l" defTabSz="9138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04" indent="-228454" algn="l" defTabSz="9138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12" indent="-228454" algn="l" defTabSz="9138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20" indent="-228454" algn="l" defTabSz="9138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8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6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4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2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1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0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8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66" algn="l" defTabSz="9138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oud-speaking-speech-bubble-talk-295290/" TargetMode="External"/><Relationship Id="rId3" Type="http://schemas.openxmlformats.org/officeDocument/2006/relationships/hyperlink" Target="https://pixabay.com/en/doctor-caricature-cartoon-character-2748707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commons.wikimedia.org/wiki/File:Emoji_u1f4ad.svg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07518C2-134E-46A0-80AA-5F3BAF081CD4}"/>
              </a:ext>
            </a:extLst>
          </p:cNvPr>
          <p:cNvSpPr/>
          <p:nvPr/>
        </p:nvSpPr>
        <p:spPr>
          <a:xfrm>
            <a:off x="1187624" y="3717032"/>
            <a:ext cx="66967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Dr Alessandro Fucili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UO di Cardiologia ed </a:t>
            </a:r>
            <a:r>
              <a:rPr lang="it-IT" dirty="0" err="1">
                <a:solidFill>
                  <a:schemeClr val="tx1"/>
                </a:solidFill>
              </a:rPr>
              <a:t>Utic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Centro Scompenso Cardiaco di Ferrara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A6F37E1-12A0-4EEF-BFB1-B15DCD8F8F0E}"/>
              </a:ext>
            </a:extLst>
          </p:cNvPr>
          <p:cNvSpPr/>
          <p:nvPr/>
        </p:nvSpPr>
        <p:spPr>
          <a:xfrm>
            <a:off x="539552" y="1406386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/>
              <a:t>Nuove linee guida nel trattamento della ipertensione arteriosa </a:t>
            </a:r>
          </a:p>
        </p:txBody>
      </p:sp>
    </p:spTree>
    <p:extLst>
      <p:ext uri="{BB962C8B-B14F-4D97-AF65-F5344CB8AC3E}">
        <p14:creationId xmlns:p14="http://schemas.microsoft.com/office/powerpoint/2010/main" val="338348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CF0CD07-0AA0-407D-9C78-CA37A934FBB2}"/>
              </a:ext>
            </a:extLst>
          </p:cNvPr>
          <p:cNvSpPr txBox="1">
            <a:spLocks/>
          </p:cNvSpPr>
          <p:nvPr/>
        </p:nvSpPr>
        <p:spPr bwMode="auto">
          <a:xfrm>
            <a:off x="685800" y="19776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 ESC GL 2013-2018</a:t>
            </a:r>
            <a:b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CA43A3C-B130-498A-89EC-C3EBE8274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5" y="2204864"/>
            <a:ext cx="4464495" cy="4114800"/>
          </a:xfrm>
        </p:spPr>
        <p:txBody>
          <a:bodyPr/>
          <a:lstStyle/>
          <a:p>
            <a:r>
              <a:rPr lang="it-IT" dirty="0"/>
              <a:t>Quantificazione del Rischio Cardiovascolare</a:t>
            </a:r>
          </a:p>
          <a:p>
            <a:r>
              <a:rPr lang="it-IT" dirty="0"/>
              <a:t>Target + ambiziosi</a:t>
            </a:r>
          </a:p>
          <a:p>
            <a:r>
              <a:rPr lang="it-IT" dirty="0"/>
              <a:t>Maggiore aggressività nell’inizio delle terapia</a:t>
            </a:r>
          </a:p>
          <a:p>
            <a:r>
              <a:rPr lang="it-IT" dirty="0"/>
              <a:t>Maggiore personalizzazione della terapia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8825C5A-B902-4F67-8B8E-261282D48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2122512"/>
            <a:ext cx="4388293" cy="4114800"/>
          </a:xfrm>
        </p:spPr>
        <p:txBody>
          <a:bodyPr/>
          <a:lstStyle/>
          <a:p>
            <a:r>
              <a:rPr lang="it-IT" b="1" dirty="0"/>
              <a:t>Perché l’Ipertensione Arteriosa rimane un FRC primario</a:t>
            </a:r>
          </a:p>
          <a:p>
            <a:r>
              <a:rPr lang="it-IT" dirty="0"/>
              <a:t>Dati riguardanti il controllo di questo FRC sono inaccettabili</a:t>
            </a:r>
          </a:p>
          <a:p>
            <a:r>
              <a:rPr lang="it-IT" dirty="0"/>
              <a:t>Maggiore personalizzazione della terapia in base al paziente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61CA594-E4F0-436A-933B-C1B45E9DCC59}"/>
              </a:ext>
            </a:extLst>
          </p:cNvPr>
          <p:cNvCxnSpPr>
            <a:cxnSpLocks/>
          </p:cNvCxnSpPr>
          <p:nvPr/>
        </p:nvCxnSpPr>
        <p:spPr>
          <a:xfrm>
            <a:off x="4495800" y="2204864"/>
            <a:ext cx="0" cy="41044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454ED563-A79D-4E95-BA7F-B74E35C96856}"/>
              </a:ext>
            </a:extLst>
          </p:cNvPr>
          <p:cNvSpPr/>
          <p:nvPr/>
        </p:nvSpPr>
        <p:spPr>
          <a:xfrm>
            <a:off x="5580112" y="1628800"/>
            <a:ext cx="2376264" cy="280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Motivazioni</a:t>
            </a:r>
          </a:p>
        </p:txBody>
      </p:sp>
    </p:spTree>
    <p:extLst>
      <p:ext uri="{BB962C8B-B14F-4D97-AF65-F5344CB8AC3E}">
        <p14:creationId xmlns:p14="http://schemas.microsoft.com/office/powerpoint/2010/main" val="39788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DC0E568-1EA0-49AB-A94C-9D95A766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LE MALATTIE CARDIOVASCOLARI NEL MONDO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83050A-6BC9-4EFB-904E-E418357A4B87}"/>
              </a:ext>
            </a:extLst>
          </p:cNvPr>
          <p:cNvSpPr txBox="1"/>
          <p:nvPr/>
        </p:nvSpPr>
        <p:spPr>
          <a:xfrm>
            <a:off x="2555776" y="1124744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FF00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17.3</a:t>
            </a: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milioni di morti l’anno.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E2BEABF-2824-499A-BFBB-1E14EFF9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48944"/>
            <a:ext cx="3384376" cy="33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7C12E95-B9A6-477E-BAF3-C835FFD0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2389913" cy="16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1D8C004-EF6A-4057-B0B2-DA04CC7E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95" y="4146141"/>
            <a:ext cx="5756177" cy="237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D4D50A-D9C2-4E31-A89B-4C7D2F7F1712}"/>
              </a:ext>
            </a:extLst>
          </p:cNvPr>
          <p:cNvSpPr txBox="1"/>
          <p:nvPr/>
        </p:nvSpPr>
        <p:spPr>
          <a:xfrm>
            <a:off x="179512" y="3212976"/>
            <a:ext cx="7776864" cy="28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PRINCIPALI FATTORI DI RISCHIO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Ipertensione</a:t>
            </a: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Diabete </a:t>
            </a: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Ipercolesterolemia</a:t>
            </a: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Fumo</a:t>
            </a: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Obesità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26A454-865F-497A-B95F-5FCBB3A9B0CB}"/>
              </a:ext>
            </a:extLst>
          </p:cNvPr>
          <p:cNvSpPr txBox="1"/>
          <p:nvPr/>
        </p:nvSpPr>
        <p:spPr>
          <a:xfrm>
            <a:off x="107504" y="6555793"/>
            <a:ext cx="8892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Shanthi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Mendis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Pekka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Puska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Bo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Norrving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Global Atlas on cardiovascular disease prevention and control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F9BF184-3C31-40E3-8E0B-EF1785B53FE7}"/>
              </a:ext>
            </a:extLst>
          </p:cNvPr>
          <p:cNvSpPr/>
          <p:nvPr/>
        </p:nvSpPr>
        <p:spPr>
          <a:xfrm>
            <a:off x="3347864" y="5949279"/>
            <a:ext cx="4968552" cy="2479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99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7" name="Rectangle 91"/>
          <p:cNvSpPr>
            <a:spLocks noChangeArrowheads="1"/>
          </p:cNvSpPr>
          <p:nvPr/>
        </p:nvSpPr>
        <p:spPr bwMode="auto">
          <a:xfrm>
            <a:off x="6248400" y="1600200"/>
            <a:ext cx="2667000" cy="2057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0" rIns="91381" bIns="45690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7"/>
            <a:ext cx="9067800" cy="11049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L’importanza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ridurre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pressione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altLang="en-US" sz="3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(Data from Multiple Clinical Trials Measuring the Impact of Hypertensive Therapy on Cardiovascular Mortality)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7504" y="5871881"/>
            <a:ext cx="8960296" cy="90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394" tIns="28556" rIns="71394" bIns="28556" anchor="b">
            <a:spAutoFit/>
          </a:bodyPr>
          <a:lstStyle>
            <a:lvl1pPr defTabSz="1033463">
              <a:tabLst>
                <a:tab pos="1028700" algn="l"/>
                <a:tab pos="2228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1033463">
              <a:tabLst>
                <a:tab pos="1028700" algn="l"/>
                <a:tab pos="2228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1033463">
              <a:tabLst>
                <a:tab pos="1028700" algn="l"/>
                <a:tab pos="2228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1033463">
              <a:tabLst>
                <a:tab pos="1028700" algn="l"/>
                <a:tab pos="2228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1033463">
              <a:tabLst>
                <a:tab pos="1028700" algn="l"/>
                <a:tab pos="2228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1033463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  <a:tab pos="2228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1033463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  <a:tab pos="2228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1033463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  <a:tab pos="2228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1033463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  <a:tab pos="2228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334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2228850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 differences in BP reduction mean greater reductions in the risk of cardiovascular mortality.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10334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2228850" algn="l"/>
              </a:tabLst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BP, blood pressure</a:t>
            </a:r>
          </a:p>
          <a:p>
            <a:pPr marL="0" marR="0" lvl="0" indent="0" algn="l" defTabSz="10334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2228850" algn="l"/>
              </a:tabLst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Staessen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JA et al. 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Hypertension Research.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2005;28:385-407.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2795588" y="1751019"/>
            <a:ext cx="0" cy="3476625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759325" y="3151167"/>
            <a:ext cx="434414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MRC2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654351" y="1854179"/>
            <a:ext cx="1375377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MIDAS/NICS/VHAS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735263" y="2130404"/>
            <a:ext cx="1052276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UKPDS C vs A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827256" y="2570139"/>
            <a:ext cx="589905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NORDIL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835322" y="2598713"/>
            <a:ext cx="625171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INSIGHT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435353" y="2701903"/>
            <a:ext cx="827599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HOT L vs H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184576" y="2967013"/>
            <a:ext cx="864019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HOT M vs H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291013" y="2990828"/>
            <a:ext cx="434414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MRC1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399088" y="3503590"/>
            <a:ext cx="315792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HEP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081752" y="3705203"/>
            <a:ext cx="564257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EWPHE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472141" y="4554515"/>
            <a:ext cx="502189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STOP1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894189" y="4608491"/>
            <a:ext cx="432619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ATMH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835315" y="4519591"/>
            <a:ext cx="942181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PART2/SCAT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952669" y="3714724"/>
            <a:ext cx="528991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CAPPP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459208" y="4043339"/>
            <a:ext cx="803105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Syst-China</a:t>
            </a:r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2165353" y="2532063"/>
            <a:ext cx="4211638" cy="1435100"/>
          </a:xfrm>
          <a:custGeom>
            <a:avLst/>
            <a:gdLst>
              <a:gd name="T0" fmla="*/ 0 w 1656"/>
              <a:gd name="T1" fmla="*/ 0 h 1108"/>
              <a:gd name="T2" fmla="*/ 748 w 1656"/>
              <a:gd name="T3" fmla="*/ 772 h 1108"/>
              <a:gd name="T4" fmla="*/ 1656 w 1656"/>
              <a:gd name="T5" fmla="*/ 1108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6" h="1108">
                <a:moveTo>
                  <a:pt x="0" y="0"/>
                </a:moveTo>
                <a:cubicBezTo>
                  <a:pt x="125" y="129"/>
                  <a:pt x="284" y="452"/>
                  <a:pt x="748" y="772"/>
                </a:cubicBezTo>
                <a:cubicBezTo>
                  <a:pt x="1212" y="1092"/>
                  <a:pt x="1467" y="1038"/>
                  <a:pt x="1656" y="110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2174875" y="3117849"/>
            <a:ext cx="4171950" cy="1227139"/>
          </a:xfrm>
          <a:custGeom>
            <a:avLst/>
            <a:gdLst>
              <a:gd name="T0" fmla="*/ 0 w 1640"/>
              <a:gd name="T1" fmla="*/ 0 h 948"/>
              <a:gd name="T2" fmla="*/ 480 w 1640"/>
              <a:gd name="T3" fmla="*/ 336 h 948"/>
              <a:gd name="T4" fmla="*/ 1288 w 1640"/>
              <a:gd name="T5" fmla="*/ 808 h 948"/>
              <a:gd name="T6" fmla="*/ 1640 w 1640"/>
              <a:gd name="T7" fmla="*/ 948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40" h="948">
                <a:moveTo>
                  <a:pt x="0" y="0"/>
                </a:moveTo>
                <a:lnTo>
                  <a:pt x="480" y="336"/>
                </a:lnTo>
                <a:lnTo>
                  <a:pt x="1288" y="808"/>
                </a:lnTo>
                <a:lnTo>
                  <a:pt x="1640" y="94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98" name="Freeform 22"/>
          <p:cNvSpPr>
            <a:spLocks/>
          </p:cNvSpPr>
          <p:nvPr/>
        </p:nvSpPr>
        <p:spPr bwMode="auto">
          <a:xfrm>
            <a:off x="2155861" y="3614737"/>
            <a:ext cx="4232275" cy="1009651"/>
          </a:xfrm>
          <a:custGeom>
            <a:avLst/>
            <a:gdLst>
              <a:gd name="T0" fmla="*/ 0 w 1664"/>
              <a:gd name="T1" fmla="*/ 0 h 780"/>
              <a:gd name="T2" fmla="*/ 388 w 1664"/>
              <a:gd name="T3" fmla="*/ 128 h 780"/>
              <a:gd name="T4" fmla="*/ 612 w 1664"/>
              <a:gd name="T5" fmla="*/ 216 h 780"/>
              <a:gd name="T6" fmla="*/ 900 w 1664"/>
              <a:gd name="T7" fmla="*/ 364 h 780"/>
              <a:gd name="T8" fmla="*/ 1244 w 1664"/>
              <a:gd name="T9" fmla="*/ 576 h 780"/>
              <a:gd name="T10" fmla="*/ 1476 w 1664"/>
              <a:gd name="T11" fmla="*/ 708 h 780"/>
              <a:gd name="T12" fmla="*/ 1664 w 1664"/>
              <a:gd name="T13" fmla="*/ 78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4" h="780">
                <a:moveTo>
                  <a:pt x="0" y="0"/>
                </a:moveTo>
                <a:lnTo>
                  <a:pt x="388" y="128"/>
                </a:lnTo>
                <a:lnTo>
                  <a:pt x="612" y="216"/>
                </a:lnTo>
                <a:lnTo>
                  <a:pt x="900" y="364"/>
                </a:lnTo>
                <a:lnTo>
                  <a:pt x="1244" y="576"/>
                </a:lnTo>
                <a:lnTo>
                  <a:pt x="1476" y="708"/>
                </a:lnTo>
                <a:lnTo>
                  <a:pt x="1664" y="78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2468564" y="1925653"/>
            <a:ext cx="150812" cy="149225"/>
          </a:xfrm>
          <a:prstGeom prst="ellipse">
            <a:avLst/>
          </a:prstGeom>
          <a:solidFill>
            <a:srgbClr val="FFB1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2573354" y="2195584"/>
            <a:ext cx="147637" cy="149225"/>
          </a:xfrm>
          <a:prstGeom prst="ellipse">
            <a:avLst/>
          </a:prstGeom>
          <a:solidFill>
            <a:srgbClr val="FFB1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2255840" y="2759140"/>
            <a:ext cx="149225" cy="150813"/>
          </a:xfrm>
          <a:prstGeom prst="ellipse">
            <a:avLst/>
          </a:prstGeom>
          <a:solidFill>
            <a:srgbClr val="FFB1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2705100" y="2817876"/>
            <a:ext cx="147638" cy="147637"/>
          </a:xfrm>
          <a:prstGeom prst="ellipse">
            <a:avLst/>
          </a:prstGeom>
          <a:solidFill>
            <a:srgbClr val="FFB1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2694006" y="3060770"/>
            <a:ext cx="149225" cy="149225"/>
          </a:xfrm>
          <a:prstGeom prst="ellipse">
            <a:avLst/>
          </a:prstGeom>
          <a:solidFill>
            <a:srgbClr val="FFB1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2682923" y="3216349"/>
            <a:ext cx="150813" cy="149225"/>
          </a:xfrm>
          <a:prstGeom prst="ellipse">
            <a:avLst/>
          </a:prstGeom>
          <a:solidFill>
            <a:srgbClr val="FFB1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2276494" y="3625865"/>
            <a:ext cx="149225" cy="147639"/>
          </a:xfrm>
          <a:prstGeom prst="ellipse">
            <a:avLst/>
          </a:prstGeom>
          <a:solidFill>
            <a:srgbClr val="FFB1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4048129" y="3925896"/>
            <a:ext cx="147638" cy="147637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3275023" y="2873445"/>
            <a:ext cx="147637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3000395" y="3044896"/>
            <a:ext cx="149225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4322788" y="3225870"/>
            <a:ext cx="147637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4749801" y="3386143"/>
            <a:ext cx="147638" cy="150812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5410204" y="3722695"/>
            <a:ext cx="149225" cy="150812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4565671" y="3635392"/>
            <a:ext cx="149225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5991226" y="3930671"/>
            <a:ext cx="147638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33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5930900" y="3962423"/>
            <a:ext cx="147638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33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4119577" y="3775092"/>
            <a:ext cx="149225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4210070" y="3775092"/>
            <a:ext cx="149225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4089401" y="3956064"/>
            <a:ext cx="147638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3222646" y="3806844"/>
            <a:ext cx="149225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3406793" y="4433962"/>
            <a:ext cx="149225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4098930" y="4511749"/>
            <a:ext cx="147638" cy="149225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5980131" y="4605400"/>
            <a:ext cx="149225" cy="147637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185684" y="4858603"/>
            <a:ext cx="347852" cy="2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0.25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185684" y="4247415"/>
            <a:ext cx="347852" cy="2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0.50</a:t>
            </a: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1185684" y="3618764"/>
            <a:ext cx="347852" cy="2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0.75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1185684" y="3023452"/>
            <a:ext cx="347852" cy="2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1.00</a:t>
            </a: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1185684" y="2417027"/>
            <a:ext cx="347852" cy="2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1.25</a:t>
            </a: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1185684" y="1829652"/>
            <a:ext cx="347852" cy="2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1.50</a:t>
            </a:r>
          </a:p>
        </p:txBody>
      </p:sp>
      <p:grpSp>
        <p:nvGrpSpPr>
          <p:cNvPr id="24629" name="Group 53"/>
          <p:cNvGrpSpPr>
            <a:grpSpLocks/>
          </p:cNvGrpSpPr>
          <p:nvPr/>
        </p:nvGrpSpPr>
        <p:grpSpPr bwMode="auto">
          <a:xfrm>
            <a:off x="1579586" y="1974851"/>
            <a:ext cx="84137" cy="3024188"/>
            <a:chOff x="780" y="958"/>
            <a:chExt cx="108" cy="2336"/>
          </a:xfrm>
        </p:grpSpPr>
        <p:sp>
          <p:nvSpPr>
            <p:cNvPr id="24630" name="Line 54"/>
            <p:cNvSpPr>
              <a:spLocks noChangeShapeType="1"/>
            </p:cNvSpPr>
            <p:nvPr/>
          </p:nvSpPr>
          <p:spPr bwMode="auto">
            <a:xfrm flipH="1">
              <a:off x="780" y="958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7448" rIns="0" bIns="47448" anchor="b"/>
            <a:lstStyle/>
            <a:p>
              <a:pPr marL="0" marR="0" lvl="0" indent="0" algn="l" defTabSz="913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31" name="Line 55"/>
            <p:cNvSpPr>
              <a:spLocks noChangeShapeType="1"/>
            </p:cNvSpPr>
            <p:nvPr/>
          </p:nvSpPr>
          <p:spPr bwMode="auto">
            <a:xfrm flipH="1">
              <a:off x="780" y="1418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7448" rIns="0" bIns="47448" anchor="b"/>
            <a:lstStyle/>
            <a:p>
              <a:pPr marL="0" marR="0" lvl="0" indent="0" algn="l" defTabSz="913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32" name="Line 56"/>
            <p:cNvSpPr>
              <a:spLocks noChangeShapeType="1"/>
            </p:cNvSpPr>
            <p:nvPr/>
          </p:nvSpPr>
          <p:spPr bwMode="auto">
            <a:xfrm flipH="1">
              <a:off x="780" y="1878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7448" rIns="0" bIns="47448" anchor="b"/>
            <a:lstStyle/>
            <a:p>
              <a:pPr marL="0" marR="0" lvl="0" indent="0" algn="l" defTabSz="913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 flipH="1">
              <a:off x="780" y="2346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7448" rIns="0" bIns="47448" anchor="b"/>
            <a:lstStyle/>
            <a:p>
              <a:pPr marL="0" marR="0" lvl="0" indent="0" algn="l" defTabSz="913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34" name="Line 58"/>
            <p:cNvSpPr>
              <a:spLocks noChangeShapeType="1"/>
            </p:cNvSpPr>
            <p:nvPr/>
          </p:nvSpPr>
          <p:spPr bwMode="auto">
            <a:xfrm flipH="1">
              <a:off x="780" y="2822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7448" rIns="0" bIns="47448" anchor="b"/>
            <a:lstStyle/>
            <a:p>
              <a:pPr marL="0" marR="0" lvl="0" indent="0" algn="l" defTabSz="913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35" name="Line 59"/>
            <p:cNvSpPr>
              <a:spLocks noChangeShapeType="1"/>
            </p:cNvSpPr>
            <p:nvPr/>
          </p:nvSpPr>
          <p:spPr bwMode="auto">
            <a:xfrm flipH="1">
              <a:off x="780" y="3294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7448" rIns="0" bIns="47448" anchor="b"/>
            <a:lstStyle/>
            <a:p>
              <a:pPr marL="0" marR="0" lvl="0" indent="0" algn="l" defTabSz="9138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636" name="Text Box 60"/>
          <p:cNvSpPr txBox="1">
            <a:spLocks noChangeArrowheads="1"/>
          </p:cNvSpPr>
          <p:nvPr/>
        </p:nvSpPr>
        <p:spPr bwMode="auto">
          <a:xfrm>
            <a:off x="4373596" y="3700440"/>
            <a:ext cx="631583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Syst-Eur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3597317" y="3651227"/>
            <a:ext cx="527837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STONE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3008361" y="3903639"/>
            <a:ext cx="1039195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UKPDS L vs H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5797562" y="4014768"/>
            <a:ext cx="706925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RCT70-80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 rot="-5400000">
            <a:off x="-789778" y="3406167"/>
            <a:ext cx="3255963" cy="30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7" tIns="45654" rIns="91307" bIns="4565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 marL="1827213">
              <a:defRPr>
                <a:solidFill>
                  <a:schemeClr val="tx1"/>
                </a:solidFill>
                <a:latin typeface="Arial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38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Odds Ratio (experimental/reference)</a:t>
            </a:r>
          </a:p>
        </p:txBody>
      </p:sp>
      <p:sp>
        <p:nvSpPr>
          <p:cNvPr id="24641" name="Text Box 65"/>
          <p:cNvSpPr txBox="1">
            <a:spLocks noChangeArrowheads="1"/>
          </p:cNvSpPr>
          <p:nvPr/>
        </p:nvSpPr>
        <p:spPr bwMode="auto">
          <a:xfrm>
            <a:off x="4983170" y="2125806"/>
            <a:ext cx="769441" cy="31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P=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0.002</a:t>
            </a:r>
          </a:p>
        </p:txBody>
      </p:sp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2436833" y="1295404"/>
            <a:ext cx="3290887" cy="40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1" tIns="45690" rIns="91381" bIns="45690">
            <a:spAutoFit/>
          </a:bodyPr>
          <a:lstStyle/>
          <a:p>
            <a:pPr marL="0" marR="0" lvl="0" indent="0" algn="ct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Cardiovascular Mortality</a:t>
            </a:r>
          </a:p>
        </p:txBody>
      </p:sp>
      <p:sp>
        <p:nvSpPr>
          <p:cNvPr id="24643" name="Line 67"/>
          <p:cNvSpPr>
            <a:spLocks noChangeShapeType="1"/>
          </p:cNvSpPr>
          <p:nvPr/>
        </p:nvSpPr>
        <p:spPr bwMode="auto">
          <a:xfrm>
            <a:off x="1673225" y="1785942"/>
            <a:ext cx="0" cy="32893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44" name="Line 68"/>
          <p:cNvSpPr>
            <a:spLocks noChangeShapeType="1"/>
          </p:cNvSpPr>
          <p:nvPr/>
        </p:nvSpPr>
        <p:spPr bwMode="auto">
          <a:xfrm flipH="1">
            <a:off x="1824057" y="5156200"/>
            <a:ext cx="5013325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45" name="Line 69"/>
          <p:cNvSpPr>
            <a:spLocks noChangeShapeType="1"/>
          </p:cNvSpPr>
          <p:nvPr/>
        </p:nvSpPr>
        <p:spPr bwMode="auto">
          <a:xfrm>
            <a:off x="6502400" y="5156203"/>
            <a:ext cx="0" cy="5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46" name="Line 70"/>
          <p:cNvSpPr>
            <a:spLocks noChangeShapeType="1"/>
          </p:cNvSpPr>
          <p:nvPr/>
        </p:nvSpPr>
        <p:spPr bwMode="auto">
          <a:xfrm>
            <a:off x="5741988" y="5156203"/>
            <a:ext cx="0" cy="5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47" name="Line 71"/>
          <p:cNvSpPr>
            <a:spLocks noChangeShapeType="1"/>
          </p:cNvSpPr>
          <p:nvPr/>
        </p:nvSpPr>
        <p:spPr bwMode="auto">
          <a:xfrm>
            <a:off x="5000625" y="5156203"/>
            <a:ext cx="0" cy="5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48" name="Line 72"/>
          <p:cNvSpPr>
            <a:spLocks noChangeShapeType="1"/>
          </p:cNvSpPr>
          <p:nvPr/>
        </p:nvSpPr>
        <p:spPr bwMode="auto">
          <a:xfrm>
            <a:off x="4278313" y="5156203"/>
            <a:ext cx="0" cy="5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49" name="Line 73"/>
          <p:cNvSpPr>
            <a:spLocks noChangeShapeType="1"/>
          </p:cNvSpPr>
          <p:nvPr/>
        </p:nvSpPr>
        <p:spPr bwMode="auto">
          <a:xfrm>
            <a:off x="3552825" y="5156203"/>
            <a:ext cx="0" cy="5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50" name="Line 74"/>
          <p:cNvSpPr>
            <a:spLocks noChangeShapeType="1"/>
          </p:cNvSpPr>
          <p:nvPr/>
        </p:nvSpPr>
        <p:spPr bwMode="auto">
          <a:xfrm>
            <a:off x="2071688" y="5156203"/>
            <a:ext cx="0" cy="5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51" name="Text Box 75"/>
          <p:cNvSpPr txBox="1">
            <a:spLocks noChangeArrowheads="1"/>
          </p:cNvSpPr>
          <p:nvPr/>
        </p:nvSpPr>
        <p:spPr bwMode="auto">
          <a:xfrm>
            <a:off x="1916628" y="5202382"/>
            <a:ext cx="227627" cy="31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–5</a:t>
            </a:r>
          </a:p>
        </p:txBody>
      </p:sp>
      <p:sp>
        <p:nvSpPr>
          <p:cNvPr id="24652" name="Text Box 76"/>
          <p:cNvSpPr txBox="1">
            <a:spLocks noChangeArrowheads="1"/>
          </p:cNvSpPr>
          <p:nvPr/>
        </p:nvSpPr>
        <p:spPr bwMode="auto">
          <a:xfrm>
            <a:off x="2737891" y="5202382"/>
            <a:ext cx="113814" cy="31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653" name="Text Box 77"/>
          <p:cNvSpPr txBox="1">
            <a:spLocks noChangeArrowheads="1"/>
          </p:cNvSpPr>
          <p:nvPr/>
        </p:nvSpPr>
        <p:spPr bwMode="auto">
          <a:xfrm>
            <a:off x="3488779" y="5202382"/>
            <a:ext cx="113814" cy="31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5</a:t>
            </a:r>
          </a:p>
        </p:txBody>
      </p:sp>
      <p:sp>
        <p:nvSpPr>
          <p:cNvPr id="24654" name="Text Box 78"/>
          <p:cNvSpPr txBox="1">
            <a:spLocks noChangeArrowheads="1"/>
          </p:cNvSpPr>
          <p:nvPr/>
        </p:nvSpPr>
        <p:spPr bwMode="auto">
          <a:xfrm>
            <a:off x="4153417" y="5202382"/>
            <a:ext cx="227627" cy="31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10</a:t>
            </a:r>
          </a:p>
        </p:txBody>
      </p:sp>
      <p:sp>
        <p:nvSpPr>
          <p:cNvPr id="24655" name="Text Box 79"/>
          <p:cNvSpPr txBox="1">
            <a:spLocks noChangeArrowheads="1"/>
          </p:cNvSpPr>
          <p:nvPr/>
        </p:nvSpPr>
        <p:spPr bwMode="auto">
          <a:xfrm>
            <a:off x="4874142" y="5202382"/>
            <a:ext cx="227627" cy="31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15</a:t>
            </a:r>
          </a:p>
        </p:txBody>
      </p:sp>
      <p:sp>
        <p:nvSpPr>
          <p:cNvPr id="24656" name="Text Box 80"/>
          <p:cNvSpPr txBox="1">
            <a:spLocks noChangeArrowheads="1"/>
          </p:cNvSpPr>
          <p:nvPr/>
        </p:nvSpPr>
        <p:spPr bwMode="auto">
          <a:xfrm>
            <a:off x="5615505" y="5202382"/>
            <a:ext cx="227627" cy="31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20</a:t>
            </a:r>
          </a:p>
        </p:txBody>
      </p:sp>
      <p:sp>
        <p:nvSpPr>
          <p:cNvPr id="24657" name="Text Box 81"/>
          <p:cNvSpPr txBox="1">
            <a:spLocks noChangeArrowheads="1"/>
          </p:cNvSpPr>
          <p:nvPr/>
        </p:nvSpPr>
        <p:spPr bwMode="auto">
          <a:xfrm>
            <a:off x="6393380" y="5202382"/>
            <a:ext cx="227627" cy="31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25</a:t>
            </a:r>
          </a:p>
        </p:txBody>
      </p:sp>
      <p:sp>
        <p:nvSpPr>
          <p:cNvPr id="24658" name="Text Box 82"/>
          <p:cNvSpPr txBox="1">
            <a:spLocks noChangeArrowheads="1"/>
          </p:cNvSpPr>
          <p:nvPr/>
        </p:nvSpPr>
        <p:spPr bwMode="auto">
          <a:xfrm>
            <a:off x="817568" y="5484079"/>
            <a:ext cx="7458075" cy="2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>
            <a:spAutoFit/>
          </a:bodyPr>
          <a:lstStyle/>
          <a:p>
            <a:pPr marL="0" marR="0" lvl="0" indent="0" algn="ctr" defTabSz="913816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Difference (reference treatment minus experimental treatment) in Systolic BP (mmHg)</a:t>
            </a:r>
          </a:p>
        </p:txBody>
      </p:sp>
      <p:sp>
        <p:nvSpPr>
          <p:cNvPr id="24659" name="Text Box 83"/>
          <p:cNvSpPr txBox="1">
            <a:spLocks noChangeArrowheads="1"/>
          </p:cNvSpPr>
          <p:nvPr/>
        </p:nvSpPr>
        <p:spPr bwMode="auto">
          <a:xfrm>
            <a:off x="6591300" y="1685906"/>
            <a:ext cx="2476500" cy="181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418" rIns="0" bIns="47418" anchor="b">
            <a:spAutoFit/>
          </a:bodyPr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actively controlled trials. </a:t>
            </a:r>
          </a:p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placebo-controlled studies or trials with an untreated control group.</a:t>
            </a:r>
          </a:p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Negative values indicate tighter BP control on reference treatment.</a:t>
            </a:r>
          </a:p>
        </p:txBody>
      </p:sp>
      <p:sp>
        <p:nvSpPr>
          <p:cNvPr id="24660" name="Text Box 84"/>
          <p:cNvSpPr txBox="1">
            <a:spLocks noChangeArrowheads="1"/>
          </p:cNvSpPr>
          <p:nvPr/>
        </p:nvSpPr>
        <p:spPr bwMode="auto">
          <a:xfrm>
            <a:off x="2800397" y="3756003"/>
            <a:ext cx="436017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HOPE</a:t>
            </a:r>
          </a:p>
        </p:txBody>
      </p:sp>
      <p:sp>
        <p:nvSpPr>
          <p:cNvPr id="24661" name="Text Box 85"/>
          <p:cNvSpPr txBox="1">
            <a:spLocks noChangeArrowheads="1"/>
          </p:cNvSpPr>
          <p:nvPr/>
        </p:nvSpPr>
        <p:spPr bwMode="auto">
          <a:xfrm>
            <a:off x="4557713" y="3457555"/>
            <a:ext cx="418384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SHEP</a:t>
            </a:r>
          </a:p>
        </p:txBody>
      </p:sp>
      <p:sp>
        <p:nvSpPr>
          <p:cNvPr id="24662" name="Text Box 86"/>
          <p:cNvSpPr txBox="1">
            <a:spLocks noChangeArrowheads="1"/>
          </p:cNvSpPr>
          <p:nvPr/>
        </p:nvSpPr>
        <p:spPr bwMode="auto">
          <a:xfrm>
            <a:off x="1774839" y="2898756"/>
            <a:ext cx="997517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STOP2/ACEIs</a:t>
            </a:r>
          </a:p>
        </p:txBody>
      </p:sp>
      <p:sp>
        <p:nvSpPr>
          <p:cNvPr id="24663" name="Text Box 87"/>
          <p:cNvSpPr txBox="1">
            <a:spLocks noChangeArrowheads="1"/>
          </p:cNvSpPr>
          <p:nvPr/>
        </p:nvSpPr>
        <p:spPr bwMode="auto">
          <a:xfrm>
            <a:off x="1849479" y="3252767"/>
            <a:ext cx="962251" cy="2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008063" indent="-474663">
              <a:defRPr>
                <a:solidFill>
                  <a:schemeClr val="tx1"/>
                </a:solidFill>
                <a:latin typeface="Arial" charset="0"/>
              </a:defRPr>
            </a:lvl2pPr>
            <a:lvl3pPr marL="1601788" indent="-474663">
              <a:defRPr>
                <a:solidFill>
                  <a:schemeClr val="tx1"/>
                </a:solidFill>
                <a:latin typeface="Arial" charset="0"/>
              </a:defRPr>
            </a:lvl3pPr>
            <a:lvl4pPr marL="2195513" indent="-481013">
              <a:defRPr>
                <a:solidFill>
                  <a:schemeClr val="tx1"/>
                </a:solidFill>
                <a:latin typeface="Arial" charset="0"/>
              </a:defRPr>
            </a:lvl4pPr>
            <a:lvl5pPr marL="2784475" indent="-471488">
              <a:defRPr>
                <a:solidFill>
                  <a:schemeClr val="tx1"/>
                </a:solidFill>
                <a:latin typeface="Arial" charset="0"/>
              </a:defRPr>
            </a:lvl5pPr>
            <a:lvl6pPr marL="32416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988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60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3275" indent="-471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STOP2/CCBs</a:t>
            </a:r>
          </a:p>
        </p:txBody>
      </p:sp>
      <p:sp>
        <p:nvSpPr>
          <p:cNvPr id="24665" name="Oval 89"/>
          <p:cNvSpPr>
            <a:spLocks noChangeArrowheads="1"/>
          </p:cNvSpPr>
          <p:nvPr/>
        </p:nvSpPr>
        <p:spPr bwMode="auto">
          <a:xfrm>
            <a:off x="6324633" y="1755783"/>
            <a:ext cx="150813" cy="149225"/>
          </a:xfrm>
          <a:prstGeom prst="ellipse">
            <a:avLst/>
          </a:prstGeom>
          <a:solidFill>
            <a:srgbClr val="FFB1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66" name="Oval 90"/>
          <p:cNvSpPr>
            <a:spLocks noChangeArrowheads="1"/>
          </p:cNvSpPr>
          <p:nvPr/>
        </p:nvSpPr>
        <p:spPr bwMode="auto">
          <a:xfrm>
            <a:off x="6324622" y="2138428"/>
            <a:ext cx="149225" cy="147637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7418" rIns="0" bIns="47418" anchor="ctr"/>
          <a:lstStyle/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997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CF0CD07-0AA0-407D-9C78-CA37A934FBB2}"/>
              </a:ext>
            </a:extLst>
          </p:cNvPr>
          <p:cNvSpPr txBox="1">
            <a:spLocks/>
          </p:cNvSpPr>
          <p:nvPr/>
        </p:nvSpPr>
        <p:spPr bwMode="auto">
          <a:xfrm>
            <a:off x="685800" y="19776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 ESC GL 2013-2018</a:t>
            </a:r>
            <a:b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CA43A3C-B130-498A-89EC-C3EBE8274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5" y="2204864"/>
            <a:ext cx="4464495" cy="4114800"/>
          </a:xfrm>
        </p:spPr>
        <p:txBody>
          <a:bodyPr/>
          <a:lstStyle/>
          <a:p>
            <a:r>
              <a:rPr lang="it-IT" dirty="0"/>
              <a:t>Quantificazione del Rischio Cardiovascolare</a:t>
            </a:r>
          </a:p>
          <a:p>
            <a:r>
              <a:rPr lang="it-IT" dirty="0"/>
              <a:t>Target + ambiziosi</a:t>
            </a:r>
          </a:p>
          <a:p>
            <a:r>
              <a:rPr lang="it-IT" dirty="0"/>
              <a:t>Maggiore aggressività nell’inizio delle terapia</a:t>
            </a:r>
          </a:p>
          <a:p>
            <a:r>
              <a:rPr lang="it-IT" dirty="0"/>
              <a:t>Maggiore personalizzazione della terapia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8825C5A-B902-4F67-8B8E-261282D48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2122512"/>
            <a:ext cx="4388293" cy="4114800"/>
          </a:xfrm>
        </p:spPr>
        <p:txBody>
          <a:bodyPr/>
          <a:lstStyle/>
          <a:p>
            <a:r>
              <a:rPr lang="it-IT" dirty="0"/>
              <a:t>Perché l’Ipertensione Arteriosa rimane un FRC primario</a:t>
            </a:r>
          </a:p>
          <a:p>
            <a:r>
              <a:rPr lang="it-IT" b="1" dirty="0"/>
              <a:t>Dati riguardanti il controllo di questo FRC sono inaccettabili</a:t>
            </a:r>
          </a:p>
          <a:p>
            <a:r>
              <a:rPr lang="it-IT" dirty="0"/>
              <a:t>Maggiore personalizzazione della terapia in base al paziente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61CA594-E4F0-436A-933B-C1B45E9DCC59}"/>
              </a:ext>
            </a:extLst>
          </p:cNvPr>
          <p:cNvCxnSpPr>
            <a:cxnSpLocks/>
          </p:cNvCxnSpPr>
          <p:nvPr/>
        </p:nvCxnSpPr>
        <p:spPr>
          <a:xfrm>
            <a:off x="4495800" y="2204864"/>
            <a:ext cx="0" cy="41044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454ED563-A79D-4E95-BA7F-B74E35C96856}"/>
              </a:ext>
            </a:extLst>
          </p:cNvPr>
          <p:cNvSpPr/>
          <p:nvPr/>
        </p:nvSpPr>
        <p:spPr>
          <a:xfrm>
            <a:off x="5580112" y="1628800"/>
            <a:ext cx="2376264" cy="280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Motivazioni</a:t>
            </a:r>
          </a:p>
        </p:txBody>
      </p:sp>
    </p:spTree>
    <p:extLst>
      <p:ext uri="{BB962C8B-B14F-4D97-AF65-F5344CB8AC3E}">
        <p14:creationId xmlns:p14="http://schemas.microsoft.com/office/powerpoint/2010/main" val="295029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09E92B2-C2AC-4275-A87A-3F7C002A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1143000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APPROCCIO FARMACOLOGICO OTTIMALE ALLE MALATTIE CARDIOVASCOLARI (MCV)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AC9F3B-F5A8-4DF1-93E8-7AADE342763A}"/>
              </a:ext>
            </a:extLst>
          </p:cNvPr>
          <p:cNvSpPr txBox="1"/>
          <p:nvPr/>
        </p:nvSpPr>
        <p:spPr>
          <a:xfrm>
            <a:off x="0" y="14127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corretta Terapia Farmacologica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(es. antipertensivi, statine, antiaggreganti) porta alla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riduzione del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della mortalità per MCV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1E0DC8-A260-48A7-980A-D4A1151E053D}"/>
              </a:ext>
            </a:extLst>
          </p:cNvPr>
          <p:cNvSpPr txBox="1"/>
          <p:nvPr/>
        </p:nvSpPr>
        <p:spPr>
          <a:xfrm>
            <a:off x="108520" y="64132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Volpe M et al. Il ruolo dell’aderenza alla trattamento farmacologico nella terapia cronice delle malattie cardiovascolari: documento </a:t>
            </a: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intersocietario</a:t>
            </a: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consenso.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Ital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2014;15(10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1): 3S-10S; </a:t>
            </a: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Bangalore S. </a:t>
            </a: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Fixed</a:t>
            </a: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-Dose </a:t>
            </a: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Combinations</a:t>
            </a: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</a:t>
            </a: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Medication</a:t>
            </a: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</a:t>
            </a: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Meta-Analysis; </a:t>
            </a: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Blaschke</a:t>
            </a: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2012</a:t>
            </a: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0BD43D91-911F-47FF-9E47-70171B35B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476" b="70000" l="25774" r="70952">
                        <a14:foregroundMark x1="28929" y1="51429" x2="70952" y2="52667"/>
                        <a14:foregroundMark x1="28214" y1="68000" x2="41488" y2="47429"/>
                        <a14:backgroundMark x1="47560" y1="47429" x2="66964" y2="47619"/>
                      </a14:backgroundRemoval>
                    </a14:imgEffect>
                  </a14:imgLayer>
                </a14:imgProps>
              </a:ext>
            </a:extLst>
          </a:blip>
          <a:srcRect l="30271" t="49747" r="28679" b="31901"/>
          <a:stretch/>
        </p:blipFill>
        <p:spPr>
          <a:xfrm>
            <a:off x="5129676" y="4598227"/>
            <a:ext cx="3546780" cy="991013"/>
          </a:xfrm>
          <a:prstGeom prst="rect">
            <a:avLst/>
          </a:prstGeom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EFB0F0-2299-4CF7-9C9C-E7C1842968A7}"/>
              </a:ext>
            </a:extLst>
          </p:cNvPr>
          <p:cNvSpPr txBox="1"/>
          <p:nvPr/>
        </p:nvSpPr>
        <p:spPr>
          <a:xfrm>
            <a:off x="4644008" y="306896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pazienti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continuano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trattamento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farmacologico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prescritto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63992E-E874-4F4A-8D75-547B2338EE06}"/>
              </a:ext>
            </a:extLst>
          </p:cNvPr>
          <p:cNvSpPr txBox="1"/>
          <p:nvPr/>
        </p:nvSpPr>
        <p:spPr>
          <a:xfrm>
            <a:off x="251520" y="3068960"/>
            <a:ext cx="4403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70% dei pazienti necessitano di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o più farmaci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raggiungere il target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2C8D730-BD3A-49CA-A153-A62F7FE5B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38" y="4653136"/>
            <a:ext cx="596878" cy="60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72E95D4-FFB8-4D05-8A67-28529240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99" y="4653136"/>
            <a:ext cx="596878" cy="60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B4572B7C-5DBA-4D3D-8AE2-2004EFFA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8812"/>
            <a:ext cx="644651" cy="67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15C32C5E-AD82-4951-BB68-7A1B0E3D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38" y="5202939"/>
            <a:ext cx="596878" cy="60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F6847CEE-C144-41FD-9171-C2CC9211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30" y="5115403"/>
            <a:ext cx="596878" cy="60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27FC4F7-C48B-4AAD-8235-5D8816CD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76759"/>
            <a:ext cx="596878" cy="60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41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CF0CD07-0AA0-407D-9C78-CA37A934FBB2}"/>
              </a:ext>
            </a:extLst>
          </p:cNvPr>
          <p:cNvSpPr txBox="1">
            <a:spLocks/>
          </p:cNvSpPr>
          <p:nvPr/>
        </p:nvSpPr>
        <p:spPr bwMode="auto">
          <a:xfrm>
            <a:off x="685800" y="19776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 ESC GL 2013-2018</a:t>
            </a:r>
            <a:b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CA43A3C-B130-498A-89EC-C3EBE8274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5" y="2204864"/>
            <a:ext cx="4464495" cy="4114800"/>
          </a:xfrm>
        </p:spPr>
        <p:txBody>
          <a:bodyPr/>
          <a:lstStyle/>
          <a:p>
            <a:r>
              <a:rPr lang="it-IT" dirty="0"/>
              <a:t>Quantificazione del Rischio Cardiovascolare</a:t>
            </a:r>
          </a:p>
          <a:p>
            <a:r>
              <a:rPr lang="it-IT" dirty="0"/>
              <a:t>Target + ambiziosi</a:t>
            </a:r>
          </a:p>
          <a:p>
            <a:r>
              <a:rPr lang="it-IT" dirty="0"/>
              <a:t>Maggiore aggressività nell’inizio delle terapia</a:t>
            </a:r>
          </a:p>
          <a:p>
            <a:r>
              <a:rPr lang="it-IT" dirty="0"/>
              <a:t>Maggiore personalizzazione della terapia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8825C5A-B902-4F67-8B8E-261282D48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4496" y="2122512"/>
            <a:ext cx="4572000" cy="4114800"/>
          </a:xfrm>
        </p:spPr>
        <p:txBody>
          <a:bodyPr/>
          <a:lstStyle/>
          <a:p>
            <a:r>
              <a:rPr lang="it-IT" dirty="0"/>
              <a:t>Perché l’Ipertensione Arteriosa rimane un FRC primario</a:t>
            </a:r>
          </a:p>
          <a:p>
            <a:r>
              <a:rPr lang="it-IT" dirty="0"/>
              <a:t>Dati riguardanti il controllo di questo FRC sono inaccettabili</a:t>
            </a:r>
          </a:p>
          <a:p>
            <a:r>
              <a:rPr lang="it-IT" b="1" dirty="0"/>
              <a:t>Maggiore personalizzazione della terapia in base al paziente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61CA594-E4F0-436A-933B-C1B45E9DCC59}"/>
              </a:ext>
            </a:extLst>
          </p:cNvPr>
          <p:cNvCxnSpPr>
            <a:cxnSpLocks/>
          </p:cNvCxnSpPr>
          <p:nvPr/>
        </p:nvCxnSpPr>
        <p:spPr>
          <a:xfrm>
            <a:off x="4495800" y="2204864"/>
            <a:ext cx="0" cy="41044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454ED563-A79D-4E95-BA7F-B74E35C96856}"/>
              </a:ext>
            </a:extLst>
          </p:cNvPr>
          <p:cNvSpPr/>
          <p:nvPr/>
        </p:nvSpPr>
        <p:spPr>
          <a:xfrm>
            <a:off x="5580112" y="1628800"/>
            <a:ext cx="2376264" cy="280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Motivazioni</a:t>
            </a:r>
          </a:p>
        </p:txBody>
      </p:sp>
    </p:spTree>
    <p:extLst>
      <p:ext uri="{BB962C8B-B14F-4D97-AF65-F5344CB8AC3E}">
        <p14:creationId xmlns:p14="http://schemas.microsoft.com/office/powerpoint/2010/main" val="393297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CF0CD07-0AA0-407D-9C78-CA37A934FBB2}"/>
              </a:ext>
            </a:extLst>
          </p:cNvPr>
          <p:cNvSpPr txBox="1">
            <a:spLocks/>
          </p:cNvSpPr>
          <p:nvPr/>
        </p:nvSpPr>
        <p:spPr bwMode="auto">
          <a:xfrm>
            <a:off x="685800" y="1052736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 ESC GL 2013-2018</a:t>
            </a:r>
            <a:b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lang="it-IT" b="1" dirty="0"/>
              <a:t>Quantificazione del Rischio Cardiovascolare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877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" y="1676413"/>
            <a:ext cx="7835642" cy="46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" y="213360"/>
            <a:ext cx="8717280" cy="10058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0" rIns="91381" bIns="45690" rtlCol="0" anchor="ctr"/>
          <a:lstStyle/>
          <a:p>
            <a:pPr marL="0" marR="0" lvl="0" indent="0" algn="ctr" defTabSz="456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lifetime risk di </a:t>
            </a:r>
            <a:r>
              <a:rPr kumimoji="0" lang="en-US" sz="32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morte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 </a:t>
            </a:r>
            <a:r>
              <a:rPr kumimoji="0" lang="en-US" sz="32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patologia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cardiovascolare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e’ </a:t>
            </a:r>
            <a:r>
              <a:rPr kumimoji="0" lang="en-US" sz="32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correlato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all’effetto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cumulativo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dei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Fattori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32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Rischio</a:t>
            </a:r>
            <a:endParaRPr kumimoji="0" lang="en-US" sz="32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26" y="6620844"/>
            <a:ext cx="180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70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DYSLIPIDAEMIAS_2016 for web_11-04-2017 0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7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F01AF39-9551-4C68-BC4F-16905B65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764704"/>
            <a:ext cx="8467725" cy="5334000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013D1D6-F31C-4171-91A6-DA83C2BC1DD1}"/>
              </a:ext>
            </a:extLst>
          </p:cNvPr>
          <p:cNvCxnSpPr/>
          <p:nvPr/>
        </p:nvCxnSpPr>
        <p:spPr>
          <a:xfrm>
            <a:off x="1475656" y="3717032"/>
            <a:ext cx="44644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>
            <a:extLst>
              <a:ext uri="{FF2B5EF4-FFF2-40B4-BE49-F238E27FC236}">
                <a16:creationId xmlns:a16="http://schemas.microsoft.com/office/drawing/2014/main" id="{33AF9F19-5325-40FB-858B-B04A72A838A8}"/>
              </a:ext>
            </a:extLst>
          </p:cNvPr>
          <p:cNvSpPr/>
          <p:nvPr/>
        </p:nvSpPr>
        <p:spPr>
          <a:xfrm>
            <a:off x="1763688" y="3357009"/>
            <a:ext cx="648072" cy="4320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20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694E4-AD8D-4927-9739-F88826CAD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254001"/>
          </a:xfrm>
        </p:spPr>
        <p:txBody>
          <a:bodyPr/>
          <a:lstStyle/>
          <a:p>
            <a:r>
              <a:rPr lang="it-IT" dirty="0"/>
              <a:t>Una nuova Era è iniziata</a:t>
            </a:r>
            <a:br>
              <a:rPr lang="it-IT" dirty="0"/>
            </a:br>
            <a:r>
              <a:rPr lang="it-IT" sz="2800" dirty="0"/>
              <a:t>L’Era della Prevenzione Cardiovascolare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ECEF95-1D29-4C37-BFD0-5BCE24267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672480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Maggiore Aggressività nel controllo dei Fattori di Rischio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2380EB7-6D34-4481-9263-293B94D1D345}"/>
              </a:ext>
            </a:extLst>
          </p:cNvPr>
          <p:cNvSpPr/>
          <p:nvPr/>
        </p:nvSpPr>
        <p:spPr>
          <a:xfrm>
            <a:off x="6300192" y="2780928"/>
            <a:ext cx="266429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Iniziare con Metformina poi ottimizzare la glicemia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Nessuna Riduzione Eventi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DB6E47B-FE59-4340-AE56-6EFC6E79D23E}"/>
              </a:ext>
            </a:extLst>
          </p:cNvPr>
          <p:cNvSpPr/>
          <p:nvPr/>
        </p:nvSpPr>
        <p:spPr>
          <a:xfrm>
            <a:off x="6300192" y="5085184"/>
            <a:ext cx="266429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SGLT2 e GLP1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Riduzione eventi cardiovascolari soprattutto in Prevenzione Secondaria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D0A9076-8D6E-4F0D-B751-B9319FA782D5}"/>
              </a:ext>
            </a:extLst>
          </p:cNvPr>
          <p:cNvSpPr/>
          <p:nvPr/>
        </p:nvSpPr>
        <p:spPr>
          <a:xfrm>
            <a:off x="6300192" y="2276872"/>
            <a:ext cx="2664296" cy="377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Il Diabete tipo 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59F811B-E712-4968-A541-3265CAC6023A}"/>
              </a:ext>
            </a:extLst>
          </p:cNvPr>
          <p:cNvSpPr/>
          <p:nvPr/>
        </p:nvSpPr>
        <p:spPr>
          <a:xfrm>
            <a:off x="2051720" y="4293095"/>
            <a:ext cx="5112568" cy="4076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2018-2019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25BE44E1-94FF-48CB-8FCE-83B51AFEAC61}"/>
              </a:ext>
            </a:extLst>
          </p:cNvPr>
          <p:cNvSpPr/>
          <p:nvPr/>
        </p:nvSpPr>
        <p:spPr>
          <a:xfrm>
            <a:off x="7308304" y="4149080"/>
            <a:ext cx="648072" cy="648072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D43F00D-9A5B-485C-8102-6D3BE4A04B53}"/>
              </a:ext>
            </a:extLst>
          </p:cNvPr>
          <p:cNvCxnSpPr/>
          <p:nvPr/>
        </p:nvCxnSpPr>
        <p:spPr>
          <a:xfrm>
            <a:off x="7668344" y="3284984"/>
            <a:ext cx="0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C75CB4B-FE70-4CCD-AB85-6BAC98376882}"/>
              </a:ext>
            </a:extLst>
          </p:cNvPr>
          <p:cNvCxnSpPr/>
          <p:nvPr/>
        </p:nvCxnSpPr>
        <p:spPr>
          <a:xfrm>
            <a:off x="7668344" y="5373216"/>
            <a:ext cx="0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D71B93F2-94A5-4332-A917-9A918B43112B}"/>
              </a:ext>
            </a:extLst>
          </p:cNvPr>
          <p:cNvSpPr/>
          <p:nvPr/>
        </p:nvSpPr>
        <p:spPr>
          <a:xfrm>
            <a:off x="6732240" y="4941168"/>
            <a:ext cx="172818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72EA0DB-391C-4848-8C32-927A3301F5DA}"/>
              </a:ext>
            </a:extLst>
          </p:cNvPr>
          <p:cNvSpPr/>
          <p:nvPr/>
        </p:nvSpPr>
        <p:spPr>
          <a:xfrm>
            <a:off x="6372200" y="2276872"/>
            <a:ext cx="2520280" cy="384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127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9758692-DF9C-4721-94F1-2E6DDB4DA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25165"/>
            <a:ext cx="8136904" cy="594419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E04393E-EAAE-414E-8FE6-76E1F38A0959}"/>
              </a:ext>
            </a:extLst>
          </p:cNvPr>
          <p:cNvSpPr/>
          <p:nvPr/>
        </p:nvSpPr>
        <p:spPr>
          <a:xfrm>
            <a:off x="0" y="44624"/>
            <a:ext cx="9144000" cy="629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Classi di rischio in funzione della caratterizzazione clinica</a:t>
            </a:r>
          </a:p>
        </p:txBody>
      </p:sp>
    </p:spTree>
    <p:extLst>
      <p:ext uri="{BB962C8B-B14F-4D97-AF65-F5344CB8AC3E}">
        <p14:creationId xmlns:p14="http://schemas.microsoft.com/office/powerpoint/2010/main" val="32606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95D864-CC29-4F4B-93D9-229C2C8B9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32206"/>
            <a:ext cx="8883380" cy="35850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CDAAE45-4837-4C74-A9E4-26B85108ED48}"/>
              </a:ext>
            </a:extLst>
          </p:cNvPr>
          <p:cNvSpPr txBox="1">
            <a:spLocks/>
          </p:cNvSpPr>
          <p:nvPr/>
        </p:nvSpPr>
        <p:spPr bwMode="auto">
          <a:xfrm>
            <a:off x="685800" y="34178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kern="0" dirty="0"/>
              <a:t>Differenze ESC GL 2013-2018</a:t>
            </a:r>
            <a:br>
              <a:rPr lang="it-IT" kern="0" dirty="0"/>
            </a:br>
            <a:r>
              <a:rPr lang="it-IT" sz="4000" b="1" kern="0" dirty="0"/>
              <a:t>Identificazione HMOD</a:t>
            </a:r>
          </a:p>
        </p:txBody>
      </p:sp>
    </p:spTree>
    <p:extLst>
      <p:ext uri="{BB962C8B-B14F-4D97-AF65-F5344CB8AC3E}">
        <p14:creationId xmlns:p14="http://schemas.microsoft.com/office/powerpoint/2010/main" val="1185500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911CCFA-FC2B-4B4B-8DFD-CF4CEB2A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01" y="177058"/>
            <a:ext cx="7426915" cy="65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71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88D95CF-9BB2-42FE-A35D-7AA54AEE7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23728" y="1673424"/>
            <a:ext cx="5184576" cy="5184576"/>
          </a:xfrm>
          <a:prstGeom prst="rect">
            <a:avLst/>
          </a:prstGeom>
        </p:spPr>
      </p:pic>
      <p:pic>
        <p:nvPicPr>
          <p:cNvPr id="9" name="Immagine 8" descr="Immagine che contiene volante&#10;&#10;Descrizione generata automaticamente">
            <a:extLst>
              <a:ext uri="{FF2B5EF4-FFF2-40B4-BE49-F238E27FC236}">
                <a16:creationId xmlns:a16="http://schemas.microsoft.com/office/drawing/2014/main" id="{F56E5B11-C061-4933-ACA4-4687DC648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80112" y="0"/>
            <a:ext cx="3573016" cy="35730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8870B9-190D-473A-960A-972CA14B8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297363"/>
            <a:ext cx="2253799" cy="169147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927735D-8628-4C4C-A14D-E88E828620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55577" y="172050"/>
            <a:ext cx="3384376" cy="332895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29B97FC-CCA8-4352-B67E-DE10E0DC82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592" y="469943"/>
            <a:ext cx="3024337" cy="180692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D9B540B-D78B-4928-81D3-BD7857DB3E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232" y="1373407"/>
            <a:ext cx="2253799" cy="16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1E02D13-6335-45E3-BF23-A50FC5FD1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2058739"/>
            <a:ext cx="8964488" cy="4826645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6BA1B805-9A43-4EE3-AC78-80AA7E3E95BC}"/>
              </a:ext>
            </a:extLst>
          </p:cNvPr>
          <p:cNvSpPr txBox="1"/>
          <p:nvPr/>
        </p:nvSpPr>
        <p:spPr>
          <a:xfrm>
            <a:off x="117244" y="524538"/>
            <a:ext cx="8847244" cy="1536310"/>
          </a:xfrm>
          <a:prstGeom prst="rect">
            <a:avLst/>
          </a:prstGeom>
        </p:spPr>
        <p:txBody>
          <a:bodyPr vert="horz" wrap="square" lIns="0" tIns="12692" rIns="0" bIns="0" rtlCol="0">
            <a:spAutoFit/>
          </a:bodyPr>
          <a:lstStyle/>
          <a:p>
            <a:pPr marL="193551" marR="0" lvl="0" indent="-180859" algn="l" defTabSz="913816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94186" algn="l"/>
              </a:tabLst>
              <a:defRPr/>
            </a:pP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SCORE 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CV risk 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assessment </a:t>
            </a:r>
            <a:r>
              <a:rPr kumimoji="0" sz="18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</a:t>
            </a:r>
            <a:r>
              <a:rPr kumimoji="0" sz="1800" b="1" i="0" u="none" strike="noStrike" kern="1200" cap="none" spc="-3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recommended,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93551" marR="0" lvl="0" indent="-180859" algn="l" defTabSz="9138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4186" algn="l"/>
              </a:tabLst>
              <a:defRPr/>
            </a:pPr>
            <a:r>
              <a:rPr kumimoji="0" sz="1800" b="0" i="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 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alone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underestimate</a:t>
            </a:r>
            <a:r>
              <a:rPr kumimoji="0" lang="en-US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41575" marR="0" lvl="0" indent="0" algn="l" defTabSz="91381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SCREENING </a:t>
            </a: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 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PRESENCE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HMOD,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especially </a:t>
            </a: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LVH, </a:t>
            </a:r>
            <a:r>
              <a:rPr kumimoji="0" sz="1800" b="0" i="0" u="none" strike="noStrike" kern="1200" cap="none" spc="-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CKD,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advanced</a:t>
            </a:r>
            <a:r>
              <a:rPr kumimoji="0" sz="1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retinopathy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83030" marR="0" lvl="0" indent="0" algn="ctr" defTabSz="9138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Classification</a:t>
            </a:r>
            <a:r>
              <a:rPr kumimoji="0" sz="20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0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hypertension</a:t>
            </a:r>
            <a:r>
              <a:rPr kumimoji="0" sz="2000" b="1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stages</a:t>
            </a:r>
            <a:r>
              <a:rPr kumimoji="0" sz="20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according</a:t>
            </a:r>
            <a:r>
              <a:rPr kumimoji="0" sz="20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0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BP</a:t>
            </a:r>
            <a:r>
              <a:rPr kumimoji="0" sz="20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levels,</a:t>
            </a:r>
            <a:r>
              <a:rPr kumimoji="0" sz="20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presence</a:t>
            </a:r>
            <a:r>
              <a:rPr kumimoji="0" sz="20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0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CV</a:t>
            </a:r>
            <a:r>
              <a:rPr kumimoji="0" sz="20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risk</a:t>
            </a:r>
            <a:r>
              <a:rPr kumimoji="0" sz="20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factors,</a:t>
            </a:r>
            <a:r>
              <a:rPr kumimoji="0" sz="20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HMOD,</a:t>
            </a:r>
            <a:r>
              <a:rPr kumimoji="0" sz="20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</a:t>
            </a:r>
            <a:r>
              <a:rPr kumimoji="0" sz="20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comorbidities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18DFFD3E-35C7-4210-86B2-BAC14DD7C0DC}"/>
              </a:ext>
            </a:extLst>
          </p:cNvPr>
          <p:cNvSpPr txBox="1">
            <a:spLocks/>
          </p:cNvSpPr>
          <p:nvPr/>
        </p:nvSpPr>
        <p:spPr>
          <a:xfrm>
            <a:off x="0" y="33610"/>
            <a:ext cx="9144000" cy="443062"/>
          </a:xfrm>
          <a:prstGeom prst="rect">
            <a:avLst/>
          </a:prstGeom>
        </p:spPr>
        <p:txBody>
          <a:bodyPr vert="horz" wrap="square" lIns="0" tIns="12057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2692">
              <a:spcBef>
                <a:spcPts val="95"/>
              </a:spcBef>
            </a:pPr>
            <a:r>
              <a:rPr lang="en-US" sz="2800" b="1" kern="0" spc="-185" dirty="0" err="1">
                <a:solidFill>
                  <a:schemeClr val="accent4">
                    <a:lumMod val="10000"/>
                  </a:schemeClr>
                </a:solidFill>
              </a:rPr>
              <a:t>L’importanza</a:t>
            </a:r>
            <a:r>
              <a:rPr lang="en-US" sz="2800" b="1" kern="0" spc="-185" dirty="0">
                <a:solidFill>
                  <a:schemeClr val="accent4">
                    <a:lumMod val="10000"/>
                  </a:schemeClr>
                </a:solidFill>
              </a:rPr>
              <a:t> di </a:t>
            </a:r>
            <a:r>
              <a:rPr lang="en-US" sz="2800" b="1" kern="0" spc="-185" dirty="0" err="1">
                <a:solidFill>
                  <a:schemeClr val="accent4">
                    <a:lumMod val="10000"/>
                  </a:schemeClr>
                </a:solidFill>
              </a:rPr>
              <a:t>determinare</a:t>
            </a:r>
            <a:r>
              <a:rPr lang="en-US" sz="2800" b="1" kern="0" spc="-185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kern="0" spc="-185" dirty="0" err="1">
                <a:solidFill>
                  <a:schemeClr val="accent4">
                    <a:lumMod val="10000"/>
                  </a:schemeClr>
                </a:solidFill>
              </a:rPr>
              <a:t>il</a:t>
            </a:r>
            <a:r>
              <a:rPr lang="en-US" sz="2800" b="1" kern="0" spc="-185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kern="0" spc="-185" dirty="0" err="1">
                <a:solidFill>
                  <a:schemeClr val="accent4">
                    <a:lumMod val="10000"/>
                  </a:schemeClr>
                </a:solidFill>
              </a:rPr>
              <a:t>Rischio</a:t>
            </a:r>
            <a:r>
              <a:rPr lang="en-US" sz="2800" b="1" kern="0" spc="-185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b="1" kern="0" spc="-185" dirty="0" err="1">
                <a:solidFill>
                  <a:schemeClr val="accent4">
                    <a:lumMod val="10000"/>
                  </a:schemeClr>
                </a:solidFill>
              </a:rPr>
              <a:t>Cardiovascolare</a:t>
            </a:r>
            <a:r>
              <a:rPr lang="en-US" sz="2800" b="1" kern="0" spc="-185" dirty="0">
                <a:solidFill>
                  <a:schemeClr val="accent4">
                    <a:lumMod val="10000"/>
                  </a:schemeClr>
                </a:solidFill>
              </a:rPr>
              <a:t> e HMOD</a:t>
            </a:r>
            <a:endParaRPr lang="en-US" sz="2800" b="1" kern="0" spc="1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24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EAA49B-22FA-4FD1-8777-488509CDA6D1}"/>
              </a:ext>
            </a:extLst>
          </p:cNvPr>
          <p:cNvSpPr txBox="1">
            <a:spLocks/>
          </p:cNvSpPr>
          <p:nvPr/>
        </p:nvSpPr>
        <p:spPr bwMode="auto">
          <a:xfrm>
            <a:off x="685800" y="34178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kern="0" dirty="0"/>
              <a:t>Differenze ESC GL 2013-2018</a:t>
            </a:r>
            <a:br>
              <a:rPr lang="it-IT" kern="0" dirty="0"/>
            </a:br>
            <a:r>
              <a:rPr lang="it-IT" b="1" kern="0" dirty="0"/>
              <a:t>Target più ambiziosi</a:t>
            </a:r>
          </a:p>
        </p:txBody>
      </p:sp>
    </p:spTree>
    <p:extLst>
      <p:ext uri="{BB962C8B-B14F-4D97-AF65-F5344CB8AC3E}">
        <p14:creationId xmlns:p14="http://schemas.microsoft.com/office/powerpoint/2010/main" val="794531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9560"/>
            <a:ext cx="9001000" cy="382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6FCBCDA4-0E83-4225-914B-614236A99583}"/>
              </a:ext>
            </a:extLst>
          </p:cNvPr>
          <p:cNvSpPr txBox="1">
            <a:spLocks/>
          </p:cNvSpPr>
          <p:nvPr/>
        </p:nvSpPr>
        <p:spPr>
          <a:xfrm>
            <a:off x="0" y="125760"/>
            <a:ext cx="9108504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kern="0" dirty="0"/>
              <a:t>Nulla è cambiato sulla Classificazione della Ipertensione Arteriosa</a:t>
            </a:r>
          </a:p>
        </p:txBody>
      </p:sp>
    </p:spTree>
    <p:extLst>
      <p:ext uri="{BB962C8B-B14F-4D97-AF65-F5344CB8AC3E}">
        <p14:creationId xmlns:p14="http://schemas.microsoft.com/office/powerpoint/2010/main" val="167641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DF627-82A4-48A9-B970-3532E5DC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it-IT" dirty="0"/>
              <a:t>Mentre sono cambiati i Target 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9E27C8-5B71-4308-9220-1F7546721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1120"/>
            <a:ext cx="8712968" cy="468816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&lt;140/90 in tutti i pazienti.</a:t>
            </a:r>
          </a:p>
          <a:p>
            <a:pPr marL="0" indent="0">
              <a:buNone/>
            </a:pPr>
            <a:br>
              <a:rPr lang="it-IT" sz="2800" dirty="0"/>
            </a:br>
            <a:r>
              <a:rPr lang="it-IT" sz="2800" dirty="0"/>
              <a:t>&lt;130/80 se il trattamento è tollerato.</a:t>
            </a:r>
          </a:p>
          <a:p>
            <a:pPr marL="0" indent="0">
              <a:buNone/>
            </a:pPr>
            <a:endParaRPr lang="it-IT" sz="1000" dirty="0"/>
          </a:p>
          <a:p>
            <a:pPr marL="0" indent="0" algn="ctr">
              <a:buNone/>
            </a:pPr>
            <a:r>
              <a:rPr lang="it-IT" sz="2800" dirty="0"/>
              <a:t>Ad eccezione</a:t>
            </a:r>
            <a:endParaRPr lang="it-IT" sz="1000" dirty="0"/>
          </a:p>
          <a:p>
            <a:pPr marL="0" indent="0">
              <a:buNone/>
            </a:pPr>
            <a:br>
              <a:rPr lang="it-IT" sz="1000" dirty="0"/>
            </a:br>
            <a:r>
              <a:rPr lang="it-IT" sz="2800" b="1" dirty="0"/>
              <a:t>Pazienti &lt; 65 anni con CKD</a:t>
            </a:r>
            <a:r>
              <a:rPr lang="it-IT" sz="2800" dirty="0"/>
              <a:t> con target 130-140</a:t>
            </a:r>
          </a:p>
          <a:p>
            <a:pPr marL="0" indent="0">
              <a:buNone/>
            </a:pPr>
            <a:br>
              <a:rPr lang="it-IT" sz="2800" dirty="0"/>
            </a:br>
            <a:r>
              <a:rPr lang="it-IT" sz="2800" b="1" dirty="0"/>
              <a:t>Pazienti 65 - 80 anni </a:t>
            </a:r>
            <a:r>
              <a:rPr lang="it-IT" sz="2800" dirty="0"/>
              <a:t>il target di sistolica è 130-139 mmHg</a:t>
            </a:r>
          </a:p>
          <a:p>
            <a:pPr marL="0" indent="0">
              <a:buNone/>
            </a:pPr>
            <a:br>
              <a:rPr lang="it-IT" sz="2800" dirty="0"/>
            </a:br>
            <a:r>
              <a:rPr lang="it-IT" sz="2800" b="1" dirty="0"/>
              <a:t>Pazienti &gt; 80 anni </a:t>
            </a:r>
            <a:r>
              <a:rPr lang="it-IT" sz="2800" dirty="0"/>
              <a:t>il target di sistolica è 130-139 mmHg se tollerato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9973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8848"/>
            <a:ext cx="9144000" cy="470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039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ChangeArrowheads="1"/>
          </p:cNvSpPr>
          <p:nvPr/>
        </p:nvSpPr>
        <p:spPr bwMode="auto">
          <a:xfrm>
            <a:off x="354017" y="697423"/>
            <a:ext cx="8450262" cy="5900737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lIns="79274" tIns="39638" rIns="79274" bIns="39638" anchor="ctr"/>
          <a:lstStyle/>
          <a:p>
            <a:pPr algn="ctr" defTabSz="79951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6292" name="Line 4"/>
          <p:cNvSpPr>
            <a:spLocks noChangeShapeType="1"/>
          </p:cNvSpPr>
          <p:nvPr/>
        </p:nvSpPr>
        <p:spPr bwMode="auto">
          <a:xfrm>
            <a:off x="4587875" y="692696"/>
            <a:ext cx="0" cy="588962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lIns="91370" tIns="45687" rIns="91370" bIns="45687" anchor="ctr"/>
          <a:lstStyle/>
          <a:p>
            <a:pPr defTabSz="9137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1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</a:endParaRPr>
          </a:p>
        </p:txBody>
      </p:sp>
      <p:sp>
        <p:nvSpPr>
          <p:cNvPr id="1676293" name="Line 5"/>
          <p:cNvSpPr>
            <a:spLocks noChangeShapeType="1"/>
          </p:cNvSpPr>
          <p:nvPr/>
        </p:nvSpPr>
        <p:spPr bwMode="auto">
          <a:xfrm rot="5400000">
            <a:off x="4575969" y="-580143"/>
            <a:ext cx="0" cy="8447088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lIns="91370" tIns="45687" rIns="91370" bIns="45687" anchor="ctr"/>
          <a:lstStyle/>
          <a:p>
            <a:pPr defTabSz="9137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1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</a:endParaRPr>
          </a:p>
        </p:txBody>
      </p:sp>
      <p:sp>
        <p:nvSpPr>
          <p:cNvPr id="1676294" name="Text Box 6"/>
          <p:cNvSpPr txBox="1">
            <a:spLocks noChangeArrowheads="1"/>
          </p:cNvSpPr>
          <p:nvPr/>
        </p:nvSpPr>
        <p:spPr bwMode="auto">
          <a:xfrm>
            <a:off x="6319051" y="3702141"/>
            <a:ext cx="828670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FFFB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B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(CAD pts)</a:t>
            </a:r>
          </a:p>
        </p:txBody>
      </p:sp>
      <p:pic>
        <p:nvPicPr>
          <p:cNvPr id="519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865651"/>
            <a:ext cx="34417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6296" name="Text Box 8"/>
          <p:cNvSpPr txBox="1">
            <a:spLocks noChangeArrowheads="1"/>
          </p:cNvSpPr>
          <p:nvPr/>
        </p:nvSpPr>
        <p:spPr bwMode="auto">
          <a:xfrm>
            <a:off x="5267185" y="6026239"/>
            <a:ext cx="413493" cy="2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≤ 60</a:t>
            </a:r>
          </a:p>
        </p:txBody>
      </p:sp>
      <p:sp>
        <p:nvSpPr>
          <p:cNvPr id="1676297" name="Text Box 9"/>
          <p:cNvSpPr txBox="1">
            <a:spLocks noChangeArrowheads="1"/>
          </p:cNvSpPr>
          <p:nvPr/>
        </p:nvSpPr>
        <p:spPr bwMode="auto">
          <a:xfrm>
            <a:off x="5733315" y="6026239"/>
            <a:ext cx="488834" cy="2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61-70</a:t>
            </a:r>
          </a:p>
        </p:txBody>
      </p:sp>
      <p:sp>
        <p:nvSpPr>
          <p:cNvPr id="1676298" name="Text Box 10"/>
          <p:cNvSpPr txBox="1">
            <a:spLocks noChangeArrowheads="1"/>
          </p:cNvSpPr>
          <p:nvPr/>
        </p:nvSpPr>
        <p:spPr bwMode="auto">
          <a:xfrm>
            <a:off x="6238143" y="6026239"/>
            <a:ext cx="488834" cy="2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71-80</a:t>
            </a:r>
          </a:p>
        </p:txBody>
      </p:sp>
      <p:sp>
        <p:nvSpPr>
          <p:cNvPr id="1676299" name="Text Box 11"/>
          <p:cNvSpPr txBox="1">
            <a:spLocks noChangeArrowheads="1"/>
          </p:cNvSpPr>
          <p:nvPr/>
        </p:nvSpPr>
        <p:spPr bwMode="auto">
          <a:xfrm>
            <a:off x="6742968" y="6026239"/>
            <a:ext cx="488834" cy="2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81-90</a:t>
            </a:r>
          </a:p>
        </p:txBody>
      </p:sp>
      <p:sp>
        <p:nvSpPr>
          <p:cNvPr id="1676300" name="Text Box 12"/>
          <p:cNvSpPr txBox="1">
            <a:spLocks noChangeArrowheads="1"/>
          </p:cNvSpPr>
          <p:nvPr/>
        </p:nvSpPr>
        <p:spPr bwMode="auto">
          <a:xfrm>
            <a:off x="7212747" y="6026239"/>
            <a:ext cx="559366" cy="2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91-100</a:t>
            </a:r>
          </a:p>
        </p:txBody>
      </p:sp>
      <p:sp>
        <p:nvSpPr>
          <p:cNvPr id="1676301" name="Text Box 13"/>
          <p:cNvSpPr txBox="1">
            <a:spLocks noChangeArrowheads="1"/>
          </p:cNvSpPr>
          <p:nvPr/>
        </p:nvSpPr>
        <p:spPr bwMode="auto">
          <a:xfrm>
            <a:off x="7756594" y="6026239"/>
            <a:ext cx="487230" cy="2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 100</a:t>
            </a:r>
          </a:p>
        </p:txBody>
      </p:sp>
      <p:sp>
        <p:nvSpPr>
          <p:cNvPr id="1676302" name="Text Box 14"/>
          <p:cNvSpPr txBox="1">
            <a:spLocks noChangeArrowheads="1"/>
          </p:cNvSpPr>
          <p:nvPr/>
        </p:nvSpPr>
        <p:spPr bwMode="auto">
          <a:xfrm>
            <a:off x="5733970" y="6279107"/>
            <a:ext cx="1997259" cy="2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On-treatment DBP (mmHg)</a:t>
            </a:r>
          </a:p>
        </p:txBody>
      </p:sp>
      <p:pic>
        <p:nvPicPr>
          <p:cNvPr id="51918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4338726"/>
            <a:ext cx="841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8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221251"/>
            <a:ext cx="10953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6305" name="Text Box 17"/>
          <p:cNvSpPr txBox="1">
            <a:spLocks noChangeArrowheads="1"/>
          </p:cNvSpPr>
          <p:nvPr/>
        </p:nvSpPr>
        <p:spPr bwMode="auto">
          <a:xfrm rot="-5400000">
            <a:off x="4277673" y="4836806"/>
            <a:ext cx="1122469" cy="2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CV events (%)</a:t>
            </a:r>
          </a:p>
        </p:txBody>
      </p:sp>
      <p:sp>
        <p:nvSpPr>
          <p:cNvPr id="1676306" name="Text Box 18"/>
          <p:cNvSpPr txBox="1">
            <a:spLocks noChangeArrowheads="1"/>
          </p:cNvSpPr>
          <p:nvPr/>
        </p:nvSpPr>
        <p:spPr bwMode="auto">
          <a:xfrm rot="-5400000">
            <a:off x="8059806" y="4832832"/>
            <a:ext cx="1025839" cy="2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Adjusted HR</a:t>
            </a:r>
          </a:p>
        </p:txBody>
      </p:sp>
      <p:sp>
        <p:nvSpPr>
          <p:cNvPr id="1676307" name="Text Box 19"/>
          <p:cNvSpPr txBox="1">
            <a:spLocks noChangeArrowheads="1"/>
          </p:cNvSpPr>
          <p:nvPr/>
        </p:nvSpPr>
        <p:spPr bwMode="auto">
          <a:xfrm>
            <a:off x="5578676" y="739865"/>
            <a:ext cx="2311447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FFFB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ONTARGET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B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(high risk pts, mainly with CAD)</a:t>
            </a:r>
          </a:p>
        </p:txBody>
      </p:sp>
      <p:sp>
        <p:nvSpPr>
          <p:cNvPr id="1676308" name="Text Box 20"/>
          <p:cNvSpPr txBox="1">
            <a:spLocks noChangeArrowheads="1"/>
          </p:cNvSpPr>
          <p:nvPr/>
        </p:nvSpPr>
        <p:spPr bwMode="auto">
          <a:xfrm>
            <a:off x="5746790" y="3316832"/>
            <a:ext cx="1971612" cy="2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On-treatment SBP (mmHg)</a:t>
            </a:r>
          </a:p>
        </p:txBody>
      </p:sp>
      <p:pic>
        <p:nvPicPr>
          <p:cNvPr id="51918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91" y="814487"/>
            <a:ext cx="34734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9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1427251"/>
            <a:ext cx="841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9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309776"/>
            <a:ext cx="1079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6312" name="Text Box 24"/>
          <p:cNvSpPr txBox="1">
            <a:spLocks noChangeArrowheads="1"/>
          </p:cNvSpPr>
          <p:nvPr/>
        </p:nvSpPr>
        <p:spPr bwMode="auto">
          <a:xfrm rot="-5400000">
            <a:off x="4279128" y="1925331"/>
            <a:ext cx="1122469" cy="2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CV events (%)</a:t>
            </a:r>
          </a:p>
        </p:txBody>
      </p:sp>
      <p:sp>
        <p:nvSpPr>
          <p:cNvPr id="1676313" name="Text Box 25"/>
          <p:cNvSpPr txBox="1">
            <a:spLocks noChangeArrowheads="1"/>
          </p:cNvSpPr>
          <p:nvPr/>
        </p:nvSpPr>
        <p:spPr bwMode="auto">
          <a:xfrm rot="-5400000">
            <a:off x="8061397" y="1921357"/>
            <a:ext cx="1025839" cy="2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Adjusted HR</a:t>
            </a:r>
          </a:p>
        </p:txBody>
      </p:sp>
      <p:sp>
        <p:nvSpPr>
          <p:cNvPr id="1676314" name="Text Box 26"/>
          <p:cNvSpPr txBox="1">
            <a:spLocks noChangeArrowheads="1"/>
          </p:cNvSpPr>
          <p:nvPr/>
        </p:nvSpPr>
        <p:spPr bwMode="auto">
          <a:xfrm>
            <a:off x="1936376" y="3702141"/>
            <a:ext cx="1117211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FFFB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VALUE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B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(High risk pts)</a:t>
            </a:r>
          </a:p>
        </p:txBody>
      </p:sp>
      <p:sp>
        <p:nvSpPr>
          <p:cNvPr id="1676315" name="Text Box 27"/>
          <p:cNvSpPr txBox="1">
            <a:spLocks noChangeArrowheads="1"/>
          </p:cNvSpPr>
          <p:nvPr/>
        </p:nvSpPr>
        <p:spPr bwMode="auto">
          <a:xfrm>
            <a:off x="1508163" y="6279107"/>
            <a:ext cx="1971612" cy="2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On-treatment SBP (mmHg)</a:t>
            </a:r>
          </a:p>
        </p:txBody>
      </p:sp>
      <p:sp>
        <p:nvSpPr>
          <p:cNvPr id="1676316" name="Text Box 28"/>
          <p:cNvSpPr txBox="1">
            <a:spLocks noChangeArrowheads="1"/>
          </p:cNvSpPr>
          <p:nvPr/>
        </p:nvSpPr>
        <p:spPr bwMode="auto">
          <a:xfrm>
            <a:off x="2079622" y="739865"/>
            <a:ext cx="830274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FFFB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INVEST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B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(CAD pts)</a:t>
            </a:r>
          </a:p>
        </p:txBody>
      </p:sp>
      <p:sp>
        <p:nvSpPr>
          <p:cNvPr id="1676317" name="Text Box 29"/>
          <p:cNvSpPr txBox="1">
            <a:spLocks noChangeArrowheads="1"/>
          </p:cNvSpPr>
          <p:nvPr/>
        </p:nvSpPr>
        <p:spPr bwMode="auto">
          <a:xfrm>
            <a:off x="1506571" y="3316832"/>
            <a:ext cx="1971612" cy="2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On-treatment SBP (mmHg)</a:t>
            </a:r>
          </a:p>
        </p:txBody>
      </p:sp>
      <p:sp>
        <p:nvSpPr>
          <p:cNvPr id="1676318" name="Text Box 30"/>
          <p:cNvSpPr txBox="1">
            <a:spLocks noChangeArrowheads="1"/>
          </p:cNvSpPr>
          <p:nvPr/>
        </p:nvSpPr>
        <p:spPr bwMode="auto">
          <a:xfrm>
            <a:off x="1094412" y="3067140"/>
            <a:ext cx="371814" cy="2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110</a:t>
            </a:r>
          </a:p>
        </p:txBody>
      </p:sp>
      <p:sp>
        <p:nvSpPr>
          <p:cNvPr id="1676319" name="Text Box 31"/>
          <p:cNvSpPr txBox="1">
            <a:spLocks noChangeArrowheads="1"/>
          </p:cNvSpPr>
          <p:nvPr/>
        </p:nvSpPr>
        <p:spPr bwMode="auto">
          <a:xfrm>
            <a:off x="1445307" y="3067140"/>
            <a:ext cx="524100" cy="3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&gt;110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120</a:t>
            </a:r>
          </a:p>
        </p:txBody>
      </p:sp>
      <p:sp>
        <p:nvSpPr>
          <p:cNvPr id="1676320" name="Text Box 32"/>
          <p:cNvSpPr txBox="1">
            <a:spLocks noChangeArrowheads="1"/>
          </p:cNvSpPr>
          <p:nvPr/>
        </p:nvSpPr>
        <p:spPr bwMode="auto">
          <a:xfrm>
            <a:off x="1896157" y="3067140"/>
            <a:ext cx="524100" cy="3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&gt;120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130</a:t>
            </a:r>
          </a:p>
        </p:txBody>
      </p:sp>
      <p:sp>
        <p:nvSpPr>
          <p:cNvPr id="1676321" name="Text Box 33"/>
          <p:cNvSpPr txBox="1">
            <a:spLocks noChangeArrowheads="1"/>
          </p:cNvSpPr>
          <p:nvPr/>
        </p:nvSpPr>
        <p:spPr bwMode="auto">
          <a:xfrm>
            <a:off x="2320019" y="3067140"/>
            <a:ext cx="524100" cy="3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&gt;130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140</a:t>
            </a:r>
          </a:p>
        </p:txBody>
      </p:sp>
      <p:sp>
        <p:nvSpPr>
          <p:cNvPr id="1676322" name="Text Box 34"/>
          <p:cNvSpPr txBox="1">
            <a:spLocks noChangeArrowheads="1"/>
          </p:cNvSpPr>
          <p:nvPr/>
        </p:nvSpPr>
        <p:spPr bwMode="auto">
          <a:xfrm>
            <a:off x="2761345" y="3067140"/>
            <a:ext cx="524100" cy="3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&gt;140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150</a:t>
            </a:r>
          </a:p>
        </p:txBody>
      </p:sp>
      <p:sp>
        <p:nvSpPr>
          <p:cNvPr id="1676323" name="Text Box 35"/>
          <p:cNvSpPr txBox="1">
            <a:spLocks noChangeArrowheads="1"/>
          </p:cNvSpPr>
          <p:nvPr/>
        </p:nvSpPr>
        <p:spPr bwMode="auto">
          <a:xfrm>
            <a:off x="3185208" y="3067140"/>
            <a:ext cx="524100" cy="3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&gt;150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160</a:t>
            </a:r>
          </a:p>
        </p:txBody>
      </p:sp>
      <p:sp>
        <p:nvSpPr>
          <p:cNvPr id="1676324" name="Text Box 36"/>
          <p:cNvSpPr txBox="1">
            <a:spLocks noChangeArrowheads="1"/>
          </p:cNvSpPr>
          <p:nvPr/>
        </p:nvSpPr>
        <p:spPr bwMode="auto">
          <a:xfrm>
            <a:off x="3663394" y="3067140"/>
            <a:ext cx="451964" cy="2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&gt;160</a:t>
            </a:r>
          </a:p>
        </p:txBody>
      </p:sp>
      <p:pic>
        <p:nvPicPr>
          <p:cNvPr id="519205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712880"/>
            <a:ext cx="330358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6326" name="Text Box 38"/>
          <p:cNvSpPr txBox="1">
            <a:spLocks noChangeArrowheads="1"/>
          </p:cNvSpPr>
          <p:nvPr/>
        </p:nvSpPr>
        <p:spPr bwMode="auto">
          <a:xfrm rot="-5400000">
            <a:off x="38870" y="1925331"/>
            <a:ext cx="1122469" cy="2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CV events (%)</a:t>
            </a:r>
          </a:p>
        </p:txBody>
      </p:sp>
      <p:sp>
        <p:nvSpPr>
          <p:cNvPr id="1676327" name="Text Box 39"/>
          <p:cNvSpPr txBox="1">
            <a:spLocks noChangeArrowheads="1"/>
          </p:cNvSpPr>
          <p:nvPr/>
        </p:nvSpPr>
        <p:spPr bwMode="auto">
          <a:xfrm rot="-5400000">
            <a:off x="-118815" y="4830453"/>
            <a:ext cx="1434605" cy="2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66675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66675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66675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666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Cardiac events (%)</a:t>
            </a:r>
          </a:p>
        </p:txBody>
      </p:sp>
      <p:pic>
        <p:nvPicPr>
          <p:cNvPr id="519208" name="Picture 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1" y="3753396"/>
            <a:ext cx="38004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6329" name="Text Box 41"/>
          <p:cNvSpPr txBox="1">
            <a:spLocks noChangeArrowheads="1"/>
          </p:cNvSpPr>
          <p:nvPr/>
        </p:nvSpPr>
        <p:spPr bwMode="auto">
          <a:xfrm>
            <a:off x="926383" y="5967501"/>
            <a:ext cx="487230" cy="2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&lt; 120</a:t>
            </a:r>
          </a:p>
        </p:txBody>
      </p:sp>
      <p:sp>
        <p:nvSpPr>
          <p:cNvPr id="1676330" name="Text Box 42"/>
          <p:cNvSpPr txBox="1">
            <a:spLocks noChangeArrowheads="1"/>
          </p:cNvSpPr>
          <p:nvPr/>
        </p:nvSpPr>
        <p:spPr bwMode="auto">
          <a:xfrm>
            <a:off x="1357994" y="5967502"/>
            <a:ext cx="524100" cy="3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&gt;120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130</a:t>
            </a:r>
          </a:p>
        </p:txBody>
      </p:sp>
      <p:sp>
        <p:nvSpPr>
          <p:cNvPr id="1676331" name="Text Box 43"/>
          <p:cNvSpPr txBox="1">
            <a:spLocks noChangeArrowheads="1"/>
          </p:cNvSpPr>
          <p:nvPr/>
        </p:nvSpPr>
        <p:spPr bwMode="auto">
          <a:xfrm>
            <a:off x="1790589" y="5967502"/>
            <a:ext cx="524100" cy="3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&gt;130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140</a:t>
            </a:r>
          </a:p>
        </p:txBody>
      </p:sp>
      <p:sp>
        <p:nvSpPr>
          <p:cNvPr id="1676332" name="Text Box 44"/>
          <p:cNvSpPr txBox="1">
            <a:spLocks noChangeArrowheads="1"/>
          </p:cNvSpPr>
          <p:nvPr/>
        </p:nvSpPr>
        <p:spPr bwMode="auto">
          <a:xfrm>
            <a:off x="2242233" y="5967502"/>
            <a:ext cx="524100" cy="3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&gt;140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150</a:t>
            </a:r>
          </a:p>
        </p:txBody>
      </p:sp>
      <p:sp>
        <p:nvSpPr>
          <p:cNvPr id="1676333" name="Text Box 45"/>
          <p:cNvSpPr txBox="1">
            <a:spLocks noChangeArrowheads="1"/>
          </p:cNvSpPr>
          <p:nvPr/>
        </p:nvSpPr>
        <p:spPr bwMode="auto">
          <a:xfrm>
            <a:off x="2674033" y="5967502"/>
            <a:ext cx="524100" cy="3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&gt;150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160</a:t>
            </a:r>
          </a:p>
        </p:txBody>
      </p:sp>
      <p:sp>
        <p:nvSpPr>
          <p:cNvPr id="1676334" name="Text Box 46"/>
          <p:cNvSpPr txBox="1">
            <a:spLocks noChangeArrowheads="1"/>
          </p:cNvSpPr>
          <p:nvPr/>
        </p:nvSpPr>
        <p:spPr bwMode="auto">
          <a:xfrm>
            <a:off x="3132025" y="5961152"/>
            <a:ext cx="524100" cy="3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&gt;160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170</a:t>
            </a:r>
          </a:p>
        </p:txBody>
      </p:sp>
      <p:sp>
        <p:nvSpPr>
          <p:cNvPr id="1676335" name="Text Box 47"/>
          <p:cNvSpPr txBox="1">
            <a:spLocks noChangeArrowheads="1"/>
          </p:cNvSpPr>
          <p:nvPr/>
        </p:nvSpPr>
        <p:spPr bwMode="auto">
          <a:xfrm>
            <a:off x="3564619" y="5961152"/>
            <a:ext cx="524100" cy="3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&gt;170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180</a:t>
            </a:r>
          </a:p>
        </p:txBody>
      </p:sp>
      <p:sp>
        <p:nvSpPr>
          <p:cNvPr id="1676336" name="Text Box 48"/>
          <p:cNvSpPr txBox="1">
            <a:spLocks noChangeArrowheads="1"/>
          </p:cNvSpPr>
          <p:nvPr/>
        </p:nvSpPr>
        <p:spPr bwMode="auto">
          <a:xfrm>
            <a:off x="4050812" y="5961151"/>
            <a:ext cx="484025" cy="2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76" tIns="39638" rIns="79276" bIns="39638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News Gothic MT" pitchFamily="34" charset="0"/>
              </a:defRPr>
            </a:lvl1pPr>
            <a:lvl2pPr marL="650875" indent="-250825" defTabSz="800100">
              <a:defRPr>
                <a:solidFill>
                  <a:schemeClr val="tx1"/>
                </a:solidFill>
                <a:latin typeface="News Gothic MT" pitchFamily="34" charset="0"/>
              </a:defRPr>
            </a:lvl2pPr>
            <a:lvl3pPr marL="10001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3pPr>
            <a:lvl4pPr marL="140017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4pPr>
            <a:lvl5pPr marL="1800225" indent="-200025" defTabSz="800100">
              <a:defRPr>
                <a:solidFill>
                  <a:schemeClr val="tx1"/>
                </a:solidFill>
                <a:latin typeface="News Gothic MT" pitchFamily="34" charset="0"/>
              </a:defRPr>
            </a:lvl5pPr>
            <a:lvl6pPr marL="22574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6pPr>
            <a:lvl7pPr marL="27146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7pPr>
            <a:lvl8pPr marL="31718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8pPr>
            <a:lvl9pPr marL="3629025" indent="-200025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≥ 180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AFABD3F-13A2-48D2-89BA-B3F4EE6D6A57}"/>
              </a:ext>
            </a:extLst>
          </p:cNvPr>
          <p:cNvSpPr/>
          <p:nvPr/>
        </p:nvSpPr>
        <p:spPr>
          <a:xfrm>
            <a:off x="1" y="86348"/>
            <a:ext cx="9143998" cy="46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Esiste la Curva J per Ipertensione Arteriosa</a:t>
            </a:r>
          </a:p>
        </p:txBody>
      </p:sp>
    </p:spTree>
    <p:extLst>
      <p:ext uri="{BB962C8B-B14F-4D97-AF65-F5344CB8AC3E}">
        <p14:creationId xmlns:p14="http://schemas.microsoft.com/office/powerpoint/2010/main" val="34887865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52A24655-931A-4583-ACC7-C8D421CF0CBC}"/>
              </a:ext>
            </a:extLst>
          </p:cNvPr>
          <p:cNvSpPr/>
          <p:nvPr/>
        </p:nvSpPr>
        <p:spPr>
          <a:xfrm>
            <a:off x="4211960" y="4157221"/>
            <a:ext cx="576064" cy="1071979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6694E4-AD8D-4927-9739-F88826CAD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254001"/>
          </a:xfrm>
        </p:spPr>
        <p:txBody>
          <a:bodyPr/>
          <a:lstStyle/>
          <a:p>
            <a:r>
              <a:rPr lang="it-IT" dirty="0"/>
              <a:t>Una nuova Era è iniziata</a:t>
            </a:r>
            <a:br>
              <a:rPr lang="it-IT" dirty="0"/>
            </a:br>
            <a:r>
              <a:rPr lang="it-IT" sz="2800" dirty="0"/>
              <a:t>L’Era della Prevenzione Cardiovascolare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2380EB7-6D34-4481-9263-293B94D1D345}"/>
              </a:ext>
            </a:extLst>
          </p:cNvPr>
          <p:cNvSpPr/>
          <p:nvPr/>
        </p:nvSpPr>
        <p:spPr>
          <a:xfrm>
            <a:off x="6300192" y="2780928"/>
            <a:ext cx="266429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Iniziare con Metformina poi ottimizzare la glicemia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Nessuna Riduzione Eventi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DB6E47B-FE59-4340-AE56-6EFC6E79D23E}"/>
              </a:ext>
            </a:extLst>
          </p:cNvPr>
          <p:cNvSpPr/>
          <p:nvPr/>
        </p:nvSpPr>
        <p:spPr>
          <a:xfrm>
            <a:off x="6300192" y="5085184"/>
            <a:ext cx="266429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SGLT2 e GLP1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Riduzione eventi cardiovascolari soprattutto in Prevenzione Secondaria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D0A9076-8D6E-4F0D-B751-B9319FA782D5}"/>
              </a:ext>
            </a:extLst>
          </p:cNvPr>
          <p:cNvSpPr/>
          <p:nvPr/>
        </p:nvSpPr>
        <p:spPr>
          <a:xfrm>
            <a:off x="6300192" y="2276872"/>
            <a:ext cx="2664296" cy="377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Il Diabete tipo 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59F811B-E712-4968-A541-3265CAC6023A}"/>
              </a:ext>
            </a:extLst>
          </p:cNvPr>
          <p:cNvSpPr/>
          <p:nvPr/>
        </p:nvSpPr>
        <p:spPr>
          <a:xfrm>
            <a:off x="2051720" y="4293096"/>
            <a:ext cx="511256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2018-2019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25BE44E1-94FF-48CB-8FCE-83B51AFEAC61}"/>
              </a:ext>
            </a:extLst>
          </p:cNvPr>
          <p:cNvSpPr/>
          <p:nvPr/>
        </p:nvSpPr>
        <p:spPr>
          <a:xfrm>
            <a:off x="7308304" y="4149080"/>
            <a:ext cx="648072" cy="648072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D43F00D-9A5B-485C-8102-6D3BE4A04B53}"/>
              </a:ext>
            </a:extLst>
          </p:cNvPr>
          <p:cNvCxnSpPr/>
          <p:nvPr/>
        </p:nvCxnSpPr>
        <p:spPr>
          <a:xfrm>
            <a:off x="7668344" y="3284984"/>
            <a:ext cx="0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C75CB4B-FE70-4CCD-AB85-6BAC98376882}"/>
              </a:ext>
            </a:extLst>
          </p:cNvPr>
          <p:cNvCxnSpPr/>
          <p:nvPr/>
        </p:nvCxnSpPr>
        <p:spPr>
          <a:xfrm>
            <a:off x="7668344" y="5373216"/>
            <a:ext cx="0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D71B93F2-94A5-4332-A917-9A918B43112B}"/>
              </a:ext>
            </a:extLst>
          </p:cNvPr>
          <p:cNvSpPr/>
          <p:nvPr/>
        </p:nvSpPr>
        <p:spPr>
          <a:xfrm>
            <a:off x="6732240" y="4941168"/>
            <a:ext cx="172818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72EA0DB-391C-4848-8C32-927A3301F5DA}"/>
              </a:ext>
            </a:extLst>
          </p:cNvPr>
          <p:cNvSpPr/>
          <p:nvPr/>
        </p:nvSpPr>
        <p:spPr>
          <a:xfrm>
            <a:off x="6372200" y="2276872"/>
            <a:ext cx="2520280" cy="384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D6D96FF-D8FF-4714-B677-0FAB2CBB3001}"/>
              </a:ext>
            </a:extLst>
          </p:cNvPr>
          <p:cNvSpPr/>
          <p:nvPr/>
        </p:nvSpPr>
        <p:spPr>
          <a:xfrm>
            <a:off x="3203848" y="2252464"/>
            <a:ext cx="2664296" cy="384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Dislipidemia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FDBDF88-CE29-4FFD-8405-08A5E952A5EE}"/>
              </a:ext>
            </a:extLst>
          </p:cNvPr>
          <p:cNvSpPr/>
          <p:nvPr/>
        </p:nvSpPr>
        <p:spPr>
          <a:xfrm>
            <a:off x="2771800" y="2780928"/>
            <a:ext cx="3384375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Progressiva escalation della </a:t>
            </a:r>
            <a:r>
              <a:rPr lang="it-IT" dirty="0" err="1">
                <a:solidFill>
                  <a:schemeClr val="tx1"/>
                </a:solidFill>
              </a:rPr>
              <a:t>Tp</a:t>
            </a:r>
            <a:r>
              <a:rPr lang="it-IT" dirty="0">
                <a:solidFill>
                  <a:schemeClr val="tx1"/>
                </a:solidFill>
              </a:rPr>
              <a:t> con Statine: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LDL</a:t>
            </a:r>
            <a:r>
              <a:rPr lang="it-IT" dirty="0">
                <a:solidFill>
                  <a:schemeClr val="tx1"/>
                </a:solidFill>
              </a:rPr>
              <a:t> Rischio Molto Alto &lt; 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TG</a:t>
            </a:r>
            <a:r>
              <a:rPr lang="it-IT" dirty="0">
                <a:solidFill>
                  <a:schemeClr val="tx1"/>
                </a:solidFill>
              </a:rPr>
              <a:t> Target non principale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Time to target</a:t>
            </a:r>
            <a:r>
              <a:rPr lang="it-IT" dirty="0">
                <a:solidFill>
                  <a:schemeClr val="tx1"/>
                </a:solidFill>
              </a:rPr>
              <a:t>: non importante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76DF5E9-AD0C-44CC-8207-6B2BDA76BD4E}"/>
              </a:ext>
            </a:extLst>
          </p:cNvPr>
          <p:cNvSpPr/>
          <p:nvPr/>
        </p:nvSpPr>
        <p:spPr>
          <a:xfrm>
            <a:off x="2771800" y="5301208"/>
            <a:ext cx="3600397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LDL</a:t>
            </a:r>
            <a:r>
              <a:rPr lang="it-IT" dirty="0">
                <a:solidFill>
                  <a:schemeClr val="tx1"/>
                </a:solidFill>
              </a:rPr>
              <a:t> Rischio molto alto &lt;55 e dopo II° evento &lt; 40!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TG</a:t>
            </a:r>
            <a:r>
              <a:rPr lang="it-IT" dirty="0">
                <a:solidFill>
                  <a:schemeClr val="tx1"/>
                </a:solidFill>
              </a:rPr>
              <a:t>: se &gt; 150 Omega 3 4 gr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Time to target</a:t>
            </a:r>
            <a:r>
              <a:rPr lang="it-IT" dirty="0">
                <a:solidFill>
                  <a:schemeClr val="tx1"/>
                </a:solidFill>
              </a:rPr>
              <a:t>: importante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Sottotitolo 2">
            <a:extLst>
              <a:ext uri="{FF2B5EF4-FFF2-40B4-BE49-F238E27FC236}">
                <a16:creationId xmlns:a16="http://schemas.microsoft.com/office/drawing/2014/main" id="{841239E5-8FDC-4B6F-B879-0653D5FCC4C5}"/>
              </a:ext>
            </a:extLst>
          </p:cNvPr>
          <p:cNvSpPr txBox="1">
            <a:spLocks/>
          </p:cNvSpPr>
          <p:nvPr/>
        </p:nvSpPr>
        <p:spPr bwMode="auto">
          <a:xfrm>
            <a:off x="0" y="1100336"/>
            <a:ext cx="9144000" cy="6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1" kern="0" dirty="0">
                <a:solidFill>
                  <a:srgbClr val="C00000"/>
                </a:solidFill>
              </a:rPr>
              <a:t>Maggiore Aggressività nel controllo dei Fattori di Rischio</a:t>
            </a:r>
          </a:p>
        </p:txBody>
      </p:sp>
    </p:spTree>
    <p:extLst>
      <p:ext uri="{BB962C8B-B14F-4D97-AF65-F5344CB8AC3E}">
        <p14:creationId xmlns:p14="http://schemas.microsoft.com/office/powerpoint/2010/main" val="2263253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E8AEAF9-FDB9-4C62-924C-AC545C168EB8}"/>
              </a:ext>
            </a:extLst>
          </p:cNvPr>
          <p:cNvSpPr txBox="1">
            <a:spLocks/>
          </p:cNvSpPr>
          <p:nvPr/>
        </p:nvSpPr>
        <p:spPr bwMode="auto">
          <a:xfrm>
            <a:off x="685800" y="90872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 ESC GL 2013-2018</a:t>
            </a:r>
            <a:b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lang="it-IT" b="1" dirty="0"/>
              <a:t>Maggiore aggressività nell’inizio delle terapia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8365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0E15496-17AB-43D5-87D1-B0BCDE66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92896"/>
            <a:ext cx="6888063" cy="4024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F782CD0-60B8-44C9-93A9-28878935B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01889"/>
            <a:ext cx="5616624" cy="21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11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E8AEAF9-FDB9-4C62-924C-AC545C168EB8}"/>
              </a:ext>
            </a:extLst>
          </p:cNvPr>
          <p:cNvSpPr txBox="1">
            <a:spLocks/>
          </p:cNvSpPr>
          <p:nvPr/>
        </p:nvSpPr>
        <p:spPr bwMode="auto">
          <a:xfrm>
            <a:off x="107504" y="3284984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 ESC GL 2013-2018</a:t>
            </a:r>
            <a:b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Maggiore aggressività nell’inizio delle terapia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Perché?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gran parte dei pazienti di fatto necessita di &gt; 2 medicine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L’aggiunta di un Farmaco è più efficace dell’aumento del dosaggio del primo farmaco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scarsa Aderenza è IL PROBLEMA della Terapia farmacologica dell’ipertensione arteriosa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variabile Tempo ed Inerzia Terapeutica sono elementi da considerare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4823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E8AEAF9-FDB9-4C62-924C-AC545C168EB8}"/>
              </a:ext>
            </a:extLst>
          </p:cNvPr>
          <p:cNvSpPr txBox="1">
            <a:spLocks/>
          </p:cNvSpPr>
          <p:nvPr/>
        </p:nvSpPr>
        <p:spPr bwMode="auto">
          <a:xfrm>
            <a:off x="107504" y="3284984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 ESC GL 2013-2018</a:t>
            </a:r>
            <a:b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Maggiore aggressività nell’inizio delle terapia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Perché?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gran parte dei pazienti di fatto necessita di &gt; 2 medicine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L’aggiunta di un Farmaco è più efficace dell’aumento del dosaggio del primo farmaco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scarsa Aderenza è IL PROBLEMA della Terapia farmacologica dell’ipertensione arteriosa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variabile Tempo ed Inerzia Terapeutica sono elementi da considerare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1053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ext Box 31"/>
          <p:cNvSpPr txBox="1">
            <a:spLocks noChangeArrowheads="1"/>
          </p:cNvSpPr>
          <p:nvPr/>
        </p:nvSpPr>
        <p:spPr bwMode="auto">
          <a:xfrm>
            <a:off x="124178" y="17464"/>
            <a:ext cx="895914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28" tIns="45453" rIns="90928" bIns="454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ＭＳ Ｐゴシック" pitchFamily="34" charset="-128"/>
                <a:cs typeface="+mn-cs"/>
              </a:rPr>
              <a:t>Percentage of People in Outcomes Trials of the Elderly Taking 2 or More Antihypertensive Medications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73058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175"/>
            <a:ext cx="91440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Text Box 5"/>
          <p:cNvSpPr txBox="1">
            <a:spLocks noChangeArrowheads="1"/>
          </p:cNvSpPr>
          <p:nvPr/>
        </p:nvSpPr>
        <p:spPr bwMode="auto">
          <a:xfrm>
            <a:off x="5319889" y="6402388"/>
            <a:ext cx="382411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08" tIns="42613" rIns="85208" bIns="42613">
            <a:spAutoFit/>
          </a:bodyPr>
          <a:lstStyle>
            <a:lvl1pPr defTabSz="8572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572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572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572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572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8572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JACC Vol. 57, No. 20, 2011</a:t>
            </a:r>
          </a:p>
          <a:p>
            <a:pPr marL="0" marR="0" lvl="0" indent="0" algn="r" defTabSz="8572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Hypertension in the Elderly May 17, 2011:2037–114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821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E8AEAF9-FDB9-4C62-924C-AC545C168EB8}"/>
              </a:ext>
            </a:extLst>
          </p:cNvPr>
          <p:cNvSpPr txBox="1">
            <a:spLocks/>
          </p:cNvSpPr>
          <p:nvPr/>
        </p:nvSpPr>
        <p:spPr bwMode="auto">
          <a:xfrm>
            <a:off x="107504" y="3284984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 ESC GL 2013-2018</a:t>
            </a:r>
            <a:b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Maggiore aggressività nell’inizio delle terapia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Perché?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gran parte dei pazienti di fatto necessita di &gt; 2 medicine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L’aggiunta di un Farmaco è più efficace dell’aumento del dosaggio del primo farmaco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scarsa Aderenza è IL PROBLEMA della Terapia farmacologica dell’ipertensione arteriosa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variabile Tempo ed Inerzia Terapeutica sono elementi da considerare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109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17A01DEF-482B-431F-AE59-380712F7A325}"/>
              </a:ext>
            </a:extLst>
          </p:cNvPr>
          <p:cNvGrpSpPr>
            <a:grpSpLocks/>
          </p:cNvGrpSpPr>
          <p:nvPr/>
        </p:nvGrpSpPr>
        <p:grpSpPr bwMode="auto">
          <a:xfrm>
            <a:off x="5337418" y="1393612"/>
            <a:ext cx="3268133" cy="523220"/>
            <a:chOff x="5340350" y="1397000"/>
            <a:chExt cx="3676650" cy="519956"/>
          </a:xfrm>
        </p:grpSpPr>
        <p:sp>
          <p:nvSpPr>
            <p:cNvPr id="3" name="Text Box 161">
              <a:extLst>
                <a:ext uri="{FF2B5EF4-FFF2-40B4-BE49-F238E27FC236}">
                  <a16:creationId xmlns:a16="http://schemas.microsoft.com/office/drawing/2014/main" id="{26D13D82-0468-4C57-9C57-8CEEC0822543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5734051" y="1397000"/>
              <a:ext cx="3282949" cy="519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Raddoppio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della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 dose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 di un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farmaco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 (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dalla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 dose standard a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quella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doppia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4" name="Rectangle 163">
              <a:extLst>
                <a:ext uri="{FF2B5EF4-FFF2-40B4-BE49-F238E27FC236}">
                  <a16:creationId xmlns:a16="http://schemas.microsoft.com/office/drawing/2014/main" id="{3A6718E0-6E75-4BBB-9DB5-EA095694DC3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40350" y="1524786"/>
              <a:ext cx="304800" cy="2650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 Box 37">
            <a:extLst>
              <a:ext uri="{FF2B5EF4-FFF2-40B4-BE49-F238E27FC236}">
                <a16:creationId xmlns:a16="http://schemas.microsoft.com/office/drawing/2014/main" id="{798F6241-72E0-4D96-9CFF-CCC42DA30777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159397" y="2676653"/>
            <a:ext cx="441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ook Antiqua" charset="0"/>
                <a:ea typeface="ＭＳ Ｐゴシック" charset="0"/>
                <a:cs typeface="Geneva" charset="0"/>
              </a:rPr>
              <a:t>1.0</a:t>
            </a:r>
          </a:p>
        </p:txBody>
      </p:sp>
      <p:sp>
        <p:nvSpPr>
          <p:cNvPr id="6" name="Text Box 38">
            <a:extLst>
              <a:ext uri="{FF2B5EF4-FFF2-40B4-BE49-F238E27FC236}">
                <a16:creationId xmlns:a16="http://schemas.microsoft.com/office/drawing/2014/main" id="{D561F410-8DDB-40EE-A90A-FF38D3A4FDD9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159397" y="3203703"/>
            <a:ext cx="441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ook Antiqua" charset="0"/>
                <a:ea typeface="ＭＳ Ｐゴシック" charset="0"/>
                <a:cs typeface="Geneva" charset="0"/>
              </a:rPr>
              <a:t>0.8</a:t>
            </a:r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9E9CC9EB-9D8B-490F-BE68-C62DD717C91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159397" y="3716466"/>
            <a:ext cx="441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ook Antiqua" charset="0"/>
                <a:ea typeface="ＭＳ Ｐゴシック" charset="0"/>
                <a:cs typeface="Geneva" charset="0"/>
              </a:rPr>
              <a:t>0.6</a:t>
            </a:r>
          </a:p>
        </p:txBody>
      </p:sp>
      <p:sp>
        <p:nvSpPr>
          <p:cNvPr id="8" name="Text Box 40">
            <a:extLst>
              <a:ext uri="{FF2B5EF4-FFF2-40B4-BE49-F238E27FC236}">
                <a16:creationId xmlns:a16="http://schemas.microsoft.com/office/drawing/2014/main" id="{E8680255-F3FD-4B6E-A123-62E593CCFB2A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159397" y="4235578"/>
            <a:ext cx="441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ook Antiqua" charset="0"/>
                <a:ea typeface="ＭＳ Ｐゴシック" charset="0"/>
                <a:cs typeface="Geneva" charset="0"/>
              </a:rPr>
              <a:t>0.4</a:t>
            </a:r>
          </a:p>
        </p:txBody>
      </p:sp>
      <p:sp>
        <p:nvSpPr>
          <p:cNvPr id="9" name="Text Box 41">
            <a:extLst>
              <a:ext uri="{FF2B5EF4-FFF2-40B4-BE49-F238E27FC236}">
                <a16:creationId xmlns:a16="http://schemas.microsoft.com/office/drawing/2014/main" id="{A0995FE7-D41C-428A-8A9D-2012E53F66A5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069964" y="4762628"/>
            <a:ext cx="53057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ook Antiqua" charset="0"/>
                <a:ea typeface="ＭＳ Ｐゴシック" charset="0"/>
                <a:cs typeface="Geneva" charset="0"/>
              </a:rPr>
              <a:t>0.2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07D439CC-9A55-48D6-841D-584D9A2A8006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313285" y="5315078"/>
            <a:ext cx="287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ook Antiqua" charset="0"/>
                <a:ea typeface="ＭＳ Ｐゴシック" charset="0"/>
                <a:cs typeface="Geneva" charset="0"/>
              </a:rPr>
              <a:t>0</a:t>
            </a:r>
          </a:p>
        </p:txBody>
      </p:sp>
      <p:sp>
        <p:nvSpPr>
          <p:cNvPr id="11" name="Text Box 155">
            <a:extLst>
              <a:ext uri="{FF2B5EF4-FFF2-40B4-BE49-F238E27FC236}">
                <a16:creationId xmlns:a16="http://schemas.microsoft.com/office/drawing/2014/main" id="{9845C9E2-0F46-489D-B90D-37BFAD775ABF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159397" y="2149603"/>
            <a:ext cx="441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ook Antiqua" charset="0"/>
                <a:ea typeface="ＭＳ Ｐゴシック" charset="0"/>
                <a:cs typeface="Geneva" charset="0"/>
              </a:rPr>
              <a:t>1.2</a:t>
            </a:r>
          </a:p>
        </p:txBody>
      </p:sp>
      <p:sp>
        <p:nvSpPr>
          <p:cNvPr id="12" name="Text Box 156">
            <a:extLst>
              <a:ext uri="{FF2B5EF4-FFF2-40B4-BE49-F238E27FC236}">
                <a16:creationId xmlns:a16="http://schemas.microsoft.com/office/drawing/2014/main" id="{1B6E3106-8733-4D3A-9FA6-8F05449F5720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159397" y="1622553"/>
            <a:ext cx="441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ook Antiqua" charset="0"/>
                <a:ea typeface="ＭＳ Ｐゴシック" charset="0"/>
                <a:cs typeface="Geneva" charset="0"/>
              </a:rPr>
              <a:t>1.4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77282C2-C385-4DFA-8695-17127203103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925270" y="5535742"/>
            <a:ext cx="843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Tiazidici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17C9493-2281-4EB9-8FD8-6969AE04D69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917552" y="5456366"/>
            <a:ext cx="134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Beta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bloccanti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D302E8B7-5C4A-4D8B-8AAD-3E380793763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439698" y="5535741"/>
            <a:ext cx="108796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ACEI</a:t>
            </a:r>
          </a:p>
        </p:txBody>
      </p:sp>
      <p:sp>
        <p:nvSpPr>
          <p:cNvPr id="16" name="Text Box 152">
            <a:extLst>
              <a:ext uri="{FF2B5EF4-FFF2-40B4-BE49-F238E27FC236}">
                <a16:creationId xmlns:a16="http://schemas.microsoft.com/office/drawing/2014/main" id="{8A52BA6A-0FE8-4544-9FF5-59DB7DFD4AE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794365" y="5535741"/>
            <a:ext cx="108796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CCB</a:t>
            </a:r>
          </a:p>
        </p:txBody>
      </p:sp>
      <p:sp>
        <p:nvSpPr>
          <p:cNvPr id="17" name="Text Box 153">
            <a:extLst>
              <a:ext uri="{FF2B5EF4-FFF2-40B4-BE49-F238E27FC236}">
                <a16:creationId xmlns:a16="http://schemas.microsoft.com/office/drawing/2014/main" id="{A835DA3A-76C7-44B1-A9CF-E9F61A838F66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099169" y="5795964"/>
            <a:ext cx="14179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Tutte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le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classi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D6BF42BC-9A02-4F87-BF74-AF26DBDB9648}"/>
              </a:ext>
            </a:extLst>
          </p:cNvPr>
          <p:cNvGrpSpPr>
            <a:grpSpLocks/>
          </p:cNvGrpSpPr>
          <p:nvPr/>
        </p:nvGrpSpPr>
        <p:grpSpPr bwMode="auto">
          <a:xfrm>
            <a:off x="2129510" y="1393612"/>
            <a:ext cx="2299577" cy="523220"/>
            <a:chOff x="1673226" y="1397000"/>
            <a:chExt cx="2587407" cy="519956"/>
          </a:xfrm>
        </p:grpSpPr>
        <p:sp>
          <p:nvSpPr>
            <p:cNvPr id="19" name="Text Box 160">
              <a:extLst>
                <a:ext uri="{FF2B5EF4-FFF2-40B4-BE49-F238E27FC236}">
                  <a16:creationId xmlns:a16="http://schemas.microsoft.com/office/drawing/2014/main" id="{8541B1EA-C16D-4939-94BC-D61CD2F7FE4F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2052693" y="1397000"/>
              <a:ext cx="2207940" cy="519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Aggiunta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 di un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farmaco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 di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un’altra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classe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62">
              <a:extLst>
                <a:ext uri="{FF2B5EF4-FFF2-40B4-BE49-F238E27FC236}">
                  <a16:creationId xmlns:a16="http://schemas.microsoft.com/office/drawing/2014/main" id="{F13B6F80-7A07-4BFA-A2FF-F545F7793DF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673226" y="1524785"/>
              <a:ext cx="288968" cy="265036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Rectangle 28">
            <a:extLst>
              <a:ext uri="{FF2B5EF4-FFF2-40B4-BE49-F238E27FC236}">
                <a16:creationId xmlns:a16="http://schemas.microsoft.com/office/drawing/2014/main" id="{D14EFB0E-4346-4E26-A9E4-387DB0E55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073490"/>
            <a:ext cx="4809067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ACEI,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inibitori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dell’angiotensin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-converting enzyme;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CCB,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calcio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antagonisti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22" name="Group 106">
            <a:extLst>
              <a:ext uri="{FF2B5EF4-FFF2-40B4-BE49-F238E27FC236}">
                <a16:creationId xmlns:a16="http://schemas.microsoft.com/office/drawing/2014/main" id="{0A9C74A7-4B84-43B2-A3CC-AA9A5185C445}"/>
              </a:ext>
            </a:extLst>
          </p:cNvPr>
          <p:cNvGrpSpPr>
            <a:grpSpLocks/>
          </p:cNvGrpSpPr>
          <p:nvPr/>
        </p:nvGrpSpPr>
        <p:grpSpPr bwMode="auto">
          <a:xfrm>
            <a:off x="1620298" y="1432053"/>
            <a:ext cx="6718300" cy="4030663"/>
            <a:chOff x="857" y="875"/>
            <a:chExt cx="4761" cy="2539"/>
          </a:xfrm>
        </p:grpSpPr>
        <p:grpSp>
          <p:nvGrpSpPr>
            <p:cNvPr id="23" name="Group 187">
              <a:extLst>
                <a:ext uri="{FF2B5EF4-FFF2-40B4-BE49-F238E27FC236}">
                  <a16:creationId xmlns:a16="http://schemas.microsoft.com/office/drawing/2014/main" id="{768F95DD-A1F1-4541-B257-8FAC4D3C5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" y="1090"/>
              <a:ext cx="57" cy="2324"/>
              <a:chOff x="905" y="1248"/>
              <a:chExt cx="57" cy="2324"/>
            </a:xfrm>
          </p:grpSpPr>
          <p:sp>
            <p:nvSpPr>
              <p:cNvPr id="90" name="Line 29">
                <a:extLst>
                  <a:ext uri="{FF2B5EF4-FFF2-40B4-BE49-F238E27FC236}">
                    <a16:creationId xmlns:a16="http://schemas.microsoft.com/office/drawing/2014/main" id="{7B3C36CD-D7F9-4E4F-B8C4-BE05A5283B07}"/>
                  </a:ext>
                </a:extLst>
              </p:cNvPr>
              <p:cNvSpPr>
                <a:spLocks noChangeShapeType="1"/>
              </p:cNvSpPr>
              <p:nvPr/>
            </p:nvSpPr>
            <p:spPr bwMode="blackWhite">
              <a:xfrm flipH="1" flipV="1">
                <a:off x="952" y="1248"/>
                <a:ext cx="10" cy="2320"/>
              </a:xfrm>
              <a:prstGeom prst="line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1" name="Line 30">
                <a:extLst>
                  <a:ext uri="{FF2B5EF4-FFF2-40B4-BE49-F238E27FC236}">
                    <a16:creationId xmlns:a16="http://schemas.microsoft.com/office/drawing/2014/main" id="{D181CDB0-6763-4846-9EBA-F92C7D4CC352}"/>
                  </a:ext>
                </a:extLst>
              </p:cNvPr>
              <p:cNvSpPr>
                <a:spLocks noChangeShapeType="1"/>
              </p:cNvSpPr>
              <p:nvPr/>
            </p:nvSpPr>
            <p:spPr bwMode="blackWhite">
              <a:xfrm>
                <a:off x="905" y="1251"/>
                <a:ext cx="51" cy="0"/>
              </a:xfrm>
              <a:prstGeom prst="line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2" name="Line 31">
                <a:extLst>
                  <a:ext uri="{FF2B5EF4-FFF2-40B4-BE49-F238E27FC236}">
                    <a16:creationId xmlns:a16="http://schemas.microsoft.com/office/drawing/2014/main" id="{C14E491C-4829-4B92-89E2-1E42AC85F61D}"/>
                  </a:ext>
                </a:extLst>
              </p:cNvPr>
              <p:cNvSpPr>
                <a:spLocks noChangeShapeType="1"/>
              </p:cNvSpPr>
              <p:nvPr/>
            </p:nvSpPr>
            <p:spPr bwMode="blackWhite">
              <a:xfrm>
                <a:off x="905" y="1577"/>
                <a:ext cx="51" cy="0"/>
              </a:xfrm>
              <a:prstGeom prst="line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Line 32">
                <a:extLst>
                  <a:ext uri="{FF2B5EF4-FFF2-40B4-BE49-F238E27FC236}">
                    <a16:creationId xmlns:a16="http://schemas.microsoft.com/office/drawing/2014/main" id="{8BF05F48-90A6-48C4-A6CF-0B16BE25F2BD}"/>
                  </a:ext>
                </a:extLst>
              </p:cNvPr>
              <p:cNvSpPr>
                <a:spLocks noChangeShapeType="1"/>
              </p:cNvSpPr>
              <p:nvPr/>
            </p:nvSpPr>
            <p:spPr bwMode="blackWhite">
              <a:xfrm>
                <a:off x="905" y="2239"/>
                <a:ext cx="51" cy="0"/>
              </a:xfrm>
              <a:prstGeom prst="line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4" name="Line 33">
                <a:extLst>
                  <a:ext uri="{FF2B5EF4-FFF2-40B4-BE49-F238E27FC236}">
                    <a16:creationId xmlns:a16="http://schemas.microsoft.com/office/drawing/2014/main" id="{FE09C6B9-AD9C-49BE-A310-8E6BAAEE2C6E}"/>
                  </a:ext>
                </a:extLst>
              </p:cNvPr>
              <p:cNvSpPr>
                <a:spLocks noChangeShapeType="1"/>
              </p:cNvSpPr>
              <p:nvPr/>
            </p:nvSpPr>
            <p:spPr bwMode="blackWhite">
              <a:xfrm>
                <a:off x="905" y="2565"/>
                <a:ext cx="51" cy="0"/>
              </a:xfrm>
              <a:prstGeom prst="line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5" name="Line 34">
                <a:extLst>
                  <a:ext uri="{FF2B5EF4-FFF2-40B4-BE49-F238E27FC236}">
                    <a16:creationId xmlns:a16="http://schemas.microsoft.com/office/drawing/2014/main" id="{6143A73C-739E-4044-A1B3-A4FF03DC76EF}"/>
                  </a:ext>
                </a:extLst>
              </p:cNvPr>
              <p:cNvSpPr>
                <a:spLocks noChangeShapeType="1"/>
              </p:cNvSpPr>
              <p:nvPr/>
            </p:nvSpPr>
            <p:spPr bwMode="blackWhite">
              <a:xfrm>
                <a:off x="905" y="3227"/>
                <a:ext cx="51" cy="0"/>
              </a:xfrm>
              <a:prstGeom prst="line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Line 35">
                <a:extLst>
                  <a:ext uri="{FF2B5EF4-FFF2-40B4-BE49-F238E27FC236}">
                    <a16:creationId xmlns:a16="http://schemas.microsoft.com/office/drawing/2014/main" id="{9731F25C-32D3-4BBC-9E92-07D03A9F9B0D}"/>
                  </a:ext>
                </a:extLst>
              </p:cNvPr>
              <p:cNvSpPr>
                <a:spLocks noChangeShapeType="1"/>
              </p:cNvSpPr>
              <p:nvPr/>
            </p:nvSpPr>
            <p:spPr bwMode="blackWhite">
              <a:xfrm>
                <a:off x="905" y="3572"/>
                <a:ext cx="51" cy="0"/>
              </a:xfrm>
              <a:prstGeom prst="line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7" name="Line 89">
                <a:extLst>
                  <a:ext uri="{FF2B5EF4-FFF2-40B4-BE49-F238E27FC236}">
                    <a16:creationId xmlns:a16="http://schemas.microsoft.com/office/drawing/2014/main" id="{D8FD44A1-4006-4198-8ACB-42FF88EAEC3E}"/>
                  </a:ext>
                </a:extLst>
              </p:cNvPr>
              <p:cNvSpPr>
                <a:spLocks noChangeShapeType="1"/>
              </p:cNvSpPr>
              <p:nvPr/>
            </p:nvSpPr>
            <p:spPr bwMode="blackWhite">
              <a:xfrm>
                <a:off x="905" y="2896"/>
                <a:ext cx="51" cy="0"/>
              </a:xfrm>
              <a:prstGeom prst="line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Line 90">
                <a:extLst>
                  <a:ext uri="{FF2B5EF4-FFF2-40B4-BE49-F238E27FC236}">
                    <a16:creationId xmlns:a16="http://schemas.microsoft.com/office/drawing/2014/main" id="{D1A8DD50-AF88-4C4B-8137-875166244EDB}"/>
                  </a:ext>
                </a:extLst>
              </p:cNvPr>
              <p:cNvSpPr>
                <a:spLocks noChangeShapeType="1"/>
              </p:cNvSpPr>
              <p:nvPr/>
            </p:nvSpPr>
            <p:spPr bwMode="blackWhite">
              <a:xfrm>
                <a:off x="905" y="1906"/>
                <a:ext cx="51" cy="0"/>
              </a:xfrm>
              <a:prstGeom prst="line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4" name="Group 94">
              <a:extLst>
                <a:ext uri="{FF2B5EF4-FFF2-40B4-BE49-F238E27FC236}">
                  <a16:creationId xmlns:a16="http://schemas.microsoft.com/office/drawing/2014/main" id="{BBF4BCFA-B651-4AA8-BE13-16829B769E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6" y="2911"/>
              <a:ext cx="415" cy="503"/>
              <a:chOff x="1082" y="2913"/>
              <a:chExt cx="414" cy="503"/>
            </a:xfrm>
          </p:grpSpPr>
          <p:grpSp>
            <p:nvGrpSpPr>
              <p:cNvPr id="86" name="Group 95">
                <a:extLst>
                  <a:ext uri="{FF2B5EF4-FFF2-40B4-BE49-F238E27FC236}">
                    <a16:creationId xmlns:a16="http://schemas.microsoft.com/office/drawing/2014/main" id="{A3D21A73-7E6B-4221-86B8-F23E69C68F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3" y="2913"/>
                <a:ext cx="52" cy="203"/>
                <a:chOff x="1830" y="3432"/>
                <a:chExt cx="64" cy="152"/>
              </a:xfrm>
            </p:grpSpPr>
            <p:sp>
              <p:nvSpPr>
                <p:cNvPr id="88" name="Line 96">
                  <a:extLst>
                    <a:ext uri="{FF2B5EF4-FFF2-40B4-BE49-F238E27FC236}">
                      <a16:creationId xmlns:a16="http://schemas.microsoft.com/office/drawing/2014/main" id="{259F76C5-50A9-4528-87ED-34E6E88FA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blackWhite">
                <a:xfrm>
                  <a:off x="1827" y="3432"/>
                  <a:ext cx="70" cy="0"/>
                </a:xfrm>
                <a:prstGeom prst="line">
                  <a:avLst/>
                </a:prstGeom>
                <a:noFill/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" name="Line 97">
                  <a:extLst>
                    <a:ext uri="{FF2B5EF4-FFF2-40B4-BE49-F238E27FC236}">
                      <a16:creationId xmlns:a16="http://schemas.microsoft.com/office/drawing/2014/main" id="{29DC364A-235A-4B48-9AFB-C2404BFB8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blackWhite">
                <a:xfrm>
                  <a:off x="1863" y="3432"/>
                  <a:ext cx="0" cy="152"/>
                </a:xfrm>
                <a:prstGeom prst="line">
                  <a:avLst/>
                </a:prstGeom>
                <a:noFill/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7" name="Rectangle 98">
                <a:extLst>
                  <a:ext uri="{FF2B5EF4-FFF2-40B4-BE49-F238E27FC236}">
                    <a16:creationId xmlns:a16="http://schemas.microsoft.com/office/drawing/2014/main" id="{D3765CAC-8216-42E1-B441-7A9E52284CDE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1082" y="3104"/>
                <a:ext cx="414" cy="3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Book Antiqua"/>
                  <a:ea typeface="Geneva" charset="0"/>
                  <a:cs typeface="Book Antiqua"/>
                </a:endParaRPr>
              </a:p>
            </p:txBody>
          </p:sp>
        </p:grpSp>
        <p:sp>
          <p:nvSpPr>
            <p:cNvPr id="25" name="Text Box 169">
              <a:extLst>
                <a:ext uri="{FF2B5EF4-FFF2-40B4-BE49-F238E27FC236}">
                  <a16:creationId xmlns:a16="http://schemas.microsoft.com/office/drawing/2014/main" id="{DDBB5C28-C7B0-4402-897F-28A28A622485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353" y="2701"/>
              <a:ext cx="3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Book Antiqua" charset="0"/>
                  <a:ea typeface="ＭＳ Ｐゴシック" charset="0"/>
                  <a:cs typeface="Geneva" charset="0"/>
                </a:rPr>
                <a:t>0.19</a:t>
              </a:r>
            </a:p>
          </p:txBody>
        </p:sp>
        <p:grpSp>
          <p:nvGrpSpPr>
            <p:cNvPr id="26" name="Group 145">
              <a:extLst>
                <a:ext uri="{FF2B5EF4-FFF2-40B4-BE49-F238E27FC236}">
                  <a16:creationId xmlns:a16="http://schemas.microsoft.com/office/drawing/2014/main" id="{BA6D19FD-61F8-42B2-A6C2-F1F207BA09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9" y="2839"/>
              <a:ext cx="415" cy="575"/>
              <a:chOff x="2113" y="2839"/>
              <a:chExt cx="414" cy="575"/>
            </a:xfrm>
          </p:grpSpPr>
          <p:grpSp>
            <p:nvGrpSpPr>
              <p:cNvPr id="82" name="Group 107">
                <a:extLst>
                  <a:ext uri="{FF2B5EF4-FFF2-40B4-BE49-F238E27FC236}">
                    <a16:creationId xmlns:a16="http://schemas.microsoft.com/office/drawing/2014/main" id="{BB47517E-66F0-4EAF-9AA3-E453ABC4D6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4" y="2839"/>
                <a:ext cx="52" cy="251"/>
                <a:chOff x="1830" y="3432"/>
                <a:chExt cx="64" cy="152"/>
              </a:xfrm>
            </p:grpSpPr>
            <p:sp>
              <p:nvSpPr>
                <p:cNvPr id="84" name="Line 108">
                  <a:extLst>
                    <a:ext uri="{FF2B5EF4-FFF2-40B4-BE49-F238E27FC236}">
                      <a16:creationId xmlns:a16="http://schemas.microsoft.com/office/drawing/2014/main" id="{100631F8-2BC6-4922-99B3-600790D0D1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blackWhite">
                <a:xfrm>
                  <a:off x="1827" y="3432"/>
                  <a:ext cx="70" cy="0"/>
                </a:xfrm>
                <a:prstGeom prst="line">
                  <a:avLst/>
                </a:prstGeom>
                <a:noFill/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5" name="Line 109">
                  <a:extLst>
                    <a:ext uri="{FF2B5EF4-FFF2-40B4-BE49-F238E27FC236}">
                      <a16:creationId xmlns:a16="http://schemas.microsoft.com/office/drawing/2014/main" id="{6A7794FF-2922-423A-BC3B-C1CC83E31F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blackWhite">
                <a:xfrm>
                  <a:off x="1863" y="3432"/>
                  <a:ext cx="0" cy="152"/>
                </a:xfrm>
                <a:prstGeom prst="line">
                  <a:avLst/>
                </a:prstGeom>
                <a:noFill/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3" name="Rectangle 110">
                <a:extLst>
                  <a:ext uri="{FF2B5EF4-FFF2-40B4-BE49-F238E27FC236}">
                    <a16:creationId xmlns:a16="http://schemas.microsoft.com/office/drawing/2014/main" id="{BB6A1081-BA39-4F8C-8321-5182C8D30617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2113" y="3034"/>
                <a:ext cx="414" cy="38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Book Antiqua"/>
                  <a:ea typeface="Geneva" charset="0"/>
                  <a:cs typeface="Book Antiqua"/>
                </a:endParaRPr>
              </a:p>
            </p:txBody>
          </p:sp>
        </p:grpSp>
        <p:sp>
          <p:nvSpPr>
            <p:cNvPr id="27" name="Text Box 172">
              <a:extLst>
                <a:ext uri="{FF2B5EF4-FFF2-40B4-BE49-F238E27FC236}">
                  <a16:creationId xmlns:a16="http://schemas.microsoft.com/office/drawing/2014/main" id="{EC761DE3-968E-40DA-93F5-021A8CC18AAB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2271" y="2619"/>
              <a:ext cx="3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Book Antiqua" charset="0"/>
                  <a:ea typeface="ＭＳ Ｐゴシック" charset="0"/>
                  <a:cs typeface="Geneva" charset="0"/>
                </a:rPr>
                <a:t>0.23</a:t>
              </a:r>
            </a:p>
          </p:txBody>
        </p:sp>
        <p:grpSp>
          <p:nvGrpSpPr>
            <p:cNvPr id="28" name="Group 147">
              <a:extLst>
                <a:ext uri="{FF2B5EF4-FFF2-40B4-BE49-F238E27FC236}">
                  <a16:creationId xmlns:a16="http://schemas.microsoft.com/office/drawing/2014/main" id="{8E79876E-ED7D-4F13-BB13-42B7477E73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2" y="2981"/>
              <a:ext cx="415" cy="433"/>
              <a:chOff x="3126" y="2981"/>
              <a:chExt cx="438" cy="433"/>
            </a:xfrm>
          </p:grpSpPr>
          <p:grpSp>
            <p:nvGrpSpPr>
              <p:cNvPr id="78" name="Group 118">
                <a:extLst>
                  <a:ext uri="{FF2B5EF4-FFF2-40B4-BE49-F238E27FC236}">
                    <a16:creationId xmlns:a16="http://schemas.microsoft.com/office/drawing/2014/main" id="{75AF02BD-B36A-451E-BE45-7F7E15F71A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7" y="2981"/>
                <a:ext cx="56" cy="226"/>
                <a:chOff x="1830" y="3432"/>
                <a:chExt cx="64" cy="152"/>
              </a:xfrm>
            </p:grpSpPr>
            <p:sp>
              <p:nvSpPr>
                <p:cNvPr id="80" name="Line 119">
                  <a:extLst>
                    <a:ext uri="{FF2B5EF4-FFF2-40B4-BE49-F238E27FC236}">
                      <a16:creationId xmlns:a16="http://schemas.microsoft.com/office/drawing/2014/main" id="{ED747867-D914-4456-AE16-93F22E46BC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blackWhite">
                <a:xfrm>
                  <a:off x="1830" y="3432"/>
                  <a:ext cx="64" cy="0"/>
                </a:xfrm>
                <a:prstGeom prst="line">
                  <a:avLst/>
                </a:prstGeom>
                <a:noFill/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1" name="Line 120">
                  <a:extLst>
                    <a:ext uri="{FF2B5EF4-FFF2-40B4-BE49-F238E27FC236}">
                      <a16:creationId xmlns:a16="http://schemas.microsoft.com/office/drawing/2014/main" id="{A80DD4CE-7DAE-402D-AFCF-72FB635F6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blackWhite">
                <a:xfrm>
                  <a:off x="1863" y="3432"/>
                  <a:ext cx="0" cy="152"/>
                </a:xfrm>
                <a:prstGeom prst="line">
                  <a:avLst/>
                </a:prstGeom>
                <a:noFill/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79" name="Rectangle 121">
                <a:extLst>
                  <a:ext uri="{FF2B5EF4-FFF2-40B4-BE49-F238E27FC236}">
                    <a16:creationId xmlns:a16="http://schemas.microsoft.com/office/drawing/2014/main" id="{1EEF17E0-9F2B-438D-B383-DFE1C235D4AE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26" y="3079"/>
                <a:ext cx="438" cy="33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Book Antiqua"/>
                  <a:ea typeface="Geneva" charset="0"/>
                  <a:cs typeface="Book Antiqua"/>
                </a:endParaRPr>
              </a:p>
            </p:txBody>
          </p:sp>
        </p:grpSp>
        <p:sp>
          <p:nvSpPr>
            <p:cNvPr id="29" name="Text Box 173">
              <a:extLst>
                <a:ext uri="{FF2B5EF4-FFF2-40B4-BE49-F238E27FC236}">
                  <a16:creationId xmlns:a16="http://schemas.microsoft.com/office/drawing/2014/main" id="{90BC5F1F-96F0-4CC6-A33F-F64F5CA0BF16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3230" y="2752"/>
              <a:ext cx="3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Book Antiqua" charset="0"/>
                  <a:ea typeface="ＭＳ Ｐゴシック" charset="0"/>
                  <a:cs typeface="Geneva" charset="0"/>
                </a:rPr>
                <a:t>0.20</a:t>
              </a:r>
            </a:p>
          </p:txBody>
        </p:sp>
        <p:grpSp>
          <p:nvGrpSpPr>
            <p:cNvPr id="30" name="Group 149">
              <a:extLst>
                <a:ext uri="{FF2B5EF4-FFF2-40B4-BE49-F238E27FC236}">
                  <a16:creationId xmlns:a16="http://schemas.microsoft.com/office/drawing/2014/main" id="{1A88822E-A48E-4237-B005-0D1B3671D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9" y="2673"/>
              <a:ext cx="415" cy="741"/>
              <a:chOff x="4169" y="2673"/>
              <a:chExt cx="414" cy="741"/>
            </a:xfrm>
          </p:grpSpPr>
          <p:grpSp>
            <p:nvGrpSpPr>
              <p:cNvPr id="74" name="Group 129">
                <a:extLst>
                  <a:ext uri="{FF2B5EF4-FFF2-40B4-BE49-F238E27FC236}">
                    <a16:creationId xmlns:a16="http://schemas.microsoft.com/office/drawing/2014/main" id="{29C54987-68CA-401D-94C3-7BF6AFB96E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0" y="2673"/>
                <a:ext cx="52" cy="393"/>
                <a:chOff x="1830" y="3432"/>
                <a:chExt cx="64" cy="152"/>
              </a:xfrm>
            </p:grpSpPr>
            <p:sp>
              <p:nvSpPr>
                <p:cNvPr id="76" name="Line 130">
                  <a:extLst>
                    <a:ext uri="{FF2B5EF4-FFF2-40B4-BE49-F238E27FC236}">
                      <a16:creationId xmlns:a16="http://schemas.microsoft.com/office/drawing/2014/main" id="{5B9F3EB8-A514-4931-B035-F9BE9B768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blackWhite">
                <a:xfrm>
                  <a:off x="1827" y="3432"/>
                  <a:ext cx="70" cy="0"/>
                </a:xfrm>
                <a:prstGeom prst="line">
                  <a:avLst/>
                </a:prstGeom>
                <a:noFill/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7" name="Line 131">
                  <a:extLst>
                    <a:ext uri="{FF2B5EF4-FFF2-40B4-BE49-F238E27FC236}">
                      <a16:creationId xmlns:a16="http://schemas.microsoft.com/office/drawing/2014/main" id="{AB3BE151-1EBB-460C-A558-39FF5CCE36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blackWhite">
                <a:xfrm>
                  <a:off x="1863" y="3432"/>
                  <a:ext cx="0" cy="152"/>
                </a:xfrm>
                <a:prstGeom prst="line">
                  <a:avLst/>
                </a:prstGeom>
                <a:noFill/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75" name="Rectangle 132">
                <a:extLst>
                  <a:ext uri="{FF2B5EF4-FFF2-40B4-BE49-F238E27FC236}">
                    <a16:creationId xmlns:a16="http://schemas.microsoft.com/office/drawing/2014/main" id="{9829CA75-7A97-46F8-A7BD-289D5D4B06E8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169" y="2797"/>
                <a:ext cx="414" cy="61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Book Antiqua"/>
                  <a:ea typeface="Geneva" charset="0"/>
                  <a:cs typeface="Book Antiqua"/>
                </a:endParaRPr>
              </a:p>
            </p:txBody>
          </p:sp>
        </p:grpSp>
        <p:sp>
          <p:nvSpPr>
            <p:cNvPr id="31" name="Text Box 174">
              <a:extLst>
                <a:ext uri="{FF2B5EF4-FFF2-40B4-BE49-F238E27FC236}">
                  <a16:creationId xmlns:a16="http://schemas.microsoft.com/office/drawing/2014/main" id="{FE0060F6-98F1-4282-B7A5-761C2C4DAA2A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4170" y="2445"/>
              <a:ext cx="3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Book Antiqua" charset="0"/>
                  <a:ea typeface="ＭＳ Ｐゴシック" charset="0"/>
                  <a:cs typeface="Geneva" charset="0"/>
                </a:rPr>
                <a:t>0.37</a:t>
              </a:r>
            </a:p>
          </p:txBody>
        </p:sp>
        <p:grpSp>
          <p:nvGrpSpPr>
            <p:cNvPr id="32" name="Group 150">
              <a:extLst>
                <a:ext uri="{FF2B5EF4-FFF2-40B4-BE49-F238E27FC236}">
                  <a16:creationId xmlns:a16="http://schemas.microsoft.com/office/drawing/2014/main" id="{3FBE906F-C4AC-4B95-8E15-5EA8FA123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0" y="3001"/>
              <a:ext cx="415" cy="413"/>
              <a:chOff x="5310" y="2995"/>
              <a:chExt cx="414" cy="413"/>
            </a:xfrm>
          </p:grpSpPr>
          <p:grpSp>
            <p:nvGrpSpPr>
              <p:cNvPr id="70" name="Group 140">
                <a:extLst>
                  <a:ext uri="{FF2B5EF4-FFF2-40B4-BE49-F238E27FC236}">
                    <a16:creationId xmlns:a16="http://schemas.microsoft.com/office/drawing/2014/main" id="{CED1E98C-A0A5-408E-A303-C6DBBE68BA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85" y="2995"/>
                <a:ext cx="52" cy="203"/>
                <a:chOff x="1830" y="3432"/>
                <a:chExt cx="64" cy="152"/>
              </a:xfrm>
            </p:grpSpPr>
            <p:sp>
              <p:nvSpPr>
                <p:cNvPr id="72" name="Line 141">
                  <a:extLst>
                    <a:ext uri="{FF2B5EF4-FFF2-40B4-BE49-F238E27FC236}">
                      <a16:creationId xmlns:a16="http://schemas.microsoft.com/office/drawing/2014/main" id="{9BFC3B38-F9B8-45AB-8926-BB45BEC4B4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blackWhite">
                <a:xfrm>
                  <a:off x="1827" y="3432"/>
                  <a:ext cx="70" cy="0"/>
                </a:xfrm>
                <a:prstGeom prst="line">
                  <a:avLst/>
                </a:prstGeom>
                <a:noFill/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3" name="Line 142">
                  <a:extLst>
                    <a:ext uri="{FF2B5EF4-FFF2-40B4-BE49-F238E27FC236}">
                      <a16:creationId xmlns:a16="http://schemas.microsoft.com/office/drawing/2014/main" id="{E557300D-E0DD-43EE-AAFE-8C678B5E69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blackWhite">
                <a:xfrm>
                  <a:off x="1863" y="3432"/>
                  <a:ext cx="0" cy="152"/>
                </a:xfrm>
                <a:prstGeom prst="line">
                  <a:avLst/>
                </a:prstGeom>
                <a:noFill/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71" name="Rectangle 143">
                <a:extLst>
                  <a:ext uri="{FF2B5EF4-FFF2-40B4-BE49-F238E27FC236}">
                    <a16:creationId xmlns:a16="http://schemas.microsoft.com/office/drawing/2014/main" id="{6EDB5381-51DA-4425-B18A-A59794534B68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5310" y="3048"/>
                <a:ext cx="414" cy="36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Book Antiqua"/>
                  <a:ea typeface="Geneva" charset="0"/>
                  <a:cs typeface="Book Antiqua"/>
                </a:endParaRPr>
              </a:p>
            </p:txBody>
          </p:sp>
        </p:grpSp>
        <p:grpSp>
          <p:nvGrpSpPr>
            <p:cNvPr id="33" name="Group 192">
              <a:extLst>
                <a:ext uri="{FF2B5EF4-FFF2-40B4-BE49-F238E27FC236}">
                  <a16:creationId xmlns:a16="http://schemas.microsoft.com/office/drawing/2014/main" id="{86A645F8-CE6D-425E-897E-12AA22E6A0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1" y="1181"/>
              <a:ext cx="415" cy="2233"/>
              <a:chOff x="1009" y="1339"/>
              <a:chExt cx="414" cy="2233"/>
            </a:xfrm>
          </p:grpSpPr>
          <p:grpSp>
            <p:nvGrpSpPr>
              <p:cNvPr id="64" name="Group 92">
                <a:extLst>
                  <a:ext uri="{FF2B5EF4-FFF2-40B4-BE49-F238E27FC236}">
                    <a16:creationId xmlns:a16="http://schemas.microsoft.com/office/drawing/2014/main" id="{C9B002EB-7DF0-41C0-A9E2-D08F41EDD2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9" y="1574"/>
                <a:ext cx="414" cy="1998"/>
                <a:chOff x="619" y="1418"/>
                <a:chExt cx="414" cy="1998"/>
              </a:xfrm>
            </p:grpSpPr>
            <p:grpSp>
              <p:nvGrpSpPr>
                <p:cNvPr id="66" name="Group 11">
                  <a:extLst>
                    <a:ext uri="{FF2B5EF4-FFF2-40B4-BE49-F238E27FC236}">
                      <a16:creationId xmlns:a16="http://schemas.microsoft.com/office/drawing/2014/main" id="{8E4124DB-185A-4536-80D1-3AEE4150DD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7" y="1418"/>
                  <a:ext cx="58" cy="459"/>
                  <a:chOff x="1830" y="3432"/>
                  <a:chExt cx="64" cy="152"/>
                </a:xfrm>
              </p:grpSpPr>
              <p:sp>
                <p:nvSpPr>
                  <p:cNvPr id="68" name="Line 12">
                    <a:extLst>
                      <a:ext uri="{FF2B5EF4-FFF2-40B4-BE49-F238E27FC236}">
                        <a16:creationId xmlns:a16="http://schemas.microsoft.com/office/drawing/2014/main" id="{F8C843EF-4D56-47CF-8AE9-2A4AA12181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blackWhite">
                  <a:xfrm>
                    <a:off x="1830" y="3432"/>
                    <a:ext cx="11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1F497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69" name="Line 13">
                    <a:extLst>
                      <a:ext uri="{FF2B5EF4-FFF2-40B4-BE49-F238E27FC236}">
                        <a16:creationId xmlns:a16="http://schemas.microsoft.com/office/drawing/2014/main" id="{5DFCEF9C-B438-4725-B0A5-354379C54A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blackWhite">
                  <a:xfrm>
                    <a:off x="1863" y="3432"/>
                    <a:ext cx="0" cy="152"/>
                  </a:xfrm>
                  <a:prstGeom prst="line">
                    <a:avLst/>
                  </a:prstGeom>
                  <a:noFill/>
                  <a:ln w="12700">
                    <a:solidFill>
                      <a:srgbClr val="1F497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67" name="Rectangle 14">
                  <a:extLst>
                    <a:ext uri="{FF2B5EF4-FFF2-40B4-BE49-F238E27FC236}">
                      <a16:creationId xmlns:a16="http://schemas.microsoft.com/office/drawing/2014/main" id="{4576662E-DC8E-4A03-93A5-B4295CFA58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blackWhite">
                <a:xfrm>
                  <a:off x="619" y="1687"/>
                  <a:ext cx="414" cy="1729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Book Antiqua"/>
                    <a:ea typeface="Geneva" charset="0"/>
                    <a:cs typeface="Book Antiqua"/>
                  </a:endParaRPr>
                </a:p>
              </p:txBody>
            </p:sp>
          </p:grpSp>
          <p:sp>
            <p:nvSpPr>
              <p:cNvPr id="65" name="Text Box 164">
                <a:extLst>
                  <a:ext uri="{FF2B5EF4-FFF2-40B4-BE49-F238E27FC236}">
                    <a16:creationId xmlns:a16="http://schemas.microsoft.com/office/drawing/2014/main" id="{439EBAFB-17DE-4D39-8DB1-8530A79FECB7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White">
              <a:xfrm>
                <a:off x="1044" y="1339"/>
                <a:ext cx="35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Book Antiqua" charset="0"/>
                    <a:ea typeface="ＭＳ Ｐゴシック" charset="0"/>
                    <a:cs typeface="Geneva" charset="0"/>
                  </a:rPr>
                  <a:t>1.04</a:t>
                </a:r>
              </a:p>
            </p:txBody>
          </p:sp>
        </p:grpSp>
        <p:grpSp>
          <p:nvGrpSpPr>
            <p:cNvPr id="34" name="Group 193">
              <a:extLst>
                <a:ext uri="{FF2B5EF4-FFF2-40B4-BE49-F238E27FC236}">
                  <a16:creationId xmlns:a16="http://schemas.microsoft.com/office/drawing/2014/main" id="{339C0A38-F8F7-454D-BF8E-1A789791F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3" y="1133"/>
              <a:ext cx="419" cy="2281"/>
              <a:chOff x="1910" y="1291"/>
              <a:chExt cx="436" cy="2281"/>
            </a:xfrm>
          </p:grpSpPr>
          <p:grpSp>
            <p:nvGrpSpPr>
              <p:cNvPr id="58" name="Group 144">
                <a:extLst>
                  <a:ext uri="{FF2B5EF4-FFF2-40B4-BE49-F238E27FC236}">
                    <a16:creationId xmlns:a16="http://schemas.microsoft.com/office/drawing/2014/main" id="{C96C2D9E-5B34-497A-BD13-6A090CE7F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14" y="1514"/>
                <a:ext cx="432" cy="2058"/>
                <a:chOff x="1644" y="1356"/>
                <a:chExt cx="414" cy="2058"/>
              </a:xfrm>
            </p:grpSpPr>
            <p:grpSp>
              <p:nvGrpSpPr>
                <p:cNvPr id="60" name="Group 102">
                  <a:extLst>
                    <a:ext uri="{FF2B5EF4-FFF2-40B4-BE49-F238E27FC236}">
                      <a16:creationId xmlns:a16="http://schemas.microsoft.com/office/drawing/2014/main" id="{A2BAB23C-9729-441D-A17E-C27FD3633F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2" y="1356"/>
                  <a:ext cx="58" cy="442"/>
                  <a:chOff x="1830" y="3432"/>
                  <a:chExt cx="64" cy="152"/>
                </a:xfrm>
              </p:grpSpPr>
              <p:sp>
                <p:nvSpPr>
                  <p:cNvPr id="62" name="Line 103">
                    <a:extLst>
                      <a:ext uri="{FF2B5EF4-FFF2-40B4-BE49-F238E27FC236}">
                        <a16:creationId xmlns:a16="http://schemas.microsoft.com/office/drawing/2014/main" id="{20B35817-7139-4066-A5C9-80E9C60AAD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blackWhite">
                  <a:xfrm>
                    <a:off x="1830" y="3432"/>
                    <a:ext cx="11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1F497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63" name="Line 104">
                    <a:extLst>
                      <a:ext uri="{FF2B5EF4-FFF2-40B4-BE49-F238E27FC236}">
                        <a16:creationId xmlns:a16="http://schemas.microsoft.com/office/drawing/2014/main" id="{A402650C-9657-46BF-8274-BD0F157A1E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blackWhite">
                  <a:xfrm>
                    <a:off x="1863" y="3432"/>
                    <a:ext cx="0" cy="152"/>
                  </a:xfrm>
                  <a:prstGeom prst="line">
                    <a:avLst/>
                  </a:prstGeom>
                  <a:noFill/>
                  <a:ln w="12700">
                    <a:solidFill>
                      <a:srgbClr val="1F497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61" name="Rectangle 105">
                  <a:extLst>
                    <a:ext uri="{FF2B5EF4-FFF2-40B4-BE49-F238E27FC236}">
                      <a16:creationId xmlns:a16="http://schemas.microsoft.com/office/drawing/2014/main" id="{29577253-D10A-4DFE-B555-BFD99DE04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blackWhite">
                <a:xfrm>
                  <a:off x="1644" y="1747"/>
                  <a:ext cx="414" cy="1667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Book Antiqua"/>
                    <a:ea typeface="Geneva" charset="0"/>
                    <a:cs typeface="Book Antiqua"/>
                  </a:endParaRPr>
                </a:p>
              </p:txBody>
            </p:sp>
          </p:grpSp>
          <p:sp>
            <p:nvSpPr>
              <p:cNvPr id="59" name="Text Box 165">
                <a:extLst>
                  <a:ext uri="{FF2B5EF4-FFF2-40B4-BE49-F238E27FC236}">
                    <a16:creationId xmlns:a16="http://schemas.microsoft.com/office/drawing/2014/main" id="{293905E9-1D4F-4CA2-94D3-3AE483D32B2B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White">
              <a:xfrm>
                <a:off x="1910" y="1291"/>
                <a:ext cx="36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Book Antiqua" charset="0"/>
                    <a:ea typeface="ＭＳ Ｐゴシック" charset="0"/>
                    <a:cs typeface="Geneva" charset="0"/>
                  </a:rPr>
                  <a:t>1.00</a:t>
                </a:r>
              </a:p>
            </p:txBody>
          </p:sp>
        </p:grpSp>
        <p:grpSp>
          <p:nvGrpSpPr>
            <p:cNvPr id="35" name="Group 195">
              <a:extLst>
                <a:ext uri="{FF2B5EF4-FFF2-40B4-BE49-F238E27FC236}">
                  <a16:creationId xmlns:a16="http://schemas.microsoft.com/office/drawing/2014/main" id="{BA754935-1584-4095-B612-1818BA551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8" y="1367"/>
              <a:ext cx="415" cy="2047"/>
              <a:chOff x="3826" y="1525"/>
              <a:chExt cx="414" cy="2047"/>
            </a:xfrm>
          </p:grpSpPr>
          <p:grpSp>
            <p:nvGrpSpPr>
              <p:cNvPr id="52" name="Group 176">
                <a:extLst>
                  <a:ext uri="{FF2B5EF4-FFF2-40B4-BE49-F238E27FC236}">
                    <a16:creationId xmlns:a16="http://schemas.microsoft.com/office/drawing/2014/main" id="{D198C05A-08A0-4539-A5E8-0DA014CC4E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6" y="1754"/>
                <a:ext cx="414" cy="1818"/>
                <a:chOff x="3586" y="1596"/>
                <a:chExt cx="414" cy="1818"/>
              </a:xfrm>
            </p:grpSpPr>
            <p:grpSp>
              <p:nvGrpSpPr>
                <p:cNvPr id="54" name="Group 124">
                  <a:extLst>
                    <a:ext uri="{FF2B5EF4-FFF2-40B4-BE49-F238E27FC236}">
                      <a16:creationId xmlns:a16="http://schemas.microsoft.com/office/drawing/2014/main" id="{6D2E33FA-3968-460A-B993-283E373096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64" y="1596"/>
                  <a:ext cx="58" cy="393"/>
                  <a:chOff x="1830" y="3432"/>
                  <a:chExt cx="64" cy="152"/>
                </a:xfrm>
              </p:grpSpPr>
              <p:sp>
                <p:nvSpPr>
                  <p:cNvPr id="56" name="Line 125">
                    <a:extLst>
                      <a:ext uri="{FF2B5EF4-FFF2-40B4-BE49-F238E27FC236}">
                        <a16:creationId xmlns:a16="http://schemas.microsoft.com/office/drawing/2014/main" id="{BAA15689-EDD0-41B5-BE4C-DA7EDFF710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blackWhite">
                  <a:xfrm>
                    <a:off x="1830" y="3432"/>
                    <a:ext cx="11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1F497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57" name="Line 126">
                    <a:extLst>
                      <a:ext uri="{FF2B5EF4-FFF2-40B4-BE49-F238E27FC236}">
                        <a16:creationId xmlns:a16="http://schemas.microsoft.com/office/drawing/2014/main" id="{FD49BF95-8762-4D78-BC86-F3B6B80CBA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blackWhite">
                  <a:xfrm>
                    <a:off x="1863" y="3432"/>
                    <a:ext cx="0" cy="152"/>
                  </a:xfrm>
                  <a:prstGeom prst="line">
                    <a:avLst/>
                  </a:prstGeom>
                  <a:noFill/>
                  <a:ln w="12700">
                    <a:solidFill>
                      <a:srgbClr val="1F497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55" name="Rectangle 127">
                  <a:extLst>
                    <a:ext uri="{FF2B5EF4-FFF2-40B4-BE49-F238E27FC236}">
                      <a16:creationId xmlns:a16="http://schemas.microsoft.com/office/drawing/2014/main" id="{56D552F6-D556-4D2A-AD0C-CE2526175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blackWhite">
                <a:xfrm>
                  <a:off x="3586" y="1934"/>
                  <a:ext cx="414" cy="1480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Book Antiqua"/>
                    <a:ea typeface="Geneva" charset="0"/>
                    <a:cs typeface="Book Antiqua"/>
                  </a:endParaRPr>
                </a:p>
              </p:txBody>
            </p:sp>
          </p:grpSp>
          <p:sp>
            <p:nvSpPr>
              <p:cNvPr id="53" name="Text Box 167">
                <a:extLst>
                  <a:ext uri="{FF2B5EF4-FFF2-40B4-BE49-F238E27FC236}">
                    <a16:creationId xmlns:a16="http://schemas.microsoft.com/office/drawing/2014/main" id="{BE7B8D81-215F-43EB-B6CC-D3C5CAF742E4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White">
              <a:xfrm>
                <a:off x="3857" y="1525"/>
                <a:ext cx="35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Book Antiqua" charset="0"/>
                    <a:ea typeface="ＭＳ Ｐゴシック" charset="0"/>
                    <a:cs typeface="Geneva" charset="0"/>
                  </a:rPr>
                  <a:t>0.89</a:t>
                </a:r>
              </a:p>
            </p:txBody>
          </p:sp>
        </p:grpSp>
        <p:grpSp>
          <p:nvGrpSpPr>
            <p:cNvPr id="36" name="Group 196">
              <a:extLst>
                <a:ext uri="{FF2B5EF4-FFF2-40B4-BE49-F238E27FC236}">
                  <a16:creationId xmlns:a16="http://schemas.microsoft.com/office/drawing/2014/main" id="{68E2F070-A54B-4685-BEB9-8CDCC3C40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7" y="1331"/>
              <a:ext cx="415" cy="2083"/>
              <a:chOff x="4775" y="1489"/>
              <a:chExt cx="426" cy="2083"/>
            </a:xfrm>
          </p:grpSpPr>
          <p:grpSp>
            <p:nvGrpSpPr>
              <p:cNvPr id="46" name="Group 151">
                <a:extLst>
                  <a:ext uri="{FF2B5EF4-FFF2-40B4-BE49-F238E27FC236}">
                    <a16:creationId xmlns:a16="http://schemas.microsoft.com/office/drawing/2014/main" id="{5F59108F-AD1A-4B26-A8B8-835CFD8E11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5" y="1718"/>
                <a:ext cx="426" cy="1854"/>
                <a:chOff x="4847" y="1566"/>
                <a:chExt cx="426" cy="1854"/>
              </a:xfrm>
            </p:grpSpPr>
            <p:grpSp>
              <p:nvGrpSpPr>
                <p:cNvPr id="48" name="Group 135">
                  <a:extLst>
                    <a:ext uri="{FF2B5EF4-FFF2-40B4-BE49-F238E27FC236}">
                      <a16:creationId xmlns:a16="http://schemas.microsoft.com/office/drawing/2014/main" id="{2B7124E9-8B5A-4740-ABB7-91D371751B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18" y="1566"/>
                  <a:ext cx="60" cy="451"/>
                  <a:chOff x="1830" y="3432"/>
                  <a:chExt cx="64" cy="152"/>
                </a:xfrm>
              </p:grpSpPr>
              <p:sp>
                <p:nvSpPr>
                  <p:cNvPr id="50" name="Line 136">
                    <a:extLst>
                      <a:ext uri="{FF2B5EF4-FFF2-40B4-BE49-F238E27FC236}">
                        <a16:creationId xmlns:a16="http://schemas.microsoft.com/office/drawing/2014/main" id="{11358EFB-ECD5-4B08-B77D-E1B0E5E3D0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blackWhite">
                  <a:xfrm>
                    <a:off x="1830" y="3432"/>
                    <a:ext cx="6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1F497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51" name="Line 137">
                    <a:extLst>
                      <a:ext uri="{FF2B5EF4-FFF2-40B4-BE49-F238E27FC236}">
                        <a16:creationId xmlns:a16="http://schemas.microsoft.com/office/drawing/2014/main" id="{4478BC61-0ACD-49A0-852E-32F2B1A46F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blackWhite">
                  <a:xfrm>
                    <a:off x="1862" y="3432"/>
                    <a:ext cx="0" cy="152"/>
                  </a:xfrm>
                  <a:prstGeom prst="line">
                    <a:avLst/>
                  </a:prstGeom>
                  <a:noFill/>
                  <a:ln w="12700">
                    <a:solidFill>
                      <a:srgbClr val="1F497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49" name="Rectangle 138">
                  <a:extLst>
                    <a:ext uri="{FF2B5EF4-FFF2-40B4-BE49-F238E27FC236}">
                      <a16:creationId xmlns:a16="http://schemas.microsoft.com/office/drawing/2014/main" id="{A8AE9D37-8F79-4547-9C75-DFC1E57FA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blackWhite">
                <a:xfrm>
                  <a:off x="4847" y="1722"/>
                  <a:ext cx="426" cy="1698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Book Antiqua"/>
                    <a:ea typeface="Geneva" charset="0"/>
                    <a:cs typeface="Book Antiqua"/>
                  </a:endParaRPr>
                </a:p>
              </p:txBody>
            </p:sp>
          </p:grpSp>
          <p:sp>
            <p:nvSpPr>
              <p:cNvPr id="47" name="Text Box 168">
                <a:extLst>
                  <a:ext uri="{FF2B5EF4-FFF2-40B4-BE49-F238E27FC236}">
                    <a16:creationId xmlns:a16="http://schemas.microsoft.com/office/drawing/2014/main" id="{D62E0FC7-39E7-4EE0-A138-C562C56A4703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White">
              <a:xfrm>
                <a:off x="4788" y="1489"/>
                <a:ext cx="36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Book Antiqua" charset="0"/>
                    <a:ea typeface="ＭＳ Ｐゴシック" charset="0"/>
                    <a:cs typeface="Geneva" charset="0"/>
                  </a:rPr>
                  <a:t>1.01</a:t>
                </a:r>
              </a:p>
            </p:txBody>
          </p:sp>
        </p:grpSp>
        <p:sp>
          <p:nvSpPr>
            <p:cNvPr id="37" name="Text Box 175">
              <a:extLst>
                <a:ext uri="{FF2B5EF4-FFF2-40B4-BE49-F238E27FC236}">
                  <a16:creationId xmlns:a16="http://schemas.microsoft.com/office/drawing/2014/main" id="{D1DD0C2A-9E96-4727-9FF7-C956CF0D1199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5122" y="2775"/>
              <a:ext cx="3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Book Antiqua" charset="0"/>
                  <a:ea typeface="ＭＳ Ｐゴシック" charset="0"/>
                  <a:cs typeface="Geneva" charset="0"/>
                </a:rPr>
                <a:t>0.22</a:t>
              </a:r>
            </a:p>
          </p:txBody>
        </p:sp>
        <p:sp>
          <p:nvSpPr>
            <p:cNvPr id="38" name="Line 27">
              <a:extLst>
                <a:ext uri="{FF2B5EF4-FFF2-40B4-BE49-F238E27FC236}">
                  <a16:creationId xmlns:a16="http://schemas.microsoft.com/office/drawing/2014/main" id="{008A6298-FEAC-42D2-A5BA-49BEAAF7090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896" y="3414"/>
              <a:ext cx="4722" cy="0"/>
            </a:xfrm>
            <a:prstGeom prst="line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9" name="Group 194">
              <a:extLst>
                <a:ext uri="{FF2B5EF4-FFF2-40B4-BE49-F238E27FC236}">
                  <a16:creationId xmlns:a16="http://schemas.microsoft.com/office/drawing/2014/main" id="{8CE25B48-7CA7-4904-A2B0-D98CEAA95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3" y="875"/>
              <a:ext cx="415" cy="2539"/>
              <a:chOff x="2861" y="1033"/>
              <a:chExt cx="438" cy="2539"/>
            </a:xfrm>
          </p:grpSpPr>
          <p:grpSp>
            <p:nvGrpSpPr>
              <p:cNvPr id="40" name="Group 146">
                <a:extLst>
                  <a:ext uri="{FF2B5EF4-FFF2-40B4-BE49-F238E27FC236}">
                    <a16:creationId xmlns:a16="http://schemas.microsoft.com/office/drawing/2014/main" id="{B617251F-9E3A-477D-BAEA-418921E954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1" y="1268"/>
                <a:ext cx="438" cy="2304"/>
                <a:chOff x="2669" y="1110"/>
                <a:chExt cx="438" cy="2304"/>
              </a:xfrm>
            </p:grpSpPr>
            <p:grpSp>
              <p:nvGrpSpPr>
                <p:cNvPr id="42" name="Group 113">
                  <a:extLst>
                    <a:ext uri="{FF2B5EF4-FFF2-40B4-BE49-F238E27FC236}">
                      <a16:creationId xmlns:a16="http://schemas.microsoft.com/office/drawing/2014/main" id="{ECF244F4-9B95-4565-83EA-E095BA1893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7" y="1110"/>
                  <a:ext cx="62" cy="510"/>
                  <a:chOff x="1830" y="3432"/>
                  <a:chExt cx="64" cy="152"/>
                </a:xfrm>
              </p:grpSpPr>
              <p:sp>
                <p:nvSpPr>
                  <p:cNvPr id="44" name="Line 114">
                    <a:extLst>
                      <a:ext uri="{FF2B5EF4-FFF2-40B4-BE49-F238E27FC236}">
                        <a16:creationId xmlns:a16="http://schemas.microsoft.com/office/drawing/2014/main" id="{37E80FC1-9CA8-4675-9976-DF6B39A8C9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blackWhite">
                  <a:xfrm>
                    <a:off x="1830" y="3432"/>
                    <a:ext cx="6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1F497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45" name="Line 115">
                    <a:extLst>
                      <a:ext uri="{FF2B5EF4-FFF2-40B4-BE49-F238E27FC236}">
                        <a16:creationId xmlns:a16="http://schemas.microsoft.com/office/drawing/2014/main" id="{45459C93-E1B8-4C86-926A-658E8E75B4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blackWhite">
                  <a:xfrm>
                    <a:off x="1863" y="3432"/>
                    <a:ext cx="0" cy="152"/>
                  </a:xfrm>
                  <a:prstGeom prst="line">
                    <a:avLst/>
                  </a:prstGeom>
                  <a:noFill/>
                  <a:ln w="12700">
                    <a:solidFill>
                      <a:srgbClr val="1F497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43" name="Rectangle 116">
                  <a:extLst>
                    <a:ext uri="{FF2B5EF4-FFF2-40B4-BE49-F238E27FC236}">
                      <a16:creationId xmlns:a16="http://schemas.microsoft.com/office/drawing/2014/main" id="{86880180-307A-418C-82CB-172ECC8CF1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blackWhite">
                <a:xfrm>
                  <a:off x="2669" y="1493"/>
                  <a:ext cx="438" cy="1921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rgbClr val="1F497D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Book Antiqua"/>
                    <a:ea typeface="Geneva" charset="0"/>
                    <a:cs typeface="Book Antiqua"/>
                  </a:endParaRPr>
                </a:p>
              </p:txBody>
            </p:sp>
          </p:grpSp>
          <p:sp>
            <p:nvSpPr>
              <p:cNvPr id="41" name="Text Box 166">
                <a:extLst>
                  <a:ext uri="{FF2B5EF4-FFF2-40B4-BE49-F238E27FC236}">
                    <a16:creationId xmlns:a16="http://schemas.microsoft.com/office/drawing/2014/main" id="{7465787B-96AC-44B1-B41A-D32A05E70E35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White">
              <a:xfrm>
                <a:off x="2899" y="1033"/>
                <a:ext cx="37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Book Antiqua" charset="0"/>
                    <a:ea typeface="ＭＳ Ｐゴシック" charset="0"/>
                    <a:cs typeface="Geneva" charset="0"/>
                  </a:rPr>
                  <a:t>1.16</a:t>
                </a:r>
              </a:p>
            </p:txBody>
          </p:sp>
        </p:grpSp>
      </p:grpSp>
      <p:sp>
        <p:nvSpPr>
          <p:cNvPr id="99" name="Rectangle 5">
            <a:extLst>
              <a:ext uri="{FF2B5EF4-FFF2-40B4-BE49-F238E27FC236}">
                <a16:creationId xmlns:a16="http://schemas.microsoft.com/office/drawing/2014/main" id="{9C443A77-60E9-466E-B1BE-0358A282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6580188"/>
            <a:ext cx="5816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Wald et al. Am J Med 2009;122:290-300.</a:t>
            </a:r>
          </a:p>
        </p:txBody>
      </p:sp>
      <p:sp>
        <p:nvSpPr>
          <p:cNvPr id="100" name="Text Box 44">
            <a:extLst>
              <a:ext uri="{FF2B5EF4-FFF2-40B4-BE49-F238E27FC236}">
                <a16:creationId xmlns:a16="http://schemas.microsoft.com/office/drawing/2014/main" id="{4C394711-44A3-4D1E-AFBE-D656E5013F83}"/>
              </a:ext>
            </a:extLst>
          </p:cNvPr>
          <p:cNvSpPr txBox="1">
            <a:spLocks noChangeArrowheads="1"/>
          </p:cNvSpPr>
          <p:nvPr/>
        </p:nvSpPr>
        <p:spPr bwMode="blackWhite">
          <a:xfrm rot="16200000">
            <a:off x="-1482206" y="3138329"/>
            <a:ext cx="4816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Rapporto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tra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riduzione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pressoria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incrementale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osservata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e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riduzione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pressoria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attesa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01" name="Text Box 22">
            <a:extLst>
              <a:ext uri="{FF2B5EF4-FFF2-40B4-BE49-F238E27FC236}">
                <a16:creationId xmlns:a16="http://schemas.microsoft.com/office/drawing/2014/main" id="{CFCB2E08-CBF0-4AE8-9BF4-65CD267A3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293"/>
            <a:ext cx="9144000" cy="1071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PGothic" pitchFamily="34" charset="-128"/>
                <a:cs typeface="+mn-cs"/>
              </a:rPr>
              <a:t>Razionale per la terapia di combinazione: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PGothic" pitchFamily="34" charset="-128"/>
                <a:cs typeface="+mn-cs"/>
              </a:rPr>
              <a:t>due farmaci sono più efficaci di uno</a:t>
            </a:r>
          </a:p>
        </p:txBody>
      </p:sp>
    </p:spTree>
    <p:extLst>
      <p:ext uri="{BB962C8B-B14F-4D97-AF65-F5344CB8AC3E}">
        <p14:creationId xmlns:p14="http://schemas.microsoft.com/office/powerpoint/2010/main" val="1190311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E8AEAF9-FDB9-4C62-924C-AC545C168EB8}"/>
              </a:ext>
            </a:extLst>
          </p:cNvPr>
          <p:cNvSpPr txBox="1">
            <a:spLocks/>
          </p:cNvSpPr>
          <p:nvPr/>
        </p:nvSpPr>
        <p:spPr bwMode="auto">
          <a:xfrm>
            <a:off x="107504" y="3284984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 ESC GL 2013-2018</a:t>
            </a:r>
            <a:b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Maggiore aggressività nell’inizio delle terapia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Perché?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gran parte dei pazienti di fatto necessita di &gt; 2 medicine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L’aggiunta di un Farmaco è più efficace dell’aumento del dosaggio del primo farmaco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scarsa Aderenza è IL PROBLEMA della Terapia farmacologica dell’ipertensione arteriosa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variabile Tempo ed Inerzia Terapeutica sono elementi da considerare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0307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Signora Rosa 75 </a:t>
            </a:r>
            <a:r>
              <a:rPr lang="en-US" dirty="0" err="1"/>
              <a:t>anni</a:t>
            </a:r>
            <a:br>
              <a:rPr lang="en-US" dirty="0"/>
            </a:br>
            <a:r>
              <a:rPr lang="en-US" sz="2200" dirty="0" err="1"/>
              <a:t>Ipertensione</a:t>
            </a:r>
            <a:r>
              <a:rPr lang="en-US" sz="2200" dirty="0"/>
              <a:t> </a:t>
            </a:r>
            <a:r>
              <a:rPr lang="en-US" sz="2200" dirty="0" err="1"/>
              <a:t>arteriosa</a:t>
            </a:r>
            <a:r>
              <a:rPr lang="en-US" sz="2200" dirty="0"/>
              <a:t>, </a:t>
            </a:r>
            <a:r>
              <a:rPr lang="en-US" sz="2200" dirty="0" err="1"/>
              <a:t>diabete</a:t>
            </a:r>
            <a:r>
              <a:rPr lang="en-US" sz="2200" dirty="0"/>
              <a:t> </a:t>
            </a:r>
            <a:r>
              <a:rPr lang="en-US" sz="2200" dirty="0" err="1"/>
              <a:t>mellito</a:t>
            </a:r>
            <a:r>
              <a:rPr lang="en-US" sz="2200" dirty="0"/>
              <a:t>, </a:t>
            </a:r>
            <a:r>
              <a:rPr lang="en-US" sz="2200" dirty="0" err="1"/>
              <a:t>ipercolesterolemia</a:t>
            </a:r>
            <a:r>
              <a:rPr lang="en-US" sz="2200" dirty="0"/>
              <a:t>, </a:t>
            </a:r>
            <a:r>
              <a:rPr lang="en-US" sz="2200" dirty="0" err="1"/>
              <a:t>recente</a:t>
            </a:r>
            <a:r>
              <a:rPr lang="en-US" sz="2200" dirty="0"/>
              <a:t> IMA con </a:t>
            </a:r>
            <a:r>
              <a:rPr lang="en-US" sz="2200" dirty="0" err="1"/>
              <a:t>buona</a:t>
            </a:r>
            <a:r>
              <a:rPr lang="en-US" sz="2200" dirty="0"/>
              <a:t> FE residua e </a:t>
            </a:r>
            <a:r>
              <a:rPr lang="en-US" sz="2200" dirty="0" err="1"/>
              <a:t>osteoporosi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4"/>
            <a:ext cx="8640960" cy="50691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        </a:t>
            </a:r>
            <a:r>
              <a:rPr lang="en-US" sz="5000" b="1" dirty="0" err="1"/>
              <a:t>Terapia</a:t>
            </a:r>
            <a:r>
              <a:rPr lang="en-US" sz="5000" b="1" dirty="0"/>
              <a:t> </a:t>
            </a:r>
            <a:r>
              <a:rPr lang="en-US" sz="5000" b="1" dirty="0" err="1"/>
              <a:t>assunta</a:t>
            </a:r>
            <a:endParaRPr lang="en-US" sz="5000" b="1" dirty="0"/>
          </a:p>
          <a:p>
            <a:pPr marL="0" indent="0">
              <a:buNone/>
            </a:pPr>
            <a:endParaRPr lang="en-US" dirty="0"/>
          </a:p>
          <a:p>
            <a:r>
              <a:rPr lang="en-US" sz="4200" dirty="0" err="1"/>
              <a:t>Cardioaspirina</a:t>
            </a:r>
            <a:r>
              <a:rPr lang="en-US" sz="4200" dirty="0"/>
              <a:t> 100mg/die</a:t>
            </a:r>
          </a:p>
          <a:p>
            <a:r>
              <a:rPr lang="en-US" sz="4200" dirty="0" err="1"/>
              <a:t>Clopidogrel</a:t>
            </a:r>
            <a:r>
              <a:rPr lang="en-US" sz="4200" dirty="0"/>
              <a:t> 75 mg/die</a:t>
            </a:r>
          </a:p>
          <a:p>
            <a:r>
              <a:rPr lang="en-US" sz="4200" dirty="0" err="1"/>
              <a:t>Metformina</a:t>
            </a:r>
            <a:r>
              <a:rPr lang="en-US" sz="4200" dirty="0"/>
              <a:t> 500x3/die</a:t>
            </a:r>
          </a:p>
          <a:p>
            <a:r>
              <a:rPr lang="en-US" sz="4200" dirty="0" err="1"/>
              <a:t>Empaglifozina</a:t>
            </a:r>
            <a:r>
              <a:rPr lang="en-US" sz="4200" dirty="0"/>
              <a:t> 10mg/die</a:t>
            </a:r>
          </a:p>
          <a:p>
            <a:r>
              <a:rPr lang="en-US" sz="4200" dirty="0" err="1"/>
              <a:t>Enalapril</a:t>
            </a:r>
            <a:r>
              <a:rPr lang="en-US" sz="4200" dirty="0"/>
              <a:t> 20 mg/die</a:t>
            </a:r>
          </a:p>
          <a:p>
            <a:r>
              <a:rPr lang="en-US" sz="4200" dirty="0" err="1"/>
              <a:t>Rosuvastatina</a:t>
            </a:r>
            <a:r>
              <a:rPr lang="en-US" sz="4200" dirty="0"/>
              <a:t> 10 mg/die</a:t>
            </a:r>
          </a:p>
          <a:p>
            <a:r>
              <a:rPr lang="en-US" sz="4200" dirty="0"/>
              <a:t>Ezetimibe 10 mg/die</a:t>
            </a:r>
          </a:p>
          <a:p>
            <a:r>
              <a:rPr lang="en-US" sz="4200" dirty="0" err="1"/>
              <a:t>Carvedilolo</a:t>
            </a:r>
            <a:r>
              <a:rPr lang="en-US" sz="4200" dirty="0"/>
              <a:t> 25mg x 2/die</a:t>
            </a:r>
          </a:p>
          <a:p>
            <a:r>
              <a:rPr lang="en-US" sz="4200" dirty="0" err="1"/>
              <a:t>Amlodipina</a:t>
            </a:r>
            <a:r>
              <a:rPr lang="en-US" sz="4200" dirty="0"/>
              <a:t> 5 mg/die</a:t>
            </a:r>
          </a:p>
          <a:p>
            <a:r>
              <a:rPr lang="en-US" sz="4200" dirty="0"/>
              <a:t>Furosemide 25mg 1 </a:t>
            </a:r>
            <a:r>
              <a:rPr lang="en-US" sz="4200" dirty="0" err="1"/>
              <a:t>cp</a:t>
            </a:r>
            <a:r>
              <a:rPr lang="en-US" sz="4200" dirty="0"/>
              <a:t> x 2/die</a:t>
            </a:r>
          </a:p>
          <a:p>
            <a:r>
              <a:rPr lang="en-US" sz="4200" dirty="0" err="1"/>
              <a:t>Calcio</a:t>
            </a:r>
            <a:endParaRPr lang="en-US" sz="4200" dirty="0"/>
          </a:p>
          <a:p>
            <a:r>
              <a:rPr lang="en-US" sz="4200" dirty="0" err="1"/>
              <a:t>Pantoprazolo</a:t>
            </a:r>
            <a:r>
              <a:rPr lang="en-US" sz="4200" dirty="0"/>
              <a:t> 20 mg/die</a:t>
            </a:r>
          </a:p>
          <a:p>
            <a:r>
              <a:rPr lang="en-US" sz="4200" dirty="0" err="1"/>
              <a:t>Escicitalopram</a:t>
            </a:r>
            <a:r>
              <a:rPr lang="en-US" sz="4200" dirty="0"/>
              <a:t> 20mg/die</a:t>
            </a:r>
          </a:p>
          <a:p>
            <a:r>
              <a:rPr lang="en-US" sz="4200" dirty="0" err="1"/>
              <a:t>Benzodiazepina</a:t>
            </a:r>
            <a:r>
              <a:rPr lang="en-US" sz="4200" dirty="0"/>
              <a:t> al </a:t>
            </a:r>
            <a:r>
              <a:rPr lang="en-US" sz="4200" dirty="0" err="1"/>
              <a:t>bisogno</a:t>
            </a:r>
            <a:endParaRPr lang="en-US" sz="4200" dirty="0"/>
          </a:p>
          <a:p>
            <a:r>
              <a:rPr lang="en-US" sz="4200" dirty="0"/>
              <a:t>Isosorbide </a:t>
            </a:r>
            <a:r>
              <a:rPr lang="en-US" sz="4200" dirty="0" err="1"/>
              <a:t>mononitrato</a:t>
            </a:r>
            <a:r>
              <a:rPr lang="en-US" sz="4200" dirty="0"/>
              <a:t> 40 mg X 3/die</a:t>
            </a:r>
          </a:p>
          <a:p>
            <a:endParaRPr lang="en-US" sz="4200" dirty="0"/>
          </a:p>
          <a:p>
            <a:pPr marL="0" indent="0" algn="ctr">
              <a:buNone/>
            </a:pPr>
            <a:r>
              <a:rPr lang="en-US" sz="6000" b="1" dirty="0"/>
              <a:t>19 </a:t>
            </a:r>
            <a:r>
              <a:rPr lang="en-US" sz="6000" b="1" dirty="0" err="1"/>
              <a:t>compresse</a:t>
            </a:r>
            <a:r>
              <a:rPr lang="en-US" sz="6000" b="1" dirty="0"/>
              <a:t> </a:t>
            </a:r>
            <a:r>
              <a:rPr lang="en-US" sz="6000" b="1" dirty="0" err="1"/>
              <a:t>variamente</a:t>
            </a:r>
            <a:r>
              <a:rPr lang="en-US" sz="6000" b="1" dirty="0"/>
              <a:t> </a:t>
            </a:r>
            <a:r>
              <a:rPr lang="en-US" sz="6000" b="1" dirty="0" err="1"/>
              <a:t>distribuite</a:t>
            </a:r>
            <a:r>
              <a:rPr lang="en-US" sz="6000" b="1" dirty="0"/>
              <a:t> </a:t>
            </a:r>
            <a:r>
              <a:rPr lang="en-US" sz="6000" b="1" dirty="0" err="1"/>
              <a:t>nella</a:t>
            </a:r>
            <a:r>
              <a:rPr lang="en-US" sz="6000" b="1" dirty="0"/>
              <a:t> </a:t>
            </a:r>
            <a:r>
              <a:rPr lang="en-US" sz="6000" b="1" dirty="0" err="1"/>
              <a:t>giornata</a:t>
            </a:r>
            <a:endParaRPr lang="en-US" sz="6000" b="1" dirty="0"/>
          </a:p>
          <a:p>
            <a:endParaRPr lang="en-US" sz="42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16016" y="2708920"/>
            <a:ext cx="432048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170/100 mmHg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Edemi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declivi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dispnea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NYHA II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110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Signora Rosa 75 </a:t>
            </a:r>
            <a:r>
              <a:rPr lang="en-US" dirty="0" err="1"/>
              <a:t>anni</a:t>
            </a:r>
            <a:br>
              <a:rPr lang="en-US" dirty="0"/>
            </a:br>
            <a:r>
              <a:rPr lang="en-US" sz="2200" dirty="0" err="1"/>
              <a:t>Ipertensione</a:t>
            </a:r>
            <a:r>
              <a:rPr lang="en-US" sz="2200" dirty="0"/>
              <a:t> </a:t>
            </a:r>
            <a:r>
              <a:rPr lang="en-US" sz="2200" dirty="0" err="1"/>
              <a:t>arteriosa</a:t>
            </a:r>
            <a:r>
              <a:rPr lang="en-US" sz="2200" dirty="0"/>
              <a:t>, </a:t>
            </a:r>
            <a:r>
              <a:rPr lang="en-US" sz="2200" dirty="0" err="1"/>
              <a:t>diabete</a:t>
            </a:r>
            <a:r>
              <a:rPr lang="en-US" sz="2200" dirty="0"/>
              <a:t> </a:t>
            </a:r>
            <a:r>
              <a:rPr lang="en-US" sz="2200" dirty="0" err="1"/>
              <a:t>mellito</a:t>
            </a:r>
            <a:r>
              <a:rPr lang="en-US" sz="2200" dirty="0"/>
              <a:t>, </a:t>
            </a:r>
            <a:r>
              <a:rPr lang="en-US" sz="2200" dirty="0" err="1"/>
              <a:t>ipercolesterolemia</a:t>
            </a:r>
            <a:r>
              <a:rPr lang="en-US" sz="2200" dirty="0"/>
              <a:t>, </a:t>
            </a:r>
            <a:r>
              <a:rPr lang="en-US" sz="2200" dirty="0" err="1"/>
              <a:t>recente</a:t>
            </a:r>
            <a:r>
              <a:rPr lang="en-US" sz="2200" dirty="0"/>
              <a:t> IMA con </a:t>
            </a:r>
            <a:r>
              <a:rPr lang="en-US" sz="2200" dirty="0" err="1"/>
              <a:t>buona</a:t>
            </a:r>
            <a:r>
              <a:rPr lang="en-US" sz="2200" dirty="0"/>
              <a:t> FE residua e </a:t>
            </a:r>
            <a:r>
              <a:rPr lang="en-US" sz="2200" dirty="0" err="1"/>
              <a:t>osteoporosi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4"/>
            <a:ext cx="8640960" cy="50691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        </a:t>
            </a:r>
            <a:r>
              <a:rPr lang="en-US" sz="5000" b="1" dirty="0" err="1"/>
              <a:t>Terapia</a:t>
            </a:r>
            <a:r>
              <a:rPr lang="en-US" sz="5000" b="1" dirty="0"/>
              <a:t> </a:t>
            </a:r>
            <a:r>
              <a:rPr lang="en-US" sz="5000" b="1" dirty="0" err="1"/>
              <a:t>assunta</a:t>
            </a:r>
            <a:endParaRPr lang="en-US" sz="5000" b="1" dirty="0"/>
          </a:p>
          <a:p>
            <a:pPr marL="0" indent="0">
              <a:buNone/>
            </a:pPr>
            <a:endParaRPr lang="en-US" dirty="0"/>
          </a:p>
          <a:p>
            <a:r>
              <a:rPr lang="en-US" sz="4200" dirty="0" err="1"/>
              <a:t>Cardioaspirina</a:t>
            </a:r>
            <a:r>
              <a:rPr lang="en-US" sz="4200" dirty="0"/>
              <a:t> 100mg/die</a:t>
            </a:r>
          </a:p>
          <a:p>
            <a:r>
              <a:rPr lang="en-US" sz="4200" dirty="0" err="1"/>
              <a:t>Clopidogrel</a:t>
            </a:r>
            <a:r>
              <a:rPr lang="en-US" sz="4200" dirty="0"/>
              <a:t> 75 mg/die</a:t>
            </a:r>
          </a:p>
          <a:p>
            <a:r>
              <a:rPr lang="en-US" sz="4200" dirty="0" err="1"/>
              <a:t>Metformina</a:t>
            </a:r>
            <a:r>
              <a:rPr lang="en-US" sz="4200" dirty="0"/>
              <a:t> 500x3/die</a:t>
            </a:r>
          </a:p>
          <a:p>
            <a:r>
              <a:rPr lang="en-US" sz="4200" dirty="0" err="1"/>
              <a:t>Empaglifozina</a:t>
            </a:r>
            <a:r>
              <a:rPr lang="en-US" sz="4200" dirty="0"/>
              <a:t> 10mg/die</a:t>
            </a:r>
          </a:p>
          <a:p>
            <a:r>
              <a:rPr lang="en-US" sz="4200" b="1" dirty="0" err="1"/>
              <a:t>Enalapril</a:t>
            </a:r>
            <a:r>
              <a:rPr lang="en-US" sz="4200" b="1" dirty="0"/>
              <a:t> 20 mg/die</a:t>
            </a:r>
          </a:p>
          <a:p>
            <a:r>
              <a:rPr lang="en-US" sz="4200" dirty="0" err="1"/>
              <a:t>Rosuvastatina</a:t>
            </a:r>
            <a:r>
              <a:rPr lang="en-US" sz="4200" dirty="0"/>
              <a:t> 10 mg/die</a:t>
            </a:r>
          </a:p>
          <a:p>
            <a:r>
              <a:rPr lang="en-US" sz="4200" dirty="0"/>
              <a:t>Ezetimibe 10 mg/die</a:t>
            </a:r>
          </a:p>
          <a:p>
            <a:r>
              <a:rPr lang="en-US" sz="4200" b="1" dirty="0" err="1"/>
              <a:t>Carvedilolo</a:t>
            </a:r>
            <a:r>
              <a:rPr lang="en-US" sz="4200" b="1" dirty="0"/>
              <a:t> 25mg x 2/die</a:t>
            </a:r>
          </a:p>
          <a:p>
            <a:r>
              <a:rPr lang="en-US" sz="4200" b="1" dirty="0" err="1"/>
              <a:t>Amlodipina</a:t>
            </a:r>
            <a:r>
              <a:rPr lang="en-US" sz="4200" b="1" dirty="0"/>
              <a:t> 5 mg/die</a:t>
            </a:r>
          </a:p>
          <a:p>
            <a:r>
              <a:rPr lang="en-US" sz="4200" b="1" dirty="0"/>
              <a:t>Furosemide 25mg 1 </a:t>
            </a:r>
            <a:r>
              <a:rPr lang="en-US" sz="4200" b="1" dirty="0" err="1"/>
              <a:t>cp</a:t>
            </a:r>
            <a:r>
              <a:rPr lang="en-US" sz="4200" b="1" dirty="0"/>
              <a:t> x 2/die</a:t>
            </a:r>
          </a:p>
          <a:p>
            <a:r>
              <a:rPr lang="en-US" sz="4200" dirty="0" err="1"/>
              <a:t>Calcio</a:t>
            </a:r>
            <a:endParaRPr lang="en-US" sz="4200" dirty="0"/>
          </a:p>
          <a:p>
            <a:r>
              <a:rPr lang="en-US" sz="4200" dirty="0" err="1"/>
              <a:t>Pantoprazolo</a:t>
            </a:r>
            <a:r>
              <a:rPr lang="en-US" sz="4200" dirty="0"/>
              <a:t> 20 mg/die</a:t>
            </a:r>
          </a:p>
          <a:p>
            <a:r>
              <a:rPr lang="en-US" sz="4200" dirty="0" err="1"/>
              <a:t>Escicitalopram</a:t>
            </a:r>
            <a:r>
              <a:rPr lang="en-US" sz="4200" dirty="0"/>
              <a:t> 20mg/die</a:t>
            </a:r>
          </a:p>
          <a:p>
            <a:r>
              <a:rPr lang="en-US" sz="4200" dirty="0" err="1"/>
              <a:t>Benzodiazepina</a:t>
            </a:r>
            <a:r>
              <a:rPr lang="en-US" sz="4200" dirty="0"/>
              <a:t> al </a:t>
            </a:r>
            <a:r>
              <a:rPr lang="en-US" sz="4200" dirty="0" err="1"/>
              <a:t>bisogno</a:t>
            </a:r>
            <a:endParaRPr lang="en-US" sz="4200" dirty="0"/>
          </a:p>
          <a:p>
            <a:r>
              <a:rPr lang="en-US" sz="4200" b="1" dirty="0"/>
              <a:t>Isosorbide </a:t>
            </a:r>
            <a:r>
              <a:rPr lang="en-US" sz="4200" b="1" dirty="0" err="1"/>
              <a:t>mononitrato</a:t>
            </a:r>
            <a:r>
              <a:rPr lang="en-US" sz="4200" b="1" dirty="0"/>
              <a:t> 40 mg X 3/die</a:t>
            </a:r>
          </a:p>
          <a:p>
            <a:endParaRPr lang="en-US" sz="4200" dirty="0"/>
          </a:p>
          <a:p>
            <a:pPr marL="0" indent="0" algn="ctr">
              <a:buNone/>
            </a:pPr>
            <a:r>
              <a:rPr lang="en-US" sz="6000" b="1" dirty="0"/>
              <a:t>19 </a:t>
            </a:r>
            <a:r>
              <a:rPr lang="en-US" sz="6000" b="1" dirty="0" err="1"/>
              <a:t>compresse</a:t>
            </a:r>
            <a:r>
              <a:rPr lang="en-US" sz="6000" b="1" dirty="0"/>
              <a:t> </a:t>
            </a:r>
            <a:r>
              <a:rPr lang="en-US" sz="6000" b="1" dirty="0" err="1"/>
              <a:t>variamente</a:t>
            </a:r>
            <a:r>
              <a:rPr lang="en-US" sz="6000" b="1" dirty="0"/>
              <a:t> </a:t>
            </a:r>
            <a:r>
              <a:rPr lang="en-US" sz="6000" b="1" dirty="0" err="1"/>
              <a:t>distribuite</a:t>
            </a:r>
            <a:r>
              <a:rPr lang="en-US" sz="6000" b="1" dirty="0"/>
              <a:t> </a:t>
            </a:r>
            <a:r>
              <a:rPr lang="en-US" sz="6000" b="1" dirty="0" err="1"/>
              <a:t>nella</a:t>
            </a:r>
            <a:r>
              <a:rPr lang="en-US" sz="6000" b="1" dirty="0"/>
              <a:t> </a:t>
            </a:r>
            <a:r>
              <a:rPr lang="en-US" sz="6000" b="1" dirty="0" err="1"/>
              <a:t>giornata</a:t>
            </a:r>
            <a:endParaRPr lang="en-US" sz="6000" b="1" dirty="0"/>
          </a:p>
          <a:p>
            <a:endParaRPr lang="en-US" sz="42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51920" y="2456892"/>
            <a:ext cx="4968552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170/100 mmHg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Edemi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declivi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dispnea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NYHA 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/>
              </a:rPr>
              <a:t>Ipertensione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Resistente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o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Terapia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non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assunta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8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694E4-AD8D-4927-9739-F88826CAD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254001"/>
          </a:xfrm>
        </p:spPr>
        <p:txBody>
          <a:bodyPr/>
          <a:lstStyle/>
          <a:p>
            <a:r>
              <a:rPr lang="it-IT" dirty="0"/>
              <a:t>Una nuova Era è iniziata</a:t>
            </a:r>
            <a:br>
              <a:rPr lang="it-IT" dirty="0"/>
            </a:br>
            <a:r>
              <a:rPr lang="it-IT" sz="2800" dirty="0"/>
              <a:t>L’Era della Prevenzione Cardiovascolare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D3EE777-4554-4CD9-BBAD-254996539D59}"/>
              </a:ext>
            </a:extLst>
          </p:cNvPr>
          <p:cNvSpPr/>
          <p:nvPr/>
        </p:nvSpPr>
        <p:spPr>
          <a:xfrm>
            <a:off x="107504" y="2252464"/>
            <a:ext cx="2952328" cy="384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Ipertensione Arteriosa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F27E5F6-1C4B-4B8A-9BAA-24230A78816F}"/>
              </a:ext>
            </a:extLst>
          </p:cNvPr>
          <p:cNvSpPr/>
          <p:nvPr/>
        </p:nvSpPr>
        <p:spPr>
          <a:xfrm>
            <a:off x="-36512" y="2924944"/>
            <a:ext cx="291581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Curva J</a:t>
            </a:r>
            <a:r>
              <a:rPr lang="it-IT" dirty="0">
                <a:solidFill>
                  <a:schemeClr val="tx1"/>
                </a:solidFill>
              </a:rPr>
              <a:t> con Target BP 140/90 mmHg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Escalation</a:t>
            </a:r>
            <a:r>
              <a:rPr lang="it-IT" dirty="0">
                <a:solidFill>
                  <a:schemeClr val="tx1"/>
                </a:solidFill>
              </a:rPr>
              <a:t> Farmacologica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6D1EB8F-7561-4821-828B-3A7DD8B4CE25}"/>
              </a:ext>
            </a:extLst>
          </p:cNvPr>
          <p:cNvSpPr/>
          <p:nvPr/>
        </p:nvSpPr>
        <p:spPr>
          <a:xfrm>
            <a:off x="107504" y="5157192"/>
            <a:ext cx="273630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Rischio CV e HMOD </a:t>
            </a:r>
            <a:r>
              <a:rPr lang="it-IT" dirty="0">
                <a:solidFill>
                  <a:schemeClr val="tx1"/>
                </a:solidFill>
              </a:rPr>
              <a:t>guida la </a:t>
            </a:r>
            <a:r>
              <a:rPr lang="it-IT" dirty="0" err="1">
                <a:solidFill>
                  <a:schemeClr val="tx1"/>
                </a:solidFill>
              </a:rPr>
              <a:t>Tp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Nuovi target </a:t>
            </a:r>
            <a:r>
              <a:rPr lang="it-IT" dirty="0">
                <a:solidFill>
                  <a:schemeClr val="tx1"/>
                </a:solidFill>
              </a:rPr>
              <a:t>più ambizioni &lt;130 mmHg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Associazione </a:t>
            </a:r>
            <a:r>
              <a:rPr lang="it-IT" dirty="0">
                <a:solidFill>
                  <a:schemeClr val="tx1"/>
                </a:solidFill>
              </a:rPr>
              <a:t>in partenza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87486DE0-EEED-4BA1-AE8F-E5811B57F613}"/>
              </a:ext>
            </a:extLst>
          </p:cNvPr>
          <p:cNvSpPr/>
          <p:nvPr/>
        </p:nvSpPr>
        <p:spPr>
          <a:xfrm>
            <a:off x="1187624" y="4149080"/>
            <a:ext cx="648072" cy="72008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E37553DF-2796-4C6D-804A-F4B0D534CE0D}"/>
              </a:ext>
            </a:extLst>
          </p:cNvPr>
          <p:cNvSpPr/>
          <p:nvPr/>
        </p:nvSpPr>
        <p:spPr>
          <a:xfrm>
            <a:off x="4211960" y="4157221"/>
            <a:ext cx="576064" cy="1071979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E7F9237-3BAE-4721-A278-BCDEF91443A7}"/>
              </a:ext>
            </a:extLst>
          </p:cNvPr>
          <p:cNvSpPr/>
          <p:nvPr/>
        </p:nvSpPr>
        <p:spPr>
          <a:xfrm>
            <a:off x="6300192" y="2780928"/>
            <a:ext cx="266429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Iniziare con Metformina poi ottimizzare la glicemia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Nessuna Riduzione Eventi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C42FFED-3878-4825-989D-616CAF9F4445}"/>
              </a:ext>
            </a:extLst>
          </p:cNvPr>
          <p:cNvSpPr/>
          <p:nvPr/>
        </p:nvSpPr>
        <p:spPr>
          <a:xfrm>
            <a:off x="6300192" y="5085184"/>
            <a:ext cx="266429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SGLT2 e GLP1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Riduzione eventi cardiovascolari soprattutto in Prevenzione Secondaria 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3DD3579-06C4-4A54-AD74-AF6D112EF0D9}"/>
              </a:ext>
            </a:extLst>
          </p:cNvPr>
          <p:cNvSpPr/>
          <p:nvPr/>
        </p:nvSpPr>
        <p:spPr>
          <a:xfrm>
            <a:off x="6300192" y="2276872"/>
            <a:ext cx="2664296" cy="377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Il Diabete tipo 2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950876A-7C4B-4BDF-910C-7A2A840F32FB}"/>
              </a:ext>
            </a:extLst>
          </p:cNvPr>
          <p:cNvSpPr/>
          <p:nvPr/>
        </p:nvSpPr>
        <p:spPr>
          <a:xfrm>
            <a:off x="2051720" y="4293096"/>
            <a:ext cx="511256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2018-2019</a:t>
            </a: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98B5AD14-C952-430E-A40E-B7AA7F9ECADF}"/>
              </a:ext>
            </a:extLst>
          </p:cNvPr>
          <p:cNvSpPr/>
          <p:nvPr/>
        </p:nvSpPr>
        <p:spPr>
          <a:xfrm>
            <a:off x="7308304" y="4149080"/>
            <a:ext cx="648072" cy="648072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D356A21F-F94E-4E5E-8B92-155E065D1164}"/>
              </a:ext>
            </a:extLst>
          </p:cNvPr>
          <p:cNvCxnSpPr/>
          <p:nvPr/>
        </p:nvCxnSpPr>
        <p:spPr>
          <a:xfrm>
            <a:off x="7668344" y="3284984"/>
            <a:ext cx="0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3DA341C3-C2A3-49DD-9802-FD336DB9B011}"/>
              </a:ext>
            </a:extLst>
          </p:cNvPr>
          <p:cNvCxnSpPr/>
          <p:nvPr/>
        </p:nvCxnSpPr>
        <p:spPr>
          <a:xfrm>
            <a:off x="7668344" y="5373216"/>
            <a:ext cx="0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721F0538-27A5-4430-8CE2-5D9B44B3BB9C}"/>
              </a:ext>
            </a:extLst>
          </p:cNvPr>
          <p:cNvSpPr/>
          <p:nvPr/>
        </p:nvSpPr>
        <p:spPr>
          <a:xfrm>
            <a:off x="6732240" y="4941168"/>
            <a:ext cx="172818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CF13890-8C52-48BF-B1CF-865C547D13BE}"/>
              </a:ext>
            </a:extLst>
          </p:cNvPr>
          <p:cNvSpPr/>
          <p:nvPr/>
        </p:nvSpPr>
        <p:spPr>
          <a:xfrm>
            <a:off x="6372200" y="2276872"/>
            <a:ext cx="2520280" cy="384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108FDA0-5557-4A1E-A3D2-23F5BF9FE31B}"/>
              </a:ext>
            </a:extLst>
          </p:cNvPr>
          <p:cNvSpPr/>
          <p:nvPr/>
        </p:nvSpPr>
        <p:spPr>
          <a:xfrm>
            <a:off x="3203848" y="2252464"/>
            <a:ext cx="2664296" cy="384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Dislipidemia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54E67B27-7E88-4678-87A0-AA8E9C2DAF90}"/>
              </a:ext>
            </a:extLst>
          </p:cNvPr>
          <p:cNvSpPr/>
          <p:nvPr/>
        </p:nvSpPr>
        <p:spPr>
          <a:xfrm>
            <a:off x="2771800" y="2780928"/>
            <a:ext cx="3384375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Progressiva escalation della </a:t>
            </a:r>
            <a:r>
              <a:rPr lang="it-IT" dirty="0" err="1">
                <a:solidFill>
                  <a:schemeClr val="tx1"/>
                </a:solidFill>
              </a:rPr>
              <a:t>Tp</a:t>
            </a:r>
            <a:r>
              <a:rPr lang="it-IT" dirty="0">
                <a:solidFill>
                  <a:schemeClr val="tx1"/>
                </a:solidFill>
              </a:rPr>
              <a:t> con Statine: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LDL</a:t>
            </a:r>
            <a:r>
              <a:rPr lang="it-IT" dirty="0">
                <a:solidFill>
                  <a:schemeClr val="tx1"/>
                </a:solidFill>
              </a:rPr>
              <a:t> Rischio Molto Alto &lt; 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TG</a:t>
            </a:r>
            <a:r>
              <a:rPr lang="it-IT" dirty="0">
                <a:solidFill>
                  <a:schemeClr val="tx1"/>
                </a:solidFill>
              </a:rPr>
              <a:t> Target non principale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Time to target</a:t>
            </a:r>
            <a:r>
              <a:rPr lang="it-IT" dirty="0">
                <a:solidFill>
                  <a:schemeClr val="tx1"/>
                </a:solidFill>
              </a:rPr>
              <a:t>: non importante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CC34ECE-7D7D-4236-B8E6-2C2BFA8E6D5B}"/>
              </a:ext>
            </a:extLst>
          </p:cNvPr>
          <p:cNvSpPr/>
          <p:nvPr/>
        </p:nvSpPr>
        <p:spPr>
          <a:xfrm>
            <a:off x="2771800" y="5301208"/>
            <a:ext cx="3600397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LDL</a:t>
            </a:r>
            <a:r>
              <a:rPr lang="it-IT" dirty="0">
                <a:solidFill>
                  <a:schemeClr val="tx1"/>
                </a:solidFill>
              </a:rPr>
              <a:t> Rischio molto alto &lt;55 e dopo II° evento &lt; 40!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TG</a:t>
            </a:r>
            <a:r>
              <a:rPr lang="it-IT" dirty="0">
                <a:solidFill>
                  <a:schemeClr val="tx1"/>
                </a:solidFill>
              </a:rPr>
              <a:t>: se &gt; 150 Omega 3 4 gr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Time to target</a:t>
            </a:r>
            <a:r>
              <a:rPr lang="it-IT" dirty="0">
                <a:solidFill>
                  <a:schemeClr val="tx1"/>
                </a:solidFill>
              </a:rPr>
              <a:t>: importante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5" name="Sottotitolo 2">
            <a:extLst>
              <a:ext uri="{FF2B5EF4-FFF2-40B4-BE49-F238E27FC236}">
                <a16:creationId xmlns:a16="http://schemas.microsoft.com/office/drawing/2014/main" id="{78F63079-2E2F-4606-B7B7-FFB899CDFB05}"/>
              </a:ext>
            </a:extLst>
          </p:cNvPr>
          <p:cNvSpPr txBox="1">
            <a:spLocks/>
          </p:cNvSpPr>
          <p:nvPr/>
        </p:nvSpPr>
        <p:spPr bwMode="auto">
          <a:xfrm>
            <a:off x="0" y="1100336"/>
            <a:ext cx="9144000" cy="6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1" kern="0" dirty="0">
                <a:solidFill>
                  <a:srgbClr val="C00000"/>
                </a:solidFill>
              </a:rPr>
              <a:t>Maggiore Aggressività nel controllo dei Fattori di Rischio</a:t>
            </a:r>
          </a:p>
        </p:txBody>
      </p:sp>
    </p:spTree>
    <p:extLst>
      <p:ext uri="{BB962C8B-B14F-4D97-AF65-F5344CB8AC3E}">
        <p14:creationId xmlns:p14="http://schemas.microsoft.com/office/powerpoint/2010/main" val="2667162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2"/>
          <p:cNvSpPr txBox="1">
            <a:spLocks noChangeArrowheads="1"/>
          </p:cNvSpPr>
          <p:nvPr/>
        </p:nvSpPr>
        <p:spPr bwMode="auto">
          <a:xfrm>
            <a:off x="117686" y="188640"/>
            <a:ext cx="9026314" cy="120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Fasi del processo prescrittivo in cui l</a:t>
            </a:r>
            <a:r>
              <a:rPr kumimoji="0" lang="it-IT" alt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’</a:t>
            </a:r>
            <a:r>
              <a:rPr kumimoji="0" lang="it-IT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aderenza può venire meno</a:t>
            </a:r>
          </a:p>
        </p:txBody>
      </p:sp>
      <p:pic>
        <p:nvPicPr>
          <p:cNvPr id="179203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" y="1447804"/>
            <a:ext cx="8233834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Text Box 51"/>
          <p:cNvSpPr txBox="1">
            <a:spLocks noChangeArrowheads="1"/>
          </p:cNvSpPr>
          <p:nvPr/>
        </p:nvSpPr>
        <p:spPr bwMode="auto">
          <a:xfrm>
            <a:off x="7097284" y="6581847"/>
            <a:ext cx="2046729" cy="2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2" tIns="45677" rIns="91352" bIns="456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 pitchFamily="34" charset="0"/>
              </a:rPr>
              <a:t>www.americanheart.org</a:t>
            </a:r>
          </a:p>
        </p:txBody>
      </p:sp>
      <p:sp>
        <p:nvSpPr>
          <p:cNvPr id="179205" name="Text Box 22"/>
          <p:cNvSpPr txBox="1">
            <a:spLocks noChangeArrowheads="1"/>
          </p:cNvSpPr>
          <p:nvPr/>
        </p:nvSpPr>
        <p:spPr bwMode="auto">
          <a:xfrm>
            <a:off x="334434" y="5757923"/>
            <a:ext cx="1984022" cy="846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Farmaco prescritto</a:t>
            </a:r>
          </a:p>
        </p:txBody>
      </p:sp>
      <p:sp>
        <p:nvSpPr>
          <p:cNvPr id="179206" name="Text Box 22"/>
          <p:cNvSpPr txBox="1">
            <a:spLocks noChangeArrowheads="1"/>
          </p:cNvSpPr>
          <p:nvPr/>
        </p:nvSpPr>
        <p:spPr bwMode="auto">
          <a:xfrm>
            <a:off x="2411593" y="5740464"/>
            <a:ext cx="1984022" cy="846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Farmaco acquisito</a:t>
            </a:r>
          </a:p>
        </p:txBody>
      </p:sp>
      <p:sp>
        <p:nvSpPr>
          <p:cNvPr id="179207" name="Text Box 22"/>
          <p:cNvSpPr txBox="1">
            <a:spLocks noChangeArrowheads="1"/>
          </p:cNvSpPr>
          <p:nvPr/>
        </p:nvSpPr>
        <p:spPr bwMode="auto">
          <a:xfrm>
            <a:off x="4474681" y="5722997"/>
            <a:ext cx="1982611" cy="846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Farmaco assunto</a:t>
            </a:r>
          </a:p>
        </p:txBody>
      </p:sp>
      <p:sp>
        <p:nvSpPr>
          <p:cNvPr id="179208" name="Text Box 22"/>
          <p:cNvSpPr txBox="1">
            <a:spLocks noChangeArrowheads="1"/>
          </p:cNvSpPr>
          <p:nvPr/>
        </p:nvSpPr>
        <p:spPr bwMode="auto">
          <a:xfrm>
            <a:off x="6596991" y="5757923"/>
            <a:ext cx="1982611" cy="846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Farmaco continuato</a:t>
            </a:r>
          </a:p>
        </p:txBody>
      </p:sp>
    </p:spTree>
    <p:extLst>
      <p:ext uri="{BB962C8B-B14F-4D97-AF65-F5344CB8AC3E}">
        <p14:creationId xmlns:p14="http://schemas.microsoft.com/office/powerpoint/2010/main" val="3573735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2"/>
          <p:cNvSpPr txBox="1">
            <a:spLocks noChangeArrowheads="1"/>
          </p:cNvSpPr>
          <p:nvPr/>
        </p:nvSpPr>
        <p:spPr bwMode="auto">
          <a:xfrm>
            <a:off x="251521" y="134937"/>
            <a:ext cx="8568952" cy="10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Adherence to Medication According to Frequency of Doses</a:t>
            </a:r>
          </a:p>
        </p:txBody>
      </p:sp>
      <p:pic>
        <p:nvPicPr>
          <p:cNvPr id="184322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67" y="1268760"/>
            <a:ext cx="783025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90500" dir="2700000" algn="tl" rotWithShape="0">
              <a:srgbClr val="BFBFBF">
                <a:alpha val="89000"/>
              </a:srgbClr>
            </a:outerShdw>
          </a:effectLst>
        </p:spPr>
      </p:pic>
      <p:sp>
        <p:nvSpPr>
          <p:cNvPr id="217092" name="Rettangolo 3"/>
          <p:cNvSpPr>
            <a:spLocks noChangeArrowheads="1"/>
          </p:cNvSpPr>
          <p:nvPr/>
        </p:nvSpPr>
        <p:spPr bwMode="auto">
          <a:xfrm>
            <a:off x="5796156" y="6553247"/>
            <a:ext cx="3286358" cy="2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38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Claxton AJ et al.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Clin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Ther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2001;23:1296-310.</a:t>
            </a:r>
            <a:endParaRPr kumimoji="0" lang="it-I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60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10885FF9-764B-4F81-A5A3-C5CD81B7C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209" y="6194437"/>
            <a:ext cx="29306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CM. .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Care.(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)2000;9(9):S2-S6.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/>
              <a:cs typeface="ＭＳ Ｐゴシック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DB526124-198E-4E10-9697-52934AB7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08B20-5E99-4B59-B3CF-6D7D23EC4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9DF3B1B-2EC3-4EEB-8F6A-6773B1B60184}"/>
              </a:ext>
            </a:extLst>
          </p:cNvPr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-100" normalizeH="0" baseline="0" noProof="0" dirty="0">
                <a:ln>
                  <a:noFill/>
                </a:ln>
                <a:uLnTx/>
                <a:uFillTx/>
                <a:latin typeface="+mj-lt"/>
                <a:ea typeface="MS PGothic" pitchFamily="34" charset="-128"/>
                <a:cs typeface="+mn-cs"/>
              </a:rPr>
              <a:t>Uno schema posologico più semplice migliora la continuità terapeutica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9437F0B0-AB39-4528-BC34-05661DEF3C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304" y="1538273"/>
          <a:ext cx="7549444" cy="454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Foglio di lavoro" r:id="rId3" imgW="8492464" imgH="4548010" progId="Excel.Sheet.8">
                  <p:embed/>
                </p:oleObj>
              </mc:Choice>
              <mc:Fallback>
                <p:oleObj name="Foglio di lavoro" r:id="rId3" imgW="8492464" imgH="4548010" progId="Excel.Sheet.8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9437F0B0-AB39-4528-BC34-05661DEF3C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04" y="1538273"/>
                        <a:ext cx="7549444" cy="4545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8F87C2D-BB51-408A-9570-3341D9C36DC2}"/>
              </a:ext>
            </a:extLst>
          </p:cNvPr>
          <p:cNvSpPr txBox="1"/>
          <p:nvPr/>
        </p:nvSpPr>
        <p:spPr>
          <a:xfrm>
            <a:off x="7440353" y="334008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651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68,7%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65D85E8-1784-49E0-9D78-36CA32E3683E}"/>
              </a:ext>
            </a:extLst>
          </p:cNvPr>
          <p:cNvSpPr txBox="1"/>
          <p:nvPr/>
        </p:nvSpPr>
        <p:spPr>
          <a:xfrm>
            <a:off x="7512361" y="441091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57,8%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6FCA3531-85B3-4B72-B64F-E79A9DC1306B}"/>
              </a:ext>
            </a:extLst>
          </p:cNvPr>
          <p:cNvCxnSpPr/>
          <p:nvPr/>
        </p:nvCxnSpPr>
        <p:spPr>
          <a:xfrm>
            <a:off x="7944409" y="3772133"/>
            <a:ext cx="0" cy="706869"/>
          </a:xfrm>
          <a:prstGeom prst="straightConnector1">
            <a:avLst/>
          </a:prstGeom>
          <a:ln w="22225">
            <a:solidFill>
              <a:srgbClr val="0F233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EFC66C0-5BE3-409F-AD3F-E845F86F4C27}"/>
              </a:ext>
            </a:extLst>
          </p:cNvPr>
          <p:cNvSpPr txBox="1"/>
          <p:nvPr/>
        </p:nvSpPr>
        <p:spPr>
          <a:xfrm>
            <a:off x="7008305" y="391614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F23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Differenza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F23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18,8%</a:t>
            </a:r>
          </a:p>
        </p:txBody>
      </p:sp>
      <p:pic>
        <p:nvPicPr>
          <p:cNvPr id="21" name="Picture 69">
            <a:extLst>
              <a:ext uri="{FF2B5EF4-FFF2-40B4-BE49-F238E27FC236}">
                <a16:creationId xmlns:a16="http://schemas.microsoft.com/office/drawing/2014/main" id="{27DD4DFA-EE49-438B-87A2-3ED3BB18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33" y="4410913"/>
            <a:ext cx="2700000" cy="59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FF5F4CA-F8D1-425C-B97E-7FCAB37FC247}"/>
              </a:ext>
            </a:extLst>
          </p:cNvPr>
          <p:cNvSpPr txBox="1"/>
          <p:nvPr/>
        </p:nvSpPr>
        <p:spPr>
          <a:xfrm>
            <a:off x="1895881" y="4348197"/>
            <a:ext cx="1584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Lisinopril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/HCTZ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AA82A28-75F6-453D-B043-0A1B25CEC467}"/>
              </a:ext>
            </a:extLst>
          </p:cNvPr>
          <p:cNvSpPr txBox="1"/>
          <p:nvPr/>
        </p:nvSpPr>
        <p:spPr>
          <a:xfrm>
            <a:off x="1967745" y="4696235"/>
            <a:ext cx="98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Lisinopril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FF36E02-8EE0-474E-909B-51228E799FCD}"/>
              </a:ext>
            </a:extLst>
          </p:cNvPr>
          <p:cNvSpPr txBox="1"/>
          <p:nvPr/>
        </p:nvSpPr>
        <p:spPr>
          <a:xfrm>
            <a:off x="743609" y="5788357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P&lt;0.05</a:t>
            </a:r>
          </a:p>
        </p:txBody>
      </p:sp>
    </p:spTree>
    <p:extLst>
      <p:ext uri="{BB962C8B-B14F-4D97-AF65-F5344CB8AC3E}">
        <p14:creationId xmlns:p14="http://schemas.microsoft.com/office/powerpoint/2010/main" val="2536121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2C6B1A4-2875-4EDB-877B-E4D4A61E41A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24818" y="3327487"/>
            <a:ext cx="139462" cy="27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7490" anchor="b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%</a:t>
            </a: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E3EAF0C0-A6F7-4D8F-AA44-6122A3D742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8709" y="2095279"/>
            <a:ext cx="0" cy="319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2C61729-FB82-4354-9405-098D09BA3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265" y="2001618"/>
            <a:ext cx="1955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60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3F945B4-D5AE-4FA7-8FAB-B21E03362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048" y="5182968"/>
            <a:ext cx="977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365D5E3-58AB-4965-B5FA-65227B56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265" y="4651154"/>
            <a:ext cx="1955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10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B7E9946-8614-488C-AD07-17D1B257E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44" y="3476597"/>
            <a:ext cx="676503" cy="1812925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1258" tIns="30629" rIns="61258" bIns="30629" anchor="ctr"/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D6543DC-4DBD-426D-8B38-DAF3BDD41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332" y="3173193"/>
            <a:ext cx="29633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258" tIns="30629" rIns="61258" bIns="30629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34,1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9C8F9DC-D466-42AA-AAE4-AC9A7840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443" y="5398867"/>
            <a:ext cx="77752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258" tIns="30629" rIns="61258" bIns="3062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Inadeguato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controllo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pressorio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735AACB6-4773-4E2A-9F7D-96D1E4C2F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265" y="3062068"/>
            <a:ext cx="1955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40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D38CB34A-2C04-454B-9544-0761C9326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265" y="4120929"/>
            <a:ext cx="1955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20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9A1889E6-7681-4500-ACCF-EC336C13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001" y="5398867"/>
            <a:ext cx="7350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Effetti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collaterali</a:t>
            </a: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354BF770-F0EB-410B-B5AF-5CD728414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11" y="2173068"/>
            <a:ext cx="3430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53,3</a:t>
            </a: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BF76053B-E388-4D5D-A7A5-2AB47584D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293" y="4878359"/>
            <a:ext cx="675010" cy="411163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1258" tIns="30629" rIns="61258" bIns="30629" anchor="ctr"/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77244A57-2821-49DB-ACA6-7E231BEAD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98" y="5398867"/>
            <a:ext cx="884766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258" tIns="30629" rIns="61258" bIns="3062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Disponibilità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 un nuovo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farmaco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C8944909-728C-4590-9F78-6CA0C4DD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243" y="4578130"/>
            <a:ext cx="4064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258" tIns="30629" rIns="61258" bIns="30629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8,2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0FE16D6F-D31F-4A84-A0EF-1E40F0943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935" y="5105372"/>
            <a:ext cx="679490" cy="180975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1258" tIns="30629" rIns="61258" bIns="30629" anchor="ctr"/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0B9F9B6A-9D8F-40AA-8167-76E273FF2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265" y="5398867"/>
            <a:ext cx="105551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258" tIns="30629" rIns="61258" bIns="3062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Interazioni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farmacologiche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4E2B61CB-333B-4B82-9D95-41FEB269E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443" y="4794030"/>
            <a:ext cx="33866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258" tIns="30629" rIns="61258" bIns="30629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3,3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C73DEF30-5A94-41E1-8C85-B066BDC65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605" y="5211731"/>
            <a:ext cx="676503" cy="8255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1258" tIns="30629" rIns="61258" bIns="30629" anchor="ctr"/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E60E9AA5-B6D6-4005-BAFA-99AE86CC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843" y="5398868"/>
            <a:ext cx="36547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258" tIns="30629" rIns="61258" bIns="3062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Altro</a:t>
            </a: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CBDD932C-AACE-43ED-B78B-36F0EED17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643" y="4938492"/>
            <a:ext cx="23847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258" tIns="30629" rIns="61258" bIns="30629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1,1</a:t>
            </a: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2A26F723-3817-4BED-9F62-CA441F8E9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265" y="2531843"/>
            <a:ext cx="1955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50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EB8C9772-5F1C-4AE3-A6BD-712330D76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265" y="3592293"/>
            <a:ext cx="1955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30</a:t>
            </a:r>
          </a:p>
        </p:txBody>
      </p:sp>
      <p:sp>
        <p:nvSpPr>
          <p:cNvPr id="25" name="Line 35">
            <a:extLst>
              <a:ext uri="{FF2B5EF4-FFF2-40B4-BE49-F238E27FC236}">
                <a16:creationId xmlns:a16="http://schemas.microsoft.com/office/drawing/2014/main" id="{5F5BD947-75FE-4B90-A976-2988DFB77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8709" y="5289329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EEAF3FDC-4624-4AE7-9721-E885E502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104" y="2462184"/>
            <a:ext cx="676504" cy="2836863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1258" tIns="30629" rIns="61258" bIns="30629" anchor="ctr"/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C3FE79BE-9C8A-4242-BBA2-3B9E5A8B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580" y="6285964"/>
            <a:ext cx="34581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7620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Ambrosioni</a:t>
            </a:r>
            <a:r>
              <a:rPr kumimoji="0" lang="en-US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 E, J </a:t>
            </a:r>
            <a:r>
              <a:rPr kumimoji="0" lang="en-US" alt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Hypertens</a:t>
            </a:r>
            <a:r>
              <a:rPr kumimoji="0" lang="en-US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 2000; 18:1691-1699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F9CCA602-637E-4692-8CBD-C4C5E2222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059" y="2007933"/>
            <a:ext cx="5208445" cy="106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Stima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dei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pazienti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dell’Italian</a:t>
            </a:r>
            <a:r>
              <a:rPr lang="en-US" altLang="it-IT" sz="1800" b="1" dirty="0">
                <a:solidFill>
                  <a:srgbClr val="000000"/>
                </a:solidFill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Pharmacoepidemiology Study </a:t>
            </a:r>
            <a:r>
              <a:rPr lang="en-US" altLang="it-IT" sz="1800" b="1" dirty="0">
                <a:solidFill>
                  <a:srgbClr val="000000"/>
                </a:solidFill>
              </a:rPr>
              <a:t> s</a:t>
            </a: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ulla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terapia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antipertensiva</a:t>
            </a:r>
            <a:endParaRPr kumimoji="0" lang="it-IT" alt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C2FA69F7-99E4-4E92-9A96-589598C0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032" y="2780928"/>
            <a:ext cx="1571978" cy="350043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sellaDiTesto 38">
            <a:extLst>
              <a:ext uri="{FF2B5EF4-FFF2-40B4-BE49-F238E27FC236}">
                <a16:creationId xmlns:a16="http://schemas.microsoft.com/office/drawing/2014/main" id="{7E8B53D8-305A-4814-8893-6B72113C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8" y="-27384"/>
            <a:ext cx="9108722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Una Terapia scarsamente efficace compromette l’Aderenza!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dirty="0"/>
              <a:t>Ragioni per il cambio e la sospensione della terapia antiipertensiva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207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51"/>
          <p:cNvSpPr txBox="1">
            <a:spLocks noChangeArrowheads="1"/>
          </p:cNvSpPr>
          <p:nvPr/>
        </p:nvSpPr>
        <p:spPr bwMode="auto">
          <a:xfrm>
            <a:off x="6510124" y="6581834"/>
            <a:ext cx="2633877" cy="2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2" tIns="45677" rIns="91352" bIns="456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ＭＳ Ｐゴシック" pitchFamily="34" charset="-128"/>
                <a:cs typeface="+mn-cs"/>
              </a:rPr>
              <a:t>Mazzaglia G, et al. Circulation 2009 </a:t>
            </a:r>
          </a:p>
        </p:txBody>
      </p:sp>
      <p:sp>
        <p:nvSpPr>
          <p:cNvPr id="187395" name="Text Box 22"/>
          <p:cNvSpPr txBox="1">
            <a:spLocks noChangeArrowheads="1"/>
          </p:cNvSpPr>
          <p:nvPr/>
        </p:nvSpPr>
        <p:spPr bwMode="auto">
          <a:xfrm>
            <a:off x="112896" y="98665"/>
            <a:ext cx="8959145" cy="95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Adherence to Antihypertensive Medications and CV Morbidity Among Newly Diagnosed Hypertensive Patients</a:t>
            </a:r>
          </a:p>
        </p:txBody>
      </p:sp>
      <p:graphicFrame>
        <p:nvGraphicFramePr>
          <p:cNvPr id="8" name="Grafico 7"/>
          <p:cNvGraphicFramePr/>
          <p:nvPr/>
        </p:nvGraphicFramePr>
        <p:xfrm>
          <a:off x="2032004" y="2010830"/>
          <a:ext cx="6208889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7397" name="Connettore 1 11"/>
          <p:cNvCxnSpPr>
            <a:cxnSpLocks noChangeShapeType="1"/>
          </p:cNvCxnSpPr>
          <p:nvPr/>
        </p:nvCxnSpPr>
        <p:spPr bwMode="auto">
          <a:xfrm rot="16200000" flipV="1">
            <a:off x="4090110" y="4330524"/>
            <a:ext cx="2882900" cy="225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398" name="Connettore 1 15"/>
          <p:cNvCxnSpPr>
            <a:cxnSpLocks noChangeShapeType="1"/>
          </p:cNvCxnSpPr>
          <p:nvPr/>
        </p:nvCxnSpPr>
        <p:spPr bwMode="auto">
          <a:xfrm>
            <a:off x="4809090" y="2900367"/>
            <a:ext cx="1433689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7399" name="CasellaDiTesto 16"/>
          <p:cNvSpPr txBox="1">
            <a:spLocks noChangeArrowheads="1"/>
          </p:cNvSpPr>
          <p:nvPr/>
        </p:nvSpPr>
        <p:spPr bwMode="auto">
          <a:xfrm>
            <a:off x="4842933" y="2544764"/>
            <a:ext cx="1582365" cy="36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ＭＳ Ｐゴシック" pitchFamily="34" charset="-128"/>
                <a:cs typeface="+mn-cs"/>
              </a:rPr>
              <a:t>HR (95% C.I.)</a:t>
            </a:r>
          </a:p>
        </p:txBody>
      </p:sp>
      <p:sp>
        <p:nvSpPr>
          <p:cNvPr id="18" name="Diamante 17"/>
          <p:cNvSpPr/>
          <p:nvPr/>
        </p:nvSpPr>
        <p:spPr bwMode="auto">
          <a:xfrm>
            <a:off x="5328356" y="3242727"/>
            <a:ext cx="383822" cy="342900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381" tIns="45690" rIns="91381" bIns="45690"/>
          <a:lstStyle/>
          <a:p>
            <a:pPr marL="0" marR="0" lvl="0" indent="0" algn="l" defTabSz="856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Arial" charset="0"/>
              <a:cs typeface="Book Antiqua"/>
            </a:endParaRPr>
          </a:p>
        </p:txBody>
      </p:sp>
      <p:cxnSp>
        <p:nvCxnSpPr>
          <p:cNvPr id="187403" name="Connettore 1 21"/>
          <p:cNvCxnSpPr>
            <a:cxnSpLocks noChangeShapeType="1"/>
          </p:cNvCxnSpPr>
          <p:nvPr/>
        </p:nvCxnSpPr>
        <p:spPr bwMode="auto">
          <a:xfrm>
            <a:off x="4334951" y="4170378"/>
            <a:ext cx="1332089" cy="17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Diamante 22"/>
          <p:cNvSpPr/>
          <p:nvPr/>
        </p:nvSpPr>
        <p:spPr bwMode="auto">
          <a:xfrm>
            <a:off x="4831645" y="4017427"/>
            <a:ext cx="383822" cy="342900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381" tIns="45690" rIns="91381" bIns="45690"/>
          <a:lstStyle/>
          <a:p>
            <a:pPr marL="0" marR="0" lvl="0" indent="0" algn="l" defTabSz="856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Arial" charset="0"/>
              <a:cs typeface="Book Antiqua"/>
            </a:endParaRPr>
          </a:p>
        </p:txBody>
      </p:sp>
      <p:cxnSp>
        <p:nvCxnSpPr>
          <p:cNvPr id="187407" name="Connettore 1 23"/>
          <p:cNvCxnSpPr>
            <a:cxnSpLocks noChangeShapeType="1"/>
          </p:cNvCxnSpPr>
          <p:nvPr/>
        </p:nvCxnSpPr>
        <p:spPr bwMode="auto">
          <a:xfrm>
            <a:off x="3318933" y="4970467"/>
            <a:ext cx="185137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Diamante 26"/>
          <p:cNvSpPr/>
          <p:nvPr/>
        </p:nvSpPr>
        <p:spPr bwMode="auto">
          <a:xfrm>
            <a:off x="3702756" y="4792127"/>
            <a:ext cx="383822" cy="342900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381" tIns="45690" rIns="91381" bIns="45690"/>
          <a:lstStyle/>
          <a:p>
            <a:pPr marL="0" marR="0" lvl="0" indent="0" algn="l" defTabSz="8567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Arial" charset="0"/>
              <a:cs typeface="Book Antiqua"/>
            </a:endParaRPr>
          </a:p>
        </p:txBody>
      </p:sp>
      <p:sp>
        <p:nvSpPr>
          <p:cNvPr id="187411" name="CasellaDiTesto 27"/>
          <p:cNvSpPr txBox="1">
            <a:spLocks noChangeArrowheads="1"/>
          </p:cNvSpPr>
          <p:nvPr/>
        </p:nvSpPr>
        <p:spPr bwMode="auto">
          <a:xfrm>
            <a:off x="801511" y="3205165"/>
            <a:ext cx="1830831" cy="4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ＭＳ Ｐゴシック" pitchFamily="34" charset="-128"/>
                <a:cs typeface="+mn-cs"/>
              </a:rPr>
              <a:t>Low (&lt;40%)</a:t>
            </a:r>
          </a:p>
        </p:txBody>
      </p:sp>
      <p:sp>
        <p:nvSpPr>
          <p:cNvPr id="187412" name="CasellaDiTesto 28"/>
          <p:cNvSpPr txBox="1">
            <a:spLocks noChangeArrowheads="1"/>
          </p:cNvSpPr>
          <p:nvPr/>
        </p:nvSpPr>
        <p:spPr bwMode="auto">
          <a:xfrm>
            <a:off x="801543" y="3878266"/>
            <a:ext cx="3196590" cy="4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ＭＳ Ｐゴシック" pitchFamily="34" charset="-128"/>
                <a:cs typeface="+mn-cs"/>
              </a:rPr>
              <a:t>Intermediate (40-79%)</a:t>
            </a:r>
          </a:p>
        </p:txBody>
      </p:sp>
      <p:sp>
        <p:nvSpPr>
          <p:cNvPr id="187413" name="CasellaDiTesto 31"/>
          <p:cNvSpPr txBox="1">
            <a:spLocks noChangeArrowheads="1"/>
          </p:cNvSpPr>
          <p:nvPr/>
        </p:nvSpPr>
        <p:spPr bwMode="auto">
          <a:xfrm>
            <a:off x="801514" y="4729166"/>
            <a:ext cx="1915790" cy="4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ＭＳ Ｐゴシック" pitchFamily="34" charset="-128"/>
                <a:cs typeface="+mn-cs"/>
              </a:rPr>
              <a:t>High (&gt;80%)</a:t>
            </a:r>
          </a:p>
        </p:txBody>
      </p:sp>
      <p:sp>
        <p:nvSpPr>
          <p:cNvPr id="187414" name="Rettangolo 33"/>
          <p:cNvSpPr>
            <a:spLocks noChangeArrowheads="1"/>
          </p:cNvSpPr>
          <p:nvPr/>
        </p:nvSpPr>
        <p:spPr bwMode="auto">
          <a:xfrm>
            <a:off x="467545" y="1959240"/>
            <a:ext cx="8208912" cy="47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ＭＳ Ｐゴシック" pitchFamily="34" charset="-128"/>
                <a:cs typeface="+mn-cs"/>
              </a:rPr>
              <a:t>Adherence to AHT (6 months) and CV events (PDC) </a:t>
            </a:r>
          </a:p>
        </p:txBody>
      </p:sp>
      <p:sp>
        <p:nvSpPr>
          <p:cNvPr id="187415" name="Rettangolo 18"/>
          <p:cNvSpPr>
            <a:spLocks noChangeArrowheads="1"/>
          </p:cNvSpPr>
          <p:nvPr/>
        </p:nvSpPr>
        <p:spPr bwMode="auto">
          <a:xfrm>
            <a:off x="6" y="1053119"/>
            <a:ext cx="9072037" cy="64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ＭＳ Ｐゴシック" pitchFamily="34" charset="-128"/>
                <a:cs typeface="+mn-cs"/>
              </a:rPr>
              <a:t>18 806 newly diagnosed hypertensives, newly treated for hypertension and initially free of cardiovascular diseases</a:t>
            </a:r>
          </a:p>
        </p:txBody>
      </p:sp>
      <p:sp>
        <p:nvSpPr>
          <p:cNvPr id="187416" name="CasellaDiTesto 27"/>
          <p:cNvSpPr txBox="1">
            <a:spLocks noChangeArrowheads="1"/>
          </p:cNvSpPr>
          <p:nvPr/>
        </p:nvSpPr>
        <p:spPr bwMode="auto">
          <a:xfrm>
            <a:off x="7078176" y="3228979"/>
            <a:ext cx="1032536" cy="4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ＭＳ Ｐゴシック" pitchFamily="34" charset="-128"/>
                <a:cs typeface="+mn-cs"/>
              </a:rPr>
              <a:t>(8.1%)</a:t>
            </a:r>
          </a:p>
        </p:txBody>
      </p:sp>
      <p:sp>
        <p:nvSpPr>
          <p:cNvPr id="187417" name="CasellaDiTesto 28"/>
          <p:cNvSpPr txBox="1">
            <a:spLocks noChangeArrowheads="1"/>
          </p:cNvSpPr>
          <p:nvPr/>
        </p:nvSpPr>
        <p:spPr bwMode="auto">
          <a:xfrm>
            <a:off x="7078166" y="3902077"/>
            <a:ext cx="1186424" cy="4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ＭＳ Ｐゴシック" pitchFamily="34" charset="-128"/>
                <a:cs typeface="+mn-cs"/>
              </a:rPr>
              <a:t>(40.5%)</a:t>
            </a:r>
          </a:p>
        </p:txBody>
      </p:sp>
      <p:sp>
        <p:nvSpPr>
          <p:cNvPr id="187418" name="CasellaDiTesto 31"/>
          <p:cNvSpPr txBox="1">
            <a:spLocks noChangeArrowheads="1"/>
          </p:cNvSpPr>
          <p:nvPr/>
        </p:nvSpPr>
        <p:spPr bwMode="auto">
          <a:xfrm>
            <a:off x="7078166" y="4752978"/>
            <a:ext cx="1186424" cy="4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ＭＳ Ｐゴシック" pitchFamily="34" charset="-128"/>
                <a:cs typeface="+mn-cs"/>
              </a:rPr>
              <a:t>(51.4%)</a:t>
            </a:r>
          </a:p>
        </p:txBody>
      </p:sp>
    </p:spTree>
    <p:extLst>
      <p:ext uri="{BB962C8B-B14F-4D97-AF65-F5344CB8AC3E}">
        <p14:creationId xmlns:p14="http://schemas.microsoft.com/office/powerpoint/2010/main" val="2038022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1EBAD767-2FD0-464C-9034-2168F2A5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9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" y="1412776"/>
            <a:ext cx="5370038" cy="504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F23E22-017B-4B4C-89E8-DE61A34A2F2F}"/>
              </a:ext>
            </a:extLst>
          </p:cNvPr>
          <p:cNvSpPr txBox="1"/>
          <p:nvPr/>
        </p:nvSpPr>
        <p:spPr>
          <a:xfrm>
            <a:off x="5436096" y="2509722"/>
            <a:ext cx="359445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La mortalità e gli eventi CV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maggiori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aumentano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nei pazienti con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scarsa aderenza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alla terapia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FE7222-1372-4931-A3EB-CA0513D7FD91}"/>
              </a:ext>
            </a:extLst>
          </p:cNvPr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rPr>
              <a:t>Il ruolo dell’ADERENZA al trattamento farmacologico nella terapia cronica delle ma</a:t>
            </a:r>
            <a:r>
              <a:rPr lang="it-IT" sz="2800" dirty="0" err="1">
                <a:latin typeface="+mj-lt"/>
              </a:rPr>
              <a:t>lattie</a:t>
            </a:r>
            <a:r>
              <a:rPr lang="it-IT" sz="2800" dirty="0">
                <a:latin typeface="+mj-lt"/>
              </a:rPr>
              <a:t> Cardiovascolari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330349-06CE-45F5-8E18-1B1197CB2971}"/>
              </a:ext>
            </a:extLst>
          </p:cNvPr>
          <p:cNvSpPr txBox="1"/>
          <p:nvPr/>
        </p:nvSpPr>
        <p:spPr>
          <a:xfrm>
            <a:off x="6839744" y="6509187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 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Ital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Cardiol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2014;15(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Suppl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1):3S-10S</a:t>
            </a:r>
          </a:p>
        </p:txBody>
      </p:sp>
    </p:spTree>
    <p:extLst>
      <p:ext uri="{BB962C8B-B14F-4D97-AF65-F5344CB8AC3E}">
        <p14:creationId xmlns:p14="http://schemas.microsoft.com/office/powerpoint/2010/main" val="2636114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>
            <a:extLst>
              <a:ext uri="{FF2B5EF4-FFF2-40B4-BE49-F238E27FC236}">
                <a16:creationId xmlns:a16="http://schemas.microsoft.com/office/drawing/2014/main" id="{E97EB5F4-C07A-4F61-B0D6-59C593410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233" y="6476359"/>
            <a:ext cx="7488767" cy="26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Roebuck MC, et al. Health Affairs 2011;30(1):91-99.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889098E-2398-4E88-A69E-A2D09B8235E5}"/>
              </a:ext>
            </a:extLst>
          </p:cNvPr>
          <p:cNvSpPr/>
          <p:nvPr/>
        </p:nvSpPr>
        <p:spPr>
          <a:xfrm>
            <a:off x="-36512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Arial"/>
              </a:rPr>
              <a:t>L’aumento dell’ADERENZA, aumenta </a:t>
            </a:r>
            <a:r>
              <a:rPr kumimoji="0" lang="it-IT" sz="2400" i="1" u="sng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Arial"/>
              </a:rPr>
              <a:t>inizialmente</a:t>
            </a: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Arial"/>
              </a:rPr>
              <a:t> la spesa farmaceutica ma nel medio-lungo termine </a:t>
            </a:r>
            <a:r>
              <a:rPr kumimoji="0" lang="it-IT" sz="2400" i="1" u="sng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Arial"/>
              </a:rPr>
              <a:t>riduce i ricoveri e le spese sanitarie Globali</a:t>
            </a:r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A477AA04-9775-46E5-9120-C36F013D2610}"/>
              </a:ext>
            </a:extLst>
          </p:cNvPr>
          <p:cNvGraphicFramePr/>
          <p:nvPr/>
        </p:nvGraphicFramePr>
        <p:xfrm>
          <a:off x="467577" y="1797223"/>
          <a:ext cx="7488767" cy="402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6B7E8C1F-D23C-4D82-8ECC-9E5BED9E4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1331753"/>
            <a:ext cx="3261731" cy="1665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cs typeface="Calibri" charset="0"/>
              </a:rPr>
              <a:t>Rapporti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cs typeface="Calibri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cs typeface="Calibri" charset="0"/>
              </a:rPr>
              <a:t>costo-beneficio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cs typeface="Calibri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Scompenso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Congestizio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 :  8.4 : 1</a:t>
            </a:r>
          </a:p>
          <a:p>
            <a:pPr marL="0" marR="0" lvl="0" indent="0" algn="just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cs typeface="Calibri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Diabete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:   6.7 : 1</a:t>
            </a:r>
          </a:p>
          <a:p>
            <a:pPr marL="0" marR="0" lvl="0" indent="0" algn="just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cs typeface="Calibri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Ipertensione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arteriosa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:  10.1 : 1</a:t>
            </a:r>
          </a:p>
          <a:p>
            <a:pPr marL="0" marR="0" lvl="0" indent="0" algn="just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cs typeface="Calibri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Ipercolestrolemia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/>
                <a:cs typeface="Calibri" charset="0"/>
              </a:rPr>
              <a:t>:   3.1 : 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5C8248-3BF7-4186-851C-A3768EF35CD2}"/>
              </a:ext>
            </a:extLst>
          </p:cNvPr>
          <p:cNvSpPr txBox="1"/>
          <p:nvPr/>
        </p:nvSpPr>
        <p:spPr>
          <a:xfrm>
            <a:off x="860665" y="5940107"/>
            <a:ext cx="3371436" cy="5300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2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Aumento spesa farmaceutica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2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Risparmio sulla Spesa sanitaria globale</a:t>
            </a:r>
          </a:p>
        </p:txBody>
      </p:sp>
      <p:sp>
        <p:nvSpPr>
          <p:cNvPr id="7" name="Rettangolo 2">
            <a:extLst>
              <a:ext uri="{FF2B5EF4-FFF2-40B4-BE49-F238E27FC236}">
                <a16:creationId xmlns:a16="http://schemas.microsoft.com/office/drawing/2014/main" id="{22A34916-765E-473C-983F-F0E167055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43" y="6014293"/>
            <a:ext cx="128412" cy="128412"/>
          </a:xfrm>
          <a:prstGeom prst="rect">
            <a:avLst/>
          </a:prstGeom>
          <a:solidFill>
            <a:srgbClr val="FFAC13"/>
          </a:solidFill>
          <a:ln w="9525">
            <a:solidFill>
              <a:srgbClr val="FF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509BFF8-C9BE-4638-81F3-D1F545992517}"/>
              </a:ext>
            </a:extLst>
          </p:cNvPr>
          <p:cNvSpPr/>
          <p:nvPr/>
        </p:nvSpPr>
        <p:spPr bwMode="auto">
          <a:xfrm>
            <a:off x="603843" y="6271116"/>
            <a:ext cx="128412" cy="127000"/>
          </a:xfrm>
          <a:prstGeom prst="rect">
            <a:avLst/>
          </a:prstGeom>
          <a:solidFill>
            <a:srgbClr val="0080FF">
              <a:lumMod val="20000"/>
              <a:lumOff val="80000"/>
            </a:srgbClr>
          </a:solidFill>
          <a:ln w="9525" cap="flat" cmpd="sng" algn="ctr">
            <a:solidFill>
              <a:srgbClr val="0080FF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21812F8-824E-478D-807A-C444A3C2C236}"/>
              </a:ext>
            </a:extLst>
          </p:cNvPr>
          <p:cNvSpPr/>
          <p:nvPr/>
        </p:nvSpPr>
        <p:spPr>
          <a:xfrm>
            <a:off x="5036174" y="3087267"/>
            <a:ext cx="1440160" cy="2984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B6DB720A-211E-48DE-8C77-9913207B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err="1">
                <a:solidFill>
                  <a:schemeClr val="tx1"/>
                </a:solidFill>
              </a:rPr>
              <a:t>Fixed</a:t>
            </a:r>
            <a:r>
              <a:rPr lang="it-IT" sz="4000" b="1" dirty="0">
                <a:solidFill>
                  <a:schemeClr val="tx1"/>
                </a:solidFill>
              </a:rPr>
              <a:t> dose </a:t>
            </a:r>
            <a:r>
              <a:rPr lang="it-IT" sz="4000" b="1" dirty="0" err="1">
                <a:solidFill>
                  <a:schemeClr val="tx1"/>
                </a:solidFill>
              </a:rPr>
              <a:t>combination</a:t>
            </a:r>
            <a:r>
              <a:rPr lang="it-IT" sz="4000" b="1" dirty="0">
                <a:solidFill>
                  <a:schemeClr val="tx1"/>
                </a:solidFill>
              </a:rPr>
              <a:t> vs Free dose Drug </a:t>
            </a:r>
            <a:r>
              <a:rPr lang="it-IT" sz="4000" b="1" dirty="0" err="1">
                <a:solidFill>
                  <a:schemeClr val="tx1"/>
                </a:solidFill>
              </a:rPr>
              <a:t>combination</a:t>
            </a:r>
            <a:endParaRPr lang="it-IT" sz="4000" b="1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67CE70B-50A4-4497-9780-763C210F8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3" y="1772816"/>
            <a:ext cx="52292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ABC638-8029-407C-8ABC-77965B671811}"/>
              </a:ext>
            </a:extLst>
          </p:cNvPr>
          <p:cNvSpPr txBox="1"/>
          <p:nvPr/>
        </p:nvSpPr>
        <p:spPr>
          <a:xfrm>
            <a:off x="53751" y="5373216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L’utilizzo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una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polipillola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farmaci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“Fixed dose combination”, </a:t>
            </a:r>
            <a:r>
              <a:rPr lang="en-US" sz="2800" dirty="0" err="1">
                <a:solidFill>
                  <a:srgbClr val="44546A"/>
                </a:solidFill>
                <a:latin typeface="Calibri" panose="020F0502020204030204"/>
              </a:rPr>
              <a:t>determina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sz="2800" b="1" dirty="0">
                <a:solidFill>
                  <a:srgbClr val="92D050"/>
                </a:solidFill>
                <a:latin typeface="Calibri" panose="020F0502020204030204"/>
              </a:rPr>
              <a:t>una riduzione della non aderenza del </a:t>
            </a:r>
            <a:r>
              <a:rPr lang="en-US" sz="2800" b="1" dirty="0">
                <a:solidFill>
                  <a:srgbClr val="92D050"/>
                </a:solidFill>
                <a:latin typeface="Calibri" panose="020F0502020204030204"/>
              </a:rPr>
              <a:t>24%-26%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13D332-25A8-4BFB-84C7-6F6067B2AB0C}"/>
              </a:ext>
            </a:extLst>
          </p:cNvPr>
          <p:cNvSpPr txBox="1"/>
          <p:nvPr/>
        </p:nvSpPr>
        <p:spPr>
          <a:xfrm>
            <a:off x="6012160" y="1975480"/>
            <a:ext cx="2871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A total of 11,925 patients on fixed-dose combination were compared against 8317 patients on free-drug component regimen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7895AFA-AAB3-40AF-89A6-464C668C8049}"/>
              </a:ext>
            </a:extLst>
          </p:cNvPr>
          <p:cNvSpPr txBox="1"/>
          <p:nvPr/>
        </p:nvSpPr>
        <p:spPr>
          <a:xfrm>
            <a:off x="8028384" y="1022539"/>
            <a:ext cx="272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25033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491477-EA0A-4374-917E-FD842D78F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5817245"/>
            <a:ext cx="7772400" cy="564083"/>
          </a:xfrm>
        </p:spPr>
        <p:txBody>
          <a:bodyPr/>
          <a:lstStyle/>
          <a:p>
            <a:r>
              <a:rPr lang="it-IT" sz="1800" dirty="0"/>
              <a:t>Dati di mondo reale su 200000 prescrizione Regione Lombardia su Eventi cardio-cerebro vascolari: la Combo subito determina una riduzione del rischio del 26 % rispetto alla partenza in </a:t>
            </a:r>
            <a:r>
              <a:rPr lang="it-IT" sz="1800" dirty="0" err="1"/>
              <a:t>MonoTerapia</a:t>
            </a:r>
            <a:r>
              <a:rPr lang="it-IT" sz="1800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256737-177A-4D14-9ACD-2A7B3A8CF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82" y="338683"/>
            <a:ext cx="7905750" cy="49625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0353479-BAB4-4637-A211-57CB20DD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29" y="6542484"/>
            <a:ext cx="5972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17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Signora Rosa 75 </a:t>
            </a:r>
            <a:r>
              <a:rPr lang="en-US" dirty="0" err="1"/>
              <a:t>anni</a:t>
            </a:r>
            <a:br>
              <a:rPr lang="en-US" dirty="0"/>
            </a:br>
            <a:r>
              <a:rPr lang="en-US" sz="2200" dirty="0" err="1"/>
              <a:t>Ipertensione</a:t>
            </a:r>
            <a:r>
              <a:rPr lang="en-US" sz="2200" dirty="0"/>
              <a:t> </a:t>
            </a:r>
            <a:r>
              <a:rPr lang="en-US" sz="2200" dirty="0" err="1"/>
              <a:t>arteriosa</a:t>
            </a:r>
            <a:r>
              <a:rPr lang="en-US" sz="2200" dirty="0"/>
              <a:t>, </a:t>
            </a:r>
            <a:r>
              <a:rPr lang="en-US" sz="2200" dirty="0" err="1"/>
              <a:t>diabete</a:t>
            </a:r>
            <a:r>
              <a:rPr lang="en-US" sz="2200" dirty="0"/>
              <a:t> </a:t>
            </a:r>
            <a:r>
              <a:rPr lang="en-US" sz="2200" dirty="0" err="1"/>
              <a:t>mellito</a:t>
            </a:r>
            <a:r>
              <a:rPr lang="en-US" sz="2200" dirty="0"/>
              <a:t>, </a:t>
            </a:r>
            <a:r>
              <a:rPr lang="en-US" sz="2200" dirty="0" err="1"/>
              <a:t>ipercolesterolemia</a:t>
            </a:r>
            <a:r>
              <a:rPr lang="en-US" sz="2200" dirty="0"/>
              <a:t>, </a:t>
            </a:r>
            <a:r>
              <a:rPr lang="en-US" sz="2200" dirty="0" err="1"/>
              <a:t>recente</a:t>
            </a:r>
            <a:r>
              <a:rPr lang="en-US" sz="2200" dirty="0"/>
              <a:t> IMA con </a:t>
            </a:r>
            <a:r>
              <a:rPr lang="en-US" sz="2200" dirty="0" err="1"/>
              <a:t>buona</a:t>
            </a:r>
            <a:r>
              <a:rPr lang="en-US" sz="2200" dirty="0"/>
              <a:t> FE residua e </a:t>
            </a:r>
            <a:r>
              <a:rPr lang="en-US" sz="2200" dirty="0" err="1"/>
              <a:t>osteoporosi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363272" cy="47811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        </a:t>
            </a:r>
            <a:r>
              <a:rPr lang="en-US" sz="5000" b="1" dirty="0" err="1"/>
              <a:t>Terapia</a:t>
            </a:r>
            <a:r>
              <a:rPr lang="en-US" sz="5000" b="1" dirty="0"/>
              <a:t> </a:t>
            </a:r>
            <a:r>
              <a:rPr lang="en-US" sz="5000" b="1" dirty="0" err="1"/>
              <a:t>assunta</a:t>
            </a:r>
            <a:r>
              <a:rPr lang="en-US" sz="5000" b="1" dirty="0"/>
              <a:t>				</a:t>
            </a:r>
            <a:r>
              <a:rPr lang="en-US" sz="5000" b="1" i="1" u="sng" dirty="0" err="1">
                <a:solidFill>
                  <a:srgbClr val="FF0000"/>
                </a:solidFill>
              </a:rPr>
              <a:t>Nuovo</a:t>
            </a:r>
            <a:r>
              <a:rPr lang="en-US" sz="5000" b="1" i="1" u="sng" dirty="0">
                <a:solidFill>
                  <a:srgbClr val="FF0000"/>
                </a:solidFill>
              </a:rPr>
              <a:t> schema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200" dirty="0" err="1"/>
              <a:t>Cardioaspirina</a:t>
            </a:r>
            <a:r>
              <a:rPr lang="en-US" sz="4200" dirty="0"/>
              <a:t> 100mg/die			</a:t>
            </a:r>
            <a:r>
              <a:rPr lang="en-US" sz="4200" dirty="0" err="1"/>
              <a:t>Duoplavin</a:t>
            </a:r>
            <a:r>
              <a:rPr lang="en-US" sz="4200" dirty="0"/>
              <a:t> (Cardioasa100+Clopidogrel75) 1 cp/die</a:t>
            </a:r>
          </a:p>
          <a:p>
            <a:r>
              <a:rPr lang="en-US" sz="4200" dirty="0" err="1"/>
              <a:t>Clopidogrel</a:t>
            </a:r>
            <a:r>
              <a:rPr lang="en-US" sz="4200" dirty="0"/>
              <a:t> 75 mg/die</a:t>
            </a:r>
          </a:p>
          <a:p>
            <a:r>
              <a:rPr lang="en-US" sz="4200" dirty="0" err="1"/>
              <a:t>Metformina</a:t>
            </a:r>
            <a:r>
              <a:rPr lang="en-US" sz="4200" dirty="0"/>
              <a:t> 1000x3/die			</a:t>
            </a:r>
            <a:r>
              <a:rPr lang="en-US" sz="4200" dirty="0" err="1"/>
              <a:t>Metformina</a:t>
            </a:r>
            <a:r>
              <a:rPr lang="en-US" sz="4200" dirty="0"/>
              <a:t>/</a:t>
            </a:r>
            <a:r>
              <a:rPr lang="en-US" sz="4200" dirty="0" err="1"/>
              <a:t>Empaglifozina</a:t>
            </a:r>
            <a:endParaRPr lang="en-US" sz="4200" dirty="0"/>
          </a:p>
          <a:p>
            <a:r>
              <a:rPr lang="en-US" sz="4200" dirty="0" err="1"/>
              <a:t>Empaglifozin</a:t>
            </a:r>
            <a:r>
              <a:rPr lang="en-US" sz="4200" dirty="0"/>
              <a:t> 10mg/die			</a:t>
            </a:r>
          </a:p>
          <a:p>
            <a:r>
              <a:rPr lang="en-US" sz="4200" dirty="0" err="1"/>
              <a:t>Enalapril</a:t>
            </a:r>
            <a:r>
              <a:rPr lang="en-US" sz="4200" dirty="0"/>
              <a:t> 20 mg/die				Perindopril10/</a:t>
            </a:r>
            <a:r>
              <a:rPr lang="en-US" sz="4200" dirty="0" err="1"/>
              <a:t>Indapamide</a:t>
            </a:r>
            <a:r>
              <a:rPr lang="en-US" sz="4200" dirty="0"/>
              <a:t>/Amlodipina10</a:t>
            </a:r>
          </a:p>
          <a:p>
            <a:r>
              <a:rPr lang="en-US" sz="4200" dirty="0" err="1"/>
              <a:t>Rosuvastatina</a:t>
            </a:r>
            <a:r>
              <a:rPr lang="en-US" sz="4200" dirty="0"/>
              <a:t> 10 mg/die			</a:t>
            </a:r>
            <a:r>
              <a:rPr lang="en-US" sz="4200" dirty="0" err="1"/>
              <a:t>Rosuvastatina</a:t>
            </a:r>
            <a:r>
              <a:rPr lang="en-US" sz="4200" dirty="0"/>
              <a:t> 10/Ezetimibe10</a:t>
            </a:r>
          </a:p>
          <a:p>
            <a:r>
              <a:rPr lang="en-US" sz="4200" dirty="0"/>
              <a:t>Ezetimibe 10 mg/die</a:t>
            </a:r>
          </a:p>
          <a:p>
            <a:r>
              <a:rPr lang="en-US" sz="4200" dirty="0" err="1"/>
              <a:t>Carvedilolo</a:t>
            </a:r>
            <a:r>
              <a:rPr lang="en-US" sz="4200" dirty="0"/>
              <a:t> 25mg x 2/die			</a:t>
            </a:r>
            <a:r>
              <a:rPr lang="en-US" sz="4200" dirty="0" err="1"/>
              <a:t>Bisoprololo</a:t>
            </a:r>
            <a:r>
              <a:rPr lang="en-US" sz="4200" dirty="0"/>
              <a:t> 10mg 1 </a:t>
            </a:r>
            <a:r>
              <a:rPr lang="en-US" sz="4200" dirty="0" err="1"/>
              <a:t>cp</a:t>
            </a:r>
            <a:endParaRPr lang="en-US" sz="4200" dirty="0"/>
          </a:p>
          <a:p>
            <a:r>
              <a:rPr lang="en-US" sz="4200" dirty="0" err="1"/>
              <a:t>Amlodipina</a:t>
            </a:r>
            <a:r>
              <a:rPr lang="en-US" sz="4200" dirty="0"/>
              <a:t> 5 mg/die</a:t>
            </a:r>
          </a:p>
          <a:p>
            <a:r>
              <a:rPr lang="en-US" sz="4200" dirty="0"/>
              <a:t>Furosemide 25mg 1 </a:t>
            </a:r>
            <a:r>
              <a:rPr lang="en-US" sz="4200" dirty="0" err="1"/>
              <a:t>cp</a:t>
            </a:r>
            <a:r>
              <a:rPr lang="en-US" sz="4200" dirty="0"/>
              <a:t> x 2/die</a:t>
            </a:r>
          </a:p>
          <a:p>
            <a:r>
              <a:rPr lang="en-US" sz="4200" dirty="0"/>
              <a:t>Calcio					Calcio</a:t>
            </a:r>
          </a:p>
          <a:p>
            <a:r>
              <a:rPr lang="en-US" sz="4200" dirty="0" err="1"/>
              <a:t>Pantoprazolo</a:t>
            </a:r>
            <a:r>
              <a:rPr lang="en-US" sz="4200" dirty="0"/>
              <a:t> 20 mg/die					</a:t>
            </a:r>
          </a:p>
          <a:p>
            <a:r>
              <a:rPr lang="en-US" sz="4200" dirty="0" err="1"/>
              <a:t>Escicitalopram</a:t>
            </a:r>
            <a:r>
              <a:rPr lang="en-US" sz="4200" dirty="0"/>
              <a:t> 				</a:t>
            </a:r>
            <a:r>
              <a:rPr lang="en-US" sz="4200" dirty="0" err="1"/>
              <a:t>Escicitalopram</a:t>
            </a:r>
            <a:r>
              <a:rPr lang="en-US" sz="4200" dirty="0"/>
              <a:t> 20mg/die</a:t>
            </a:r>
          </a:p>
          <a:p>
            <a:r>
              <a:rPr lang="en-US" sz="4200" dirty="0" err="1"/>
              <a:t>Benzodiazepina</a:t>
            </a:r>
            <a:r>
              <a:rPr lang="en-US" sz="4200" dirty="0"/>
              <a:t>				</a:t>
            </a:r>
            <a:r>
              <a:rPr lang="en-US" sz="4200" dirty="0" err="1"/>
              <a:t>Benzodiazepina</a:t>
            </a:r>
            <a:r>
              <a:rPr lang="en-US" sz="4200" dirty="0"/>
              <a:t> al </a:t>
            </a:r>
            <a:r>
              <a:rPr lang="en-US" sz="4200" dirty="0" err="1"/>
              <a:t>bisogno</a:t>
            </a:r>
            <a:endParaRPr lang="en-US" sz="4200" dirty="0"/>
          </a:p>
          <a:p>
            <a:r>
              <a:rPr lang="en-US" sz="4200" dirty="0"/>
              <a:t>Isosorbide </a:t>
            </a:r>
            <a:r>
              <a:rPr lang="en-US" sz="4200" dirty="0" err="1"/>
              <a:t>mononitrato</a:t>
            </a:r>
            <a:r>
              <a:rPr lang="en-US" sz="4200" dirty="0"/>
              <a:t> 120 mg/die</a:t>
            </a:r>
          </a:p>
          <a:p>
            <a:pPr marL="0" indent="0">
              <a:buNone/>
            </a:pPr>
            <a:r>
              <a:rPr lang="en-US" sz="4200" dirty="0"/>
              <a:t>		</a:t>
            </a:r>
          </a:p>
          <a:p>
            <a:pPr marL="0" indent="0">
              <a:buNone/>
            </a:pPr>
            <a:r>
              <a:rPr lang="en-US" sz="8600" b="1" dirty="0">
                <a:solidFill>
                  <a:srgbClr val="FF0000"/>
                </a:solidFill>
              </a:rPr>
              <a:t>    </a:t>
            </a:r>
            <a:r>
              <a:rPr lang="en-US" sz="8600" b="1" u="sng" dirty="0">
                <a:solidFill>
                  <a:srgbClr val="FF0000"/>
                </a:solidFill>
              </a:rPr>
              <a:t>19 </a:t>
            </a:r>
            <a:r>
              <a:rPr lang="en-US" sz="8600" b="1" u="sng" dirty="0" err="1">
                <a:solidFill>
                  <a:srgbClr val="FF0000"/>
                </a:solidFill>
              </a:rPr>
              <a:t>compresse</a:t>
            </a:r>
            <a:r>
              <a:rPr lang="en-US" sz="8600" b="1" u="sng" dirty="0">
                <a:solidFill>
                  <a:srgbClr val="FF0000"/>
                </a:solidFill>
              </a:rPr>
              <a:t>/die</a:t>
            </a:r>
            <a:r>
              <a:rPr lang="en-US" sz="8600" dirty="0"/>
              <a:t>	</a:t>
            </a:r>
            <a:r>
              <a:rPr lang="en-US" sz="6000" dirty="0"/>
              <a:t>                 </a:t>
            </a:r>
            <a:r>
              <a:rPr lang="en-US" sz="8600" b="1" i="1" u="sng" dirty="0">
                <a:solidFill>
                  <a:srgbClr val="FF0000"/>
                </a:solidFill>
              </a:rPr>
              <a:t>8 </a:t>
            </a:r>
            <a:r>
              <a:rPr lang="en-US" sz="8600" b="1" i="1" u="sng" dirty="0" err="1">
                <a:solidFill>
                  <a:srgbClr val="FF0000"/>
                </a:solidFill>
              </a:rPr>
              <a:t>compresse</a:t>
            </a:r>
            <a:r>
              <a:rPr lang="en-US" sz="8600" b="1" i="1" u="sng" dirty="0">
                <a:solidFill>
                  <a:srgbClr val="FF0000"/>
                </a:solidFill>
              </a:rPr>
              <a:t>/die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093296"/>
            <a:ext cx="79928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Controllo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pressorio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risoluzione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degli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edemi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declivi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29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D66F39-A398-4E5C-B08D-85E795F7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1784"/>
            <a:ext cx="7772400" cy="1143000"/>
          </a:xfrm>
        </p:spPr>
        <p:txBody>
          <a:bodyPr/>
          <a:lstStyle/>
          <a:p>
            <a:r>
              <a:rPr lang="it-IT" dirty="0"/>
              <a:t>Differenze ESC GL 2013-2018</a:t>
            </a:r>
            <a:br>
              <a:rPr lang="it-IT" dirty="0"/>
            </a:br>
            <a:r>
              <a:rPr lang="it-IT" u="sng" dirty="0"/>
              <a:t>Diagnosi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93DE23-24DE-4FC4-B216-F3573260D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1844824"/>
            <a:ext cx="8748464" cy="10154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1EAD493-FCEF-42F6-96F0-75CA36B2E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2" y="2960142"/>
            <a:ext cx="8748465" cy="982117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45514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E8AEAF9-FDB9-4C62-924C-AC545C168EB8}"/>
              </a:ext>
            </a:extLst>
          </p:cNvPr>
          <p:cNvSpPr txBox="1">
            <a:spLocks/>
          </p:cNvSpPr>
          <p:nvPr/>
        </p:nvSpPr>
        <p:spPr bwMode="auto">
          <a:xfrm>
            <a:off x="107504" y="3284984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 ESC GL 2013-2018</a:t>
            </a:r>
            <a:b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Maggiore aggressività nell’inizio delle terapia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Perché?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gran parte dei pazienti di fatto necessita di &gt; 2 medicine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L’aggiunta di un Farmaco è più efficace dell’aumento del dosaggio del primo farmaco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scarsa Aderenza è IL PROBLEMA della Terapia farmacologica dell’ipertensione arteriosa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 variabile Tempo ed Inerzia Terapeutica sono elementi da considerare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22922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EAA49B-22FA-4FD1-8777-488509CDA6D1}"/>
              </a:ext>
            </a:extLst>
          </p:cNvPr>
          <p:cNvSpPr txBox="1">
            <a:spLocks/>
          </p:cNvSpPr>
          <p:nvPr/>
        </p:nvSpPr>
        <p:spPr bwMode="auto">
          <a:xfrm>
            <a:off x="685800" y="2646040"/>
            <a:ext cx="77746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Differenze ESC GL 2013-2018</a:t>
            </a:r>
          </a:p>
          <a:p>
            <a:b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lang="it-IT" b="1" dirty="0"/>
              <a:t>Maggiore personalizzazione della terapia</a:t>
            </a:r>
          </a:p>
          <a:p>
            <a:endParaRPr lang="it-IT" b="1" dirty="0"/>
          </a:p>
          <a:p>
            <a:r>
              <a:rPr lang="it-IT" sz="2800" b="1" dirty="0"/>
              <a:t>Anche se sembra evidenziarsi un </a:t>
            </a:r>
            <a:r>
              <a:rPr lang="it-IT" sz="2800" b="1" i="1" u="sng" dirty="0"/>
              <a:t>ruolo prioritario degli Ace-i o </a:t>
            </a:r>
            <a:r>
              <a:rPr lang="it-IT" sz="2800" b="1" i="1" u="sng" dirty="0" err="1"/>
              <a:t>ARBs</a:t>
            </a:r>
            <a:r>
              <a:rPr lang="it-IT" sz="2800" b="1" dirty="0"/>
              <a:t> in prima linea meglio associati con Ca-antagonista più che diuretico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9020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168400"/>
            <a:ext cx="748594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CasellaDiTesto 3"/>
          <p:cNvSpPr txBox="1">
            <a:spLocks noChangeArrowheads="1"/>
          </p:cNvSpPr>
          <p:nvPr/>
        </p:nvSpPr>
        <p:spPr bwMode="auto">
          <a:xfrm>
            <a:off x="5798789" y="6550026"/>
            <a:ext cx="3345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2013 ESH-ESC Guidelines, J Hypertens 2013</a:t>
            </a:r>
          </a:p>
        </p:txBody>
      </p:sp>
      <p:sp>
        <p:nvSpPr>
          <p:cNvPr id="180227" name="Text Box 22"/>
          <p:cNvSpPr txBox="1">
            <a:spLocks noChangeArrowheads="1"/>
          </p:cNvSpPr>
          <p:nvPr/>
        </p:nvSpPr>
        <p:spPr bwMode="auto">
          <a:xfrm>
            <a:off x="143933" y="17464"/>
            <a:ext cx="895914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28" tIns="45453" rIns="90928" bIns="454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t>2013 ESH/ESC Guidelines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t>Possible combinations of classes of antihypertensive drugs. </a:t>
            </a:r>
          </a:p>
        </p:txBody>
      </p:sp>
    </p:spTree>
    <p:extLst>
      <p:ext uri="{BB962C8B-B14F-4D97-AF65-F5344CB8AC3E}">
        <p14:creationId xmlns:p14="http://schemas.microsoft.com/office/powerpoint/2010/main" val="4159296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F677C43-78E4-41C5-9EA9-2A5859DB0126}"/>
              </a:ext>
            </a:extLst>
          </p:cNvPr>
          <p:cNvSpPr/>
          <p:nvPr/>
        </p:nvSpPr>
        <p:spPr>
          <a:xfrm>
            <a:off x="71021" y="1582341"/>
            <a:ext cx="896547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Wingdings-Regular"/>
              </a:rPr>
              <a:t>ü 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Stesso profilo farmacocinetico in termini di picco e durata d’azione </a:t>
            </a:r>
            <a:b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2800" dirty="0">
                <a:solidFill>
                  <a:srgbClr val="000000"/>
                </a:solidFill>
                <a:latin typeface="Wingdings-Regular"/>
              </a:rPr>
              <a:t>ü 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Meccanismi d’azione diversi ma complementari </a:t>
            </a:r>
            <a:b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2800" dirty="0">
                <a:solidFill>
                  <a:srgbClr val="000000"/>
                </a:solidFill>
                <a:latin typeface="Wingdings-Regular"/>
              </a:rPr>
              <a:t>ü 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Effetto additivo e sinergico sull’efficacia antipertensiva </a:t>
            </a:r>
            <a:b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2800" dirty="0">
                <a:solidFill>
                  <a:srgbClr val="000000"/>
                </a:solidFill>
                <a:latin typeface="Wingdings-Regular"/>
              </a:rPr>
              <a:t>ü 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Tollerabilità soggettiva (è un elemento indiretto di efficacia) </a:t>
            </a:r>
            <a:b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2800" dirty="0">
                <a:solidFill>
                  <a:srgbClr val="000000"/>
                </a:solidFill>
                <a:latin typeface="Wingdings-Regular"/>
              </a:rPr>
              <a:t>ü 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Associazione precostituita in una singola compressa (migliora l’aderenza) </a:t>
            </a:r>
            <a:b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2800" dirty="0">
                <a:solidFill>
                  <a:srgbClr val="000000"/>
                </a:solidFill>
                <a:latin typeface="Wingdings-Regular"/>
              </a:rPr>
              <a:t>ü 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Capacità di migliorare la prognosi (sfruttando proprietà “ancillari”) </a:t>
            </a:r>
            <a:br>
              <a:rPr lang="it-IT" dirty="0">
                <a:solidFill>
                  <a:srgbClr val="000000"/>
                </a:solidFill>
                <a:latin typeface="Wingdings-Regular"/>
              </a:rPr>
            </a:b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3C83C67-A0B0-4E04-B610-FC228C29ED94}"/>
              </a:ext>
            </a:extLst>
          </p:cNvPr>
          <p:cNvSpPr/>
          <p:nvPr/>
        </p:nvSpPr>
        <p:spPr>
          <a:xfrm>
            <a:off x="35496" y="620688"/>
            <a:ext cx="910850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Caratteristiche della terapia di associazione “ideale”</a:t>
            </a:r>
            <a:br>
              <a:rPr lang="it-IT" sz="3600" dirty="0"/>
            </a:b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2422086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1541463"/>
            <a:ext cx="845961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Rettangolo 2"/>
          <p:cNvSpPr>
            <a:spLocks noChangeArrowheads="1"/>
          </p:cNvSpPr>
          <p:nvPr/>
        </p:nvSpPr>
        <p:spPr bwMode="auto">
          <a:xfrm>
            <a:off x="359836" y="15887"/>
            <a:ext cx="8370711" cy="13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1" tIns="45690" rIns="91381" bIns="456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38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Superiorità della combinazione amlodipina/perindopril rispetto alla combinazione atenololo/diuretico tiazidico nel prevenire gli eventi nello studio ASCOT-BPLA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5229578" y="6611860"/>
            <a:ext cx="3914422" cy="24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1" tIns="45690" rIns="91381" bIns="4569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381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Dahlöf B, </a:t>
            </a:r>
            <a:r>
              <a:rPr kumimoji="0" lang="fr-F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Arial" pitchFamily="34" charset="0"/>
              </a:rPr>
              <a:t>et al. Lancet 2005; 366:895–906 </a:t>
            </a:r>
          </a:p>
        </p:txBody>
      </p:sp>
    </p:spTree>
    <p:extLst>
      <p:ext uri="{BB962C8B-B14F-4D97-AF65-F5344CB8AC3E}">
        <p14:creationId xmlns:p14="http://schemas.microsoft.com/office/powerpoint/2010/main" val="1059031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4"/>
          <p:cNvSpPr txBox="1">
            <a:spLocks noChangeArrowheads="1"/>
          </p:cNvSpPr>
          <p:nvPr/>
        </p:nvSpPr>
        <p:spPr bwMode="auto">
          <a:xfrm>
            <a:off x="5229578" y="6611860"/>
            <a:ext cx="3914422" cy="24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1" tIns="45690" rIns="91381" bIns="4569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381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Arial" pitchFamily="34" charset="0"/>
              </a:rPr>
              <a:t>N Engl J Med 2008;359:2417-28.</a:t>
            </a: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Lucida Sans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06851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" y="2584453"/>
            <a:ext cx="8836378" cy="381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1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922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9053"/>
            <a:ext cx="8790573" cy="481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7503" y="99789"/>
            <a:ext cx="886258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Schema </a:t>
            </a:r>
            <a:r>
              <a:rPr lang="en-US" sz="2800" b="1" dirty="0" err="1"/>
              <a:t>Terapeutico</a:t>
            </a:r>
            <a:r>
              <a:rPr lang="en-US" sz="2800" b="1" dirty="0"/>
              <a:t> per </a:t>
            </a:r>
            <a:r>
              <a:rPr lang="en-US" sz="2800" b="1" dirty="0" err="1"/>
              <a:t>il</a:t>
            </a:r>
            <a:r>
              <a:rPr lang="en-US" sz="2800" b="1" dirty="0"/>
              <a:t> </a:t>
            </a:r>
            <a:r>
              <a:rPr lang="en-US" sz="2800" b="1" dirty="0" err="1"/>
              <a:t>Paziente</a:t>
            </a:r>
            <a:r>
              <a:rPr lang="en-US" sz="2800" b="1" dirty="0"/>
              <a:t> con </a:t>
            </a:r>
            <a:r>
              <a:rPr lang="en-US" sz="2800" b="1" dirty="0" err="1"/>
              <a:t>Ipertensione</a:t>
            </a:r>
            <a:r>
              <a:rPr lang="en-US" sz="2800" b="1" dirty="0"/>
              <a:t> Arteriosa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i="1" u="sng" dirty="0"/>
              <a:t>non </a:t>
            </a:r>
            <a:r>
              <a:rPr lang="en-US" sz="2800" b="1" i="1" u="sng" dirty="0" err="1"/>
              <a:t>complicata</a:t>
            </a:r>
            <a:endParaRPr lang="it-IT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77901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0" y="1916832"/>
            <a:ext cx="873779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0C60084-4398-46FB-8F21-BFF7380D059C}"/>
              </a:ext>
            </a:extLst>
          </p:cNvPr>
          <p:cNvSpPr/>
          <p:nvPr/>
        </p:nvSpPr>
        <p:spPr>
          <a:xfrm>
            <a:off x="107503" y="171797"/>
            <a:ext cx="886258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Schema </a:t>
            </a:r>
            <a:r>
              <a:rPr lang="en-US" sz="2800" b="1" dirty="0" err="1"/>
              <a:t>Terapeutico</a:t>
            </a:r>
            <a:r>
              <a:rPr lang="en-US" sz="2800" b="1" dirty="0"/>
              <a:t> per </a:t>
            </a:r>
            <a:r>
              <a:rPr lang="en-US" sz="2800" b="1" dirty="0" err="1"/>
              <a:t>il</a:t>
            </a:r>
            <a:r>
              <a:rPr lang="en-US" sz="2800" b="1" dirty="0"/>
              <a:t> </a:t>
            </a:r>
            <a:r>
              <a:rPr lang="en-US" sz="2800" b="1" dirty="0" err="1"/>
              <a:t>Paziente</a:t>
            </a:r>
            <a:r>
              <a:rPr lang="en-US" sz="2800" b="1" dirty="0"/>
              <a:t> con </a:t>
            </a:r>
            <a:r>
              <a:rPr lang="en-US" sz="2800" b="1" dirty="0" err="1"/>
              <a:t>Ipertensione</a:t>
            </a:r>
            <a:r>
              <a:rPr lang="en-US" sz="2800" b="1" dirty="0"/>
              <a:t> Arteriosa e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i="1" u="sng" dirty="0" err="1"/>
              <a:t>Sindrome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Coronarica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Cronica</a:t>
            </a:r>
            <a:endParaRPr lang="it-IT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10211990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8161"/>
            <a:ext cx="8884553" cy="453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237A166-2598-4F84-B151-BAB8B6918814}"/>
              </a:ext>
            </a:extLst>
          </p:cNvPr>
          <p:cNvSpPr/>
          <p:nvPr/>
        </p:nvSpPr>
        <p:spPr>
          <a:xfrm>
            <a:off x="107503" y="99789"/>
            <a:ext cx="886258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Schema </a:t>
            </a:r>
            <a:r>
              <a:rPr lang="en-US" sz="2800" b="1" dirty="0" err="1"/>
              <a:t>Terapeutico</a:t>
            </a:r>
            <a:r>
              <a:rPr lang="en-US" sz="2800" b="1" dirty="0"/>
              <a:t> per </a:t>
            </a:r>
            <a:r>
              <a:rPr lang="en-US" sz="2800" b="1" dirty="0" err="1"/>
              <a:t>il</a:t>
            </a:r>
            <a:r>
              <a:rPr lang="en-US" sz="2800" b="1" dirty="0"/>
              <a:t> </a:t>
            </a:r>
            <a:r>
              <a:rPr lang="en-US" sz="2800" b="1" dirty="0" err="1"/>
              <a:t>Paziente</a:t>
            </a:r>
            <a:r>
              <a:rPr lang="en-US" sz="2800" b="1" dirty="0"/>
              <a:t> con </a:t>
            </a:r>
            <a:r>
              <a:rPr lang="en-US" sz="2800" b="1" dirty="0" err="1"/>
              <a:t>Ipertensione</a:t>
            </a:r>
            <a:r>
              <a:rPr lang="en-US" sz="2800" b="1" dirty="0"/>
              <a:t> Arteriosa e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i="1" u="sng" dirty="0" err="1"/>
              <a:t>Insufficienza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Renale</a:t>
            </a:r>
            <a:endParaRPr lang="it-IT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38806479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32856"/>
            <a:ext cx="8862581" cy="316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101450F-99ED-47C1-BE22-D4BC84BBAA72}"/>
              </a:ext>
            </a:extLst>
          </p:cNvPr>
          <p:cNvSpPr/>
          <p:nvPr/>
        </p:nvSpPr>
        <p:spPr>
          <a:xfrm>
            <a:off x="107503" y="99789"/>
            <a:ext cx="886258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Schema </a:t>
            </a:r>
            <a:r>
              <a:rPr lang="en-US" sz="2800" b="1" dirty="0" err="1"/>
              <a:t>Terapeutico</a:t>
            </a:r>
            <a:r>
              <a:rPr lang="en-US" sz="2800" b="1" dirty="0"/>
              <a:t> per </a:t>
            </a:r>
            <a:r>
              <a:rPr lang="en-US" sz="2800" b="1" dirty="0" err="1"/>
              <a:t>il</a:t>
            </a:r>
            <a:r>
              <a:rPr lang="en-US" sz="2800" b="1" dirty="0"/>
              <a:t> </a:t>
            </a:r>
            <a:r>
              <a:rPr lang="en-US" sz="2800" b="1" dirty="0" err="1"/>
              <a:t>Paziente</a:t>
            </a:r>
            <a:r>
              <a:rPr lang="en-US" sz="2800" b="1" dirty="0"/>
              <a:t> con </a:t>
            </a:r>
            <a:r>
              <a:rPr lang="en-US" sz="2800" b="1" dirty="0" err="1"/>
              <a:t>Ipertensione</a:t>
            </a:r>
            <a:r>
              <a:rPr lang="en-US" sz="2800" b="1" dirty="0"/>
              <a:t> Arteriosa e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i="1" u="sng" dirty="0" err="1"/>
              <a:t>Scompenso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Cardiaco</a:t>
            </a:r>
            <a:r>
              <a:rPr lang="en-US" sz="2800" b="1" i="1" u="sng" dirty="0"/>
              <a:t> con </a:t>
            </a:r>
            <a:r>
              <a:rPr lang="en-US" sz="2800" b="1" i="1" u="sng" dirty="0" err="1"/>
              <a:t>Ridotta</a:t>
            </a:r>
            <a:r>
              <a:rPr lang="en-US" sz="2800" b="1" i="1" u="sng" dirty="0"/>
              <a:t> FE</a:t>
            </a:r>
            <a:endParaRPr lang="it-IT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29975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D66F39-A398-4E5C-B08D-85E795F7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it-IT" dirty="0"/>
              <a:t>Differenze ESC GL 2013-2018</a:t>
            </a:r>
            <a:br>
              <a:rPr lang="it-IT" dirty="0"/>
            </a:br>
            <a:r>
              <a:rPr lang="it-IT" u="sng" dirty="0"/>
              <a:t>Soglia di inizio della terapia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9B2376-87CF-4014-8732-E9377714B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93DE23-24DE-4FC4-B216-F3573260D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1405398"/>
            <a:ext cx="8748464" cy="10154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AF9ED4-9EC9-413C-9AC9-F67BD1DB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2507297"/>
            <a:ext cx="8748464" cy="4090055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2B63FFD-B7CD-4153-8BD8-F5FFE9BC4354}"/>
              </a:ext>
            </a:extLst>
          </p:cNvPr>
          <p:cNvSpPr/>
          <p:nvPr/>
        </p:nvSpPr>
        <p:spPr>
          <a:xfrm>
            <a:off x="4499992" y="2780928"/>
            <a:ext cx="2808312" cy="215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D366DA9-1ACF-4E29-9724-631608EC7015}"/>
              </a:ext>
            </a:extLst>
          </p:cNvPr>
          <p:cNvCxnSpPr/>
          <p:nvPr/>
        </p:nvCxnSpPr>
        <p:spPr>
          <a:xfrm>
            <a:off x="6948264" y="4221088"/>
            <a:ext cx="9361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6F381CC-ECF0-431D-A108-E761BF34F3DA}"/>
              </a:ext>
            </a:extLst>
          </p:cNvPr>
          <p:cNvCxnSpPr/>
          <p:nvPr/>
        </p:nvCxnSpPr>
        <p:spPr>
          <a:xfrm>
            <a:off x="8316416" y="4221088"/>
            <a:ext cx="3600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303DC08-BFB6-43DA-81BE-A28F15CFA247}"/>
              </a:ext>
            </a:extLst>
          </p:cNvPr>
          <p:cNvCxnSpPr/>
          <p:nvPr/>
        </p:nvCxnSpPr>
        <p:spPr>
          <a:xfrm>
            <a:off x="4499992" y="4437112"/>
            <a:ext cx="10801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D47A1516-A4F0-4561-A124-29A99E782809}"/>
              </a:ext>
            </a:extLst>
          </p:cNvPr>
          <p:cNvSpPr/>
          <p:nvPr/>
        </p:nvSpPr>
        <p:spPr>
          <a:xfrm>
            <a:off x="5652120" y="4221088"/>
            <a:ext cx="2734072" cy="2157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668D029-C921-4A00-8E5A-7F66FEE276D3}"/>
              </a:ext>
            </a:extLst>
          </p:cNvPr>
          <p:cNvSpPr/>
          <p:nvPr/>
        </p:nvSpPr>
        <p:spPr>
          <a:xfrm>
            <a:off x="6156176" y="4437112"/>
            <a:ext cx="2230016" cy="2157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C21F0B0-2B5D-4423-9861-D00FE838C023}"/>
              </a:ext>
            </a:extLst>
          </p:cNvPr>
          <p:cNvSpPr/>
          <p:nvPr/>
        </p:nvSpPr>
        <p:spPr>
          <a:xfrm>
            <a:off x="4499992" y="6096000"/>
            <a:ext cx="1944216" cy="2157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3357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1" y="1988840"/>
            <a:ext cx="8943438" cy="38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CB149B1-692E-4757-BA0E-4ECED82991BE}"/>
              </a:ext>
            </a:extLst>
          </p:cNvPr>
          <p:cNvSpPr/>
          <p:nvPr/>
        </p:nvSpPr>
        <p:spPr>
          <a:xfrm>
            <a:off x="107503" y="99789"/>
            <a:ext cx="886258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Schema </a:t>
            </a:r>
            <a:r>
              <a:rPr lang="en-US" sz="2800" b="1" dirty="0" err="1"/>
              <a:t>Terapeutico</a:t>
            </a:r>
            <a:r>
              <a:rPr lang="en-US" sz="2800" b="1" dirty="0"/>
              <a:t> per </a:t>
            </a:r>
            <a:r>
              <a:rPr lang="en-US" sz="2800" b="1" dirty="0" err="1"/>
              <a:t>il</a:t>
            </a:r>
            <a:r>
              <a:rPr lang="en-US" sz="2800" b="1" dirty="0"/>
              <a:t> </a:t>
            </a:r>
            <a:r>
              <a:rPr lang="en-US" sz="2800" b="1" dirty="0" err="1"/>
              <a:t>Paziente</a:t>
            </a:r>
            <a:r>
              <a:rPr lang="en-US" sz="2800" b="1" dirty="0"/>
              <a:t> con </a:t>
            </a:r>
            <a:r>
              <a:rPr lang="en-US" sz="2800" b="1" dirty="0" err="1"/>
              <a:t>Ipertensione</a:t>
            </a:r>
            <a:r>
              <a:rPr lang="en-US" sz="2800" b="1" dirty="0"/>
              <a:t> Arteriosa e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i="1" u="sng" dirty="0" err="1"/>
              <a:t>Fibrillazione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Atriale</a:t>
            </a:r>
            <a:endParaRPr lang="it-IT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30252929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9FECF5E-25E9-4233-945C-25106AB48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782"/>
            <a:ext cx="9144000" cy="55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686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70B3C6-E3E8-4FCC-8100-29A50D2E1F4B}"/>
              </a:ext>
            </a:extLst>
          </p:cNvPr>
          <p:cNvSpPr/>
          <p:nvPr/>
        </p:nvSpPr>
        <p:spPr>
          <a:xfrm>
            <a:off x="1979712" y="2708920"/>
            <a:ext cx="532859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solidFill>
                  <a:schemeClr val="tx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35578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D66F39-A398-4E5C-B08D-85E795F7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it-IT" dirty="0"/>
              <a:t>Differenze ESC GL 2013-2018</a:t>
            </a:r>
            <a:br>
              <a:rPr lang="it-IT" dirty="0"/>
            </a:br>
            <a:r>
              <a:rPr lang="it-IT" dirty="0"/>
              <a:t>BP targets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9B2376-87CF-4014-8732-E9377714B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93DE23-24DE-4FC4-B216-F3573260D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1268760"/>
            <a:ext cx="8748464" cy="10154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A1E5C9F-D78E-4B69-BE81-B5B25578D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2" y="2348881"/>
            <a:ext cx="7772400" cy="151216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379CE89-2D6A-432B-95D5-7A2122333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7" y="3861048"/>
            <a:ext cx="7774633" cy="2967416"/>
          </a:xfrm>
          <a:prstGeom prst="rect">
            <a:avLst/>
          </a:prstGeom>
          <a:ln w="38100"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534DC59-A29F-433E-868B-4F9A4EBE27E0}"/>
              </a:ext>
            </a:extLst>
          </p:cNvPr>
          <p:cNvSpPr/>
          <p:nvPr/>
        </p:nvSpPr>
        <p:spPr>
          <a:xfrm>
            <a:off x="683567" y="2348880"/>
            <a:ext cx="7772400" cy="151216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B13F02E-E690-4C63-9A88-C97FB5551F89}"/>
              </a:ext>
            </a:extLst>
          </p:cNvPr>
          <p:cNvSpPr/>
          <p:nvPr/>
        </p:nvSpPr>
        <p:spPr>
          <a:xfrm>
            <a:off x="683567" y="3888432"/>
            <a:ext cx="7772400" cy="9807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7202C2C-0942-4DD6-9A0E-71EF5532DF00}"/>
              </a:ext>
            </a:extLst>
          </p:cNvPr>
          <p:cNvSpPr/>
          <p:nvPr/>
        </p:nvSpPr>
        <p:spPr>
          <a:xfrm>
            <a:off x="683567" y="4869160"/>
            <a:ext cx="7772400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F9BCC49-7FB1-481B-8C0C-D146C1B8FE77}"/>
              </a:ext>
            </a:extLst>
          </p:cNvPr>
          <p:cNvSpPr/>
          <p:nvPr/>
        </p:nvSpPr>
        <p:spPr>
          <a:xfrm>
            <a:off x="683567" y="5877272"/>
            <a:ext cx="7772400" cy="9807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7611403-A77F-46A4-BCC0-06AE41DD5008}"/>
              </a:ext>
            </a:extLst>
          </p:cNvPr>
          <p:cNvSpPr/>
          <p:nvPr/>
        </p:nvSpPr>
        <p:spPr>
          <a:xfrm>
            <a:off x="4644008" y="3264978"/>
            <a:ext cx="2304256" cy="1640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A1C6056-F442-4620-963B-A89B6FF3CF14}"/>
              </a:ext>
            </a:extLst>
          </p:cNvPr>
          <p:cNvSpPr/>
          <p:nvPr/>
        </p:nvSpPr>
        <p:spPr>
          <a:xfrm>
            <a:off x="4932040" y="3645024"/>
            <a:ext cx="2448272" cy="1640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3234087-5C29-4F89-9F4C-BB03B3A2B06A}"/>
              </a:ext>
            </a:extLst>
          </p:cNvPr>
          <p:cNvSpPr/>
          <p:nvPr/>
        </p:nvSpPr>
        <p:spPr>
          <a:xfrm>
            <a:off x="5148064" y="4581128"/>
            <a:ext cx="1584176" cy="2086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F298F88-392D-4BE9-B87E-54FB6B3B82A8}"/>
              </a:ext>
            </a:extLst>
          </p:cNvPr>
          <p:cNvSpPr/>
          <p:nvPr/>
        </p:nvSpPr>
        <p:spPr>
          <a:xfrm>
            <a:off x="4572000" y="6165304"/>
            <a:ext cx="1368152" cy="2160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D15BFB7-4C2B-4336-981C-22939AD3E43E}"/>
              </a:ext>
            </a:extLst>
          </p:cNvPr>
          <p:cNvSpPr/>
          <p:nvPr/>
        </p:nvSpPr>
        <p:spPr>
          <a:xfrm>
            <a:off x="4427984" y="5229200"/>
            <a:ext cx="2088232" cy="1440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BCEB321-2356-4C58-8569-265AA7D45F51}"/>
              </a:ext>
            </a:extLst>
          </p:cNvPr>
          <p:cNvSpPr/>
          <p:nvPr/>
        </p:nvSpPr>
        <p:spPr>
          <a:xfrm>
            <a:off x="4644008" y="2852936"/>
            <a:ext cx="2232248" cy="19331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3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D66F39-A398-4E5C-B08D-85E795F7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1784"/>
            <a:ext cx="7772400" cy="1143000"/>
          </a:xfrm>
        </p:spPr>
        <p:txBody>
          <a:bodyPr/>
          <a:lstStyle/>
          <a:p>
            <a:r>
              <a:rPr lang="it-IT" dirty="0"/>
              <a:t>Differenze ESC GL 2013-2018</a:t>
            </a:r>
            <a:br>
              <a:rPr lang="it-IT" dirty="0"/>
            </a:br>
            <a:r>
              <a:rPr lang="it-IT" dirty="0"/>
              <a:t>Diagnosi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93DE23-24DE-4FC4-B216-F3573260D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1844824"/>
            <a:ext cx="8748464" cy="10154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6195BE2-1EF3-4923-98CE-766056EC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3157634"/>
            <a:ext cx="8748464" cy="286365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BD91768-167B-4527-AADF-5A467E784CDB}"/>
              </a:ext>
            </a:extLst>
          </p:cNvPr>
          <p:cNvSpPr/>
          <p:nvPr/>
        </p:nvSpPr>
        <p:spPr>
          <a:xfrm>
            <a:off x="4427984" y="3789040"/>
            <a:ext cx="14401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48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CF0CD07-0AA0-407D-9C78-CA37A934FBB2}"/>
              </a:ext>
            </a:extLst>
          </p:cNvPr>
          <p:cNvSpPr txBox="1">
            <a:spLocks/>
          </p:cNvSpPr>
          <p:nvPr/>
        </p:nvSpPr>
        <p:spPr bwMode="auto">
          <a:xfrm>
            <a:off x="685800" y="19776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kern="0" dirty="0"/>
              <a:t>Differenze ESC GL 2013-2018</a:t>
            </a:r>
            <a:br>
              <a:rPr lang="it-IT" kern="0" dirty="0"/>
            </a:br>
            <a:r>
              <a:rPr lang="it-IT" kern="0" dirty="0"/>
              <a:t>Differenze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CA43A3C-B130-498A-89EC-C3EBE8274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5" y="2204864"/>
            <a:ext cx="4464495" cy="4114800"/>
          </a:xfrm>
        </p:spPr>
        <p:txBody>
          <a:bodyPr/>
          <a:lstStyle/>
          <a:p>
            <a:r>
              <a:rPr lang="it-IT" dirty="0"/>
              <a:t>Quantificazione del Rischio Cardiovascolare</a:t>
            </a:r>
          </a:p>
          <a:p>
            <a:r>
              <a:rPr lang="it-IT" dirty="0"/>
              <a:t>Target + ambiziosi</a:t>
            </a:r>
          </a:p>
          <a:p>
            <a:r>
              <a:rPr lang="it-IT" dirty="0"/>
              <a:t>Maggiore aggressività nell’inizio delle terapia</a:t>
            </a:r>
          </a:p>
          <a:p>
            <a:r>
              <a:rPr lang="it-IT" dirty="0"/>
              <a:t>Maggiore personalizzazione della terapia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8825C5A-B902-4F67-8B8E-261282D48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22512"/>
            <a:ext cx="4316288" cy="4114800"/>
          </a:xfrm>
        </p:spPr>
        <p:txBody>
          <a:bodyPr/>
          <a:lstStyle/>
          <a:p>
            <a:r>
              <a:rPr lang="it-IT" dirty="0"/>
              <a:t>Perché l’Ipertensione Arteriosa rimane un FRC primario</a:t>
            </a:r>
          </a:p>
          <a:p>
            <a:r>
              <a:rPr lang="it-IT" dirty="0"/>
              <a:t>Dati riguardanti il controllo di questo FRC sono inaccettabili</a:t>
            </a:r>
          </a:p>
          <a:p>
            <a:r>
              <a:rPr lang="it-IT" dirty="0"/>
              <a:t>Maggiore personalizzazione della terapia in base al paziente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61CA594-E4F0-436A-933B-C1B45E9DCC59}"/>
              </a:ext>
            </a:extLst>
          </p:cNvPr>
          <p:cNvCxnSpPr>
            <a:cxnSpLocks/>
          </p:cNvCxnSpPr>
          <p:nvPr/>
        </p:nvCxnSpPr>
        <p:spPr>
          <a:xfrm>
            <a:off x="4495800" y="2204864"/>
            <a:ext cx="0" cy="410445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454ED563-A79D-4E95-BA7F-B74E35C96856}"/>
              </a:ext>
            </a:extLst>
          </p:cNvPr>
          <p:cNvSpPr/>
          <p:nvPr/>
        </p:nvSpPr>
        <p:spPr>
          <a:xfrm>
            <a:off x="5580112" y="1628800"/>
            <a:ext cx="2376264" cy="280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Motivazioni</a:t>
            </a:r>
          </a:p>
        </p:txBody>
      </p:sp>
    </p:spTree>
    <p:extLst>
      <p:ext uri="{BB962C8B-B14F-4D97-AF65-F5344CB8AC3E}">
        <p14:creationId xmlns:p14="http://schemas.microsoft.com/office/powerpoint/2010/main" val="2734212777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News Gothic MT"/>
        <a:ea typeface=""/>
        <a:cs typeface="Arial"/>
      </a:majorFont>
      <a:minorFont>
        <a:latin typeface="News Gothic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C53"/>
        </a:accent1>
        <a:accent2>
          <a:srgbClr val="FFCF49"/>
        </a:accent2>
        <a:accent3>
          <a:srgbClr val="FFFFFF"/>
        </a:accent3>
        <a:accent4>
          <a:srgbClr val="000000"/>
        </a:accent4>
        <a:accent5>
          <a:srgbClr val="FFBAB3"/>
        </a:accent5>
        <a:accent6>
          <a:srgbClr val="E7BB41"/>
        </a:accent6>
        <a:hlink>
          <a:srgbClr val="55A8C5"/>
        </a:hlink>
        <a:folHlink>
          <a:srgbClr val="44DA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pia di Fondino slide">
  <a:themeElements>
    <a:clrScheme name="Copia di Fondino slid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pia di Fondino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opia di Fondino slid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i Fondino slid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i Fondino slid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i Fondino slid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i Fondino 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i Fondino 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i Fondino 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5_D2.0 Content_dar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5_D2.0 Content_dark">
    <a:majorFont>
      <a:latin typeface="Arial"/>
      <a:ea typeface="ＭＳ Ｐゴシック"/>
      <a:cs typeface="Arial"/>
    </a:majorFont>
    <a:minorFont>
      <a:latin typeface="Arial"/>
      <a:ea typeface="ＭＳ Ｐゴシック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585858"/>
    </a:dk1>
    <a:lt1>
      <a:srgbClr val="0080FF"/>
    </a:lt1>
    <a:dk2>
      <a:srgbClr val="000040"/>
    </a:dk2>
    <a:lt2>
      <a:srgbClr val="FFFF80"/>
    </a:lt2>
    <a:accent1>
      <a:srgbClr val="00CC99"/>
    </a:accent1>
    <a:accent2>
      <a:srgbClr val="3333CC"/>
    </a:accent2>
    <a:accent3>
      <a:srgbClr val="AAAAAF"/>
    </a:accent3>
    <a:accent4>
      <a:srgbClr val="006C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2292</Words>
  <Application>Microsoft Office PowerPoint</Application>
  <PresentationFormat>Presentazione su schermo (4:3)</PresentationFormat>
  <Paragraphs>502</Paragraphs>
  <Slides>62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81" baseType="lpstr">
      <vt:lpstr>Arial</vt:lpstr>
      <vt:lpstr>Book Antiqua</vt:lpstr>
      <vt:lpstr>Calibri</vt:lpstr>
      <vt:lpstr>Candara</vt:lpstr>
      <vt:lpstr>Lucida Sans</vt:lpstr>
      <vt:lpstr>News Gothic MT</vt:lpstr>
      <vt:lpstr>Symbol</vt:lpstr>
      <vt:lpstr>Times New Roman</vt:lpstr>
      <vt:lpstr>Trebuchet MS</vt:lpstr>
      <vt:lpstr>Verdana</vt:lpstr>
      <vt:lpstr>Wingdings-Regular</vt:lpstr>
      <vt:lpstr>Struttura predefinita</vt:lpstr>
      <vt:lpstr>10_blank</vt:lpstr>
      <vt:lpstr>Copia di Fondino slide</vt:lpstr>
      <vt:lpstr>6_Tema di Office</vt:lpstr>
      <vt:lpstr>1_Office Theme</vt:lpstr>
      <vt:lpstr>1_Tema di Office</vt:lpstr>
      <vt:lpstr>9_Tema di Office</vt:lpstr>
      <vt:lpstr>Foglio di lavoro</vt:lpstr>
      <vt:lpstr>Presentazione standard di PowerPoint</vt:lpstr>
      <vt:lpstr>Una nuova Era è iniziata L’Era della Prevenzione Cardiovascolare</vt:lpstr>
      <vt:lpstr>Una nuova Era è iniziata L’Era della Prevenzione Cardiovascolare</vt:lpstr>
      <vt:lpstr>Una nuova Era è iniziata L’Era della Prevenzione Cardiovascolare</vt:lpstr>
      <vt:lpstr>Differenze ESC GL 2013-2018 Diagnosi</vt:lpstr>
      <vt:lpstr>Differenze ESC GL 2013-2018 Soglia di inizio della terapia</vt:lpstr>
      <vt:lpstr>Differenze ESC GL 2013-2018 BP targets</vt:lpstr>
      <vt:lpstr>Differenze ESC GL 2013-2018 Diagnosi</vt:lpstr>
      <vt:lpstr>Presentazione standard di PowerPoint</vt:lpstr>
      <vt:lpstr>Presentazione standard di PowerPoint</vt:lpstr>
      <vt:lpstr>LE MALATTIE CARDIOVASCOLARI NEL MONDO</vt:lpstr>
      <vt:lpstr>L’importanza di ridurre la pressione  (Data from Multiple Clinical Trials Measuring the Impact of Hypertensive Therapy on Cardiovascular Mortality)</vt:lpstr>
      <vt:lpstr>Presentazione standard di PowerPoint</vt:lpstr>
      <vt:lpstr>APPROCCIO FARMACOLOGICO OTTIMALE ALLE MALATTIE CARDIOVASCOLARI (MCV)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Mentre sono cambiati i Target PA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Signora Rosa 75 anni Ipertensione arteriosa, diabete mellito, ipercolesterolemia, recente IMA con buona FE residua e osteoporosi</vt:lpstr>
      <vt:lpstr>Signora Rosa 75 anni Ipertensione arteriosa, diabete mellito, ipercolesterolemia, recente IMA con buona FE residua e osteoporosi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Fixed dose combination vs Free dose Drug combination</vt:lpstr>
      <vt:lpstr>Presentazione standard di PowerPoint</vt:lpstr>
      <vt:lpstr>Signora Rosa 75 anni Ipertensione arteriosa, diabete mellito, ipercolesterolemia, recente IMA con buona FE residua e osteoporosi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alessandro fucili</cp:lastModifiedBy>
  <cp:revision>94</cp:revision>
  <dcterms:created xsi:type="dcterms:W3CDTF">2018-11-17T10:23:48Z</dcterms:created>
  <dcterms:modified xsi:type="dcterms:W3CDTF">2019-09-27T21:48:28Z</dcterms:modified>
</cp:coreProperties>
</file>