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2" r:id="rId2"/>
    <p:sldMasterId id="2147483675" r:id="rId3"/>
  </p:sldMasterIdLst>
  <p:notesMasterIdLst>
    <p:notesMasterId r:id="rId58"/>
  </p:notesMasterIdLst>
  <p:sldIdLst>
    <p:sldId id="267" r:id="rId4"/>
    <p:sldId id="268" r:id="rId5"/>
    <p:sldId id="356" r:id="rId6"/>
    <p:sldId id="358" r:id="rId7"/>
    <p:sldId id="360" r:id="rId8"/>
    <p:sldId id="393" r:id="rId9"/>
    <p:sldId id="394" r:id="rId10"/>
    <p:sldId id="396" r:id="rId11"/>
    <p:sldId id="397" r:id="rId12"/>
    <p:sldId id="398" r:id="rId13"/>
    <p:sldId id="399" r:id="rId14"/>
    <p:sldId id="400" r:id="rId15"/>
    <p:sldId id="401" r:id="rId16"/>
    <p:sldId id="402" r:id="rId17"/>
    <p:sldId id="357" r:id="rId18"/>
    <p:sldId id="403" r:id="rId19"/>
    <p:sldId id="404" r:id="rId20"/>
    <p:sldId id="405" r:id="rId21"/>
    <p:sldId id="406" r:id="rId22"/>
    <p:sldId id="384" r:id="rId23"/>
    <p:sldId id="332" r:id="rId24"/>
    <p:sldId id="333" r:id="rId25"/>
    <p:sldId id="334" r:id="rId26"/>
    <p:sldId id="335" r:id="rId27"/>
    <p:sldId id="336" r:id="rId28"/>
    <p:sldId id="337" r:id="rId29"/>
    <p:sldId id="338" r:id="rId30"/>
    <p:sldId id="339" r:id="rId31"/>
    <p:sldId id="340" r:id="rId32"/>
    <p:sldId id="323" r:id="rId33"/>
    <p:sldId id="341" r:id="rId34"/>
    <p:sldId id="385" r:id="rId35"/>
    <p:sldId id="386" r:id="rId36"/>
    <p:sldId id="387" r:id="rId37"/>
    <p:sldId id="388"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89" r:id="rId53"/>
    <p:sldId id="390" r:id="rId54"/>
    <p:sldId id="391" r:id="rId55"/>
    <p:sldId id="392" r:id="rId56"/>
    <p:sldId id="309" r:id="rId5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8987" autoAdjust="0"/>
  </p:normalViewPr>
  <p:slideViewPr>
    <p:cSldViewPr snapToGrid="0">
      <p:cViewPr>
        <p:scale>
          <a:sx n="60" d="100"/>
          <a:sy n="60" d="100"/>
        </p:scale>
        <p:origin x="-2346" y="-1122"/>
      </p:cViewPr>
      <p:guideLst>
        <p:guide orient="horz" pos="2160"/>
        <p:guide pos="2880"/>
      </p:guideLst>
    </p:cSldViewPr>
  </p:slideViewPr>
  <p:notesTextViewPr>
    <p:cViewPr>
      <p:scale>
        <a:sx n="1" d="1"/>
        <a:sy n="1" d="1"/>
      </p:scale>
      <p:origin x="0" y="0"/>
    </p:cViewPr>
  </p:notesTextViewPr>
  <p:sorterViewPr>
    <p:cViewPr>
      <p:scale>
        <a:sx n="21" d="20"/>
        <a:sy n="21" d="2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18C70A-7AD9-4DAA-BB52-86E0255A6906}" type="doc">
      <dgm:prSet loTypeId="urn:microsoft.com/office/officeart/2005/8/layout/hList6" loCatId="list" qsTypeId="urn:microsoft.com/office/officeart/2005/8/quickstyle/simple1#5" qsCatId="simple" csTypeId="urn:microsoft.com/office/officeart/2005/8/colors/colorful4" csCatId="colorful" phldr="1"/>
      <dgm:spPr/>
      <dgm:t>
        <a:bodyPr/>
        <a:lstStyle/>
        <a:p>
          <a:endParaRPr lang="it-IT"/>
        </a:p>
      </dgm:t>
    </dgm:pt>
    <dgm:pt modelId="{5FA4E37C-5B14-40B8-BD9E-D6BC1113A343}">
      <dgm:prSet custT="1"/>
      <dgm:spPr/>
      <dgm:t>
        <a:bodyPr/>
        <a:lstStyle/>
        <a:p>
          <a:pPr rtl="0"/>
          <a:r>
            <a:rPr lang="en-US" sz="2400" dirty="0" smtClean="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Perdita di </a:t>
          </a:r>
          <a:r>
            <a:rPr lang="en-US" sz="2400" dirty="0" err="1" smtClean="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conoscenza</a:t>
          </a:r>
          <a:endParaRPr lang="en-US" sz="2400"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BC0218E3-F6CD-4432-AE9E-BEAFD574546D}" type="parTrans" cxnId="{B311AE80-4FE0-4D76-9FDB-97ED524FB1FE}">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6F101DFE-208E-418F-A01B-8CB032EAC800}" type="sibTrans" cxnId="{B311AE80-4FE0-4D76-9FDB-97ED524FB1FE}">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33560FD6-49F1-4DC4-A510-12F3A9906C70}">
      <dgm:prSet custT="1"/>
      <dgm:spPr>
        <a:solidFill>
          <a:srgbClr val="9900CC"/>
        </a:solidFill>
      </dgm:spPr>
      <dgm:t>
        <a:bodyPr/>
        <a:lstStyle/>
        <a:p>
          <a:pPr rtl="0"/>
          <a:r>
            <a:rPr lang="en-US" sz="2400"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Non </a:t>
          </a:r>
          <a:r>
            <a:rPr lang="en-US" sz="2400"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risvegliabile</a:t>
          </a:r>
          <a:endPar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330890B-37BD-437D-8FAF-039AC42CB1F0}" type="parTrans" cxnId="{20594EC7-01EB-4F88-B051-DE7D09DD1FFB}">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5CA1852E-CE9B-4420-A12E-69EDACD07F77}" type="sibTrans" cxnId="{20594EC7-01EB-4F88-B051-DE7D09DD1FFB}">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9586081A-2700-4C64-9FD5-1DDED61348B0}">
      <dgm:prSet custT="1"/>
      <dgm:spPr>
        <a:solidFill>
          <a:srgbClr val="FF0000"/>
        </a:solidFill>
      </dgm:spPr>
      <dgm:t>
        <a:bodyPr/>
        <a:lstStyle/>
        <a:p>
          <a:pPr rtl="0"/>
          <a:r>
            <a:rPr lang="en-US" sz="2400"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Arresto</a:t>
          </a:r>
          <a:r>
            <a:rPr lang="en-US" sz="2400"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cardiaco</a:t>
          </a:r>
          <a:endPar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FFE7153B-4664-43F1-B75B-8EB13C00BC60}" type="parTrans" cxnId="{9B66DD15-092C-4E22-874B-5EAE63E59A22}">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5FAAC495-82A9-4D33-B46A-B8AB880E1AF4}" type="sibTrans" cxnId="{9B66DD15-092C-4E22-874B-5EAE63E59A22}">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C470794E-26C8-4FB2-BFE0-9EB3DD8964E0}" type="pres">
      <dgm:prSet presAssocID="{8418C70A-7AD9-4DAA-BB52-86E0255A6906}" presName="Name0" presStyleCnt="0">
        <dgm:presLayoutVars>
          <dgm:dir/>
          <dgm:resizeHandles val="exact"/>
        </dgm:presLayoutVars>
      </dgm:prSet>
      <dgm:spPr/>
      <dgm:t>
        <a:bodyPr/>
        <a:lstStyle/>
        <a:p>
          <a:endParaRPr lang="it-IT"/>
        </a:p>
      </dgm:t>
    </dgm:pt>
    <dgm:pt modelId="{27F04BF4-CD84-4260-A009-DBE2324D8A09}" type="pres">
      <dgm:prSet presAssocID="{5FA4E37C-5B14-40B8-BD9E-D6BC1113A343}" presName="node" presStyleLbl="node1" presStyleIdx="0" presStyleCnt="3">
        <dgm:presLayoutVars>
          <dgm:bulletEnabled val="1"/>
        </dgm:presLayoutVars>
      </dgm:prSet>
      <dgm:spPr/>
      <dgm:t>
        <a:bodyPr/>
        <a:lstStyle/>
        <a:p>
          <a:endParaRPr lang="it-IT"/>
        </a:p>
      </dgm:t>
    </dgm:pt>
    <dgm:pt modelId="{8917AEEF-C976-4A55-9207-D56C2732F945}" type="pres">
      <dgm:prSet presAssocID="{6F101DFE-208E-418F-A01B-8CB032EAC800}" presName="sibTrans" presStyleCnt="0"/>
      <dgm:spPr/>
    </dgm:pt>
    <dgm:pt modelId="{0A3895C2-E7E5-4D9F-BC72-1C26DBD91079}" type="pres">
      <dgm:prSet presAssocID="{33560FD6-49F1-4DC4-A510-12F3A9906C70}" presName="node" presStyleLbl="node1" presStyleIdx="1" presStyleCnt="3">
        <dgm:presLayoutVars>
          <dgm:bulletEnabled val="1"/>
        </dgm:presLayoutVars>
      </dgm:prSet>
      <dgm:spPr/>
      <dgm:t>
        <a:bodyPr/>
        <a:lstStyle/>
        <a:p>
          <a:endParaRPr lang="it-IT"/>
        </a:p>
      </dgm:t>
    </dgm:pt>
    <dgm:pt modelId="{948BF915-6717-42B6-8D00-87C2E87CD6AE}" type="pres">
      <dgm:prSet presAssocID="{5CA1852E-CE9B-4420-A12E-69EDACD07F77}" presName="sibTrans" presStyleCnt="0"/>
      <dgm:spPr/>
    </dgm:pt>
    <dgm:pt modelId="{B86696C8-3B88-4AEF-BC3C-D2FC507575ED}" type="pres">
      <dgm:prSet presAssocID="{9586081A-2700-4C64-9FD5-1DDED61348B0}" presName="node" presStyleLbl="node1" presStyleIdx="2" presStyleCnt="3">
        <dgm:presLayoutVars>
          <dgm:bulletEnabled val="1"/>
        </dgm:presLayoutVars>
      </dgm:prSet>
      <dgm:spPr/>
      <dgm:t>
        <a:bodyPr/>
        <a:lstStyle/>
        <a:p>
          <a:endParaRPr lang="it-IT"/>
        </a:p>
      </dgm:t>
    </dgm:pt>
  </dgm:ptLst>
  <dgm:cxnLst>
    <dgm:cxn modelId="{C1241015-F135-4A98-8F69-56A4F4FCFD50}" type="presOf" srcId="{8418C70A-7AD9-4DAA-BB52-86E0255A6906}" destId="{C470794E-26C8-4FB2-BFE0-9EB3DD8964E0}" srcOrd="0" destOrd="0" presId="urn:microsoft.com/office/officeart/2005/8/layout/hList6"/>
    <dgm:cxn modelId="{20594EC7-01EB-4F88-B051-DE7D09DD1FFB}" srcId="{8418C70A-7AD9-4DAA-BB52-86E0255A6906}" destId="{33560FD6-49F1-4DC4-A510-12F3A9906C70}" srcOrd="1" destOrd="0" parTransId="{0330890B-37BD-437D-8FAF-039AC42CB1F0}" sibTransId="{5CA1852E-CE9B-4420-A12E-69EDACD07F77}"/>
    <dgm:cxn modelId="{1FDD4CFA-8129-49CE-895D-DD9546937A6C}" type="presOf" srcId="{9586081A-2700-4C64-9FD5-1DDED61348B0}" destId="{B86696C8-3B88-4AEF-BC3C-D2FC507575ED}" srcOrd="0" destOrd="0" presId="urn:microsoft.com/office/officeart/2005/8/layout/hList6"/>
    <dgm:cxn modelId="{9B66DD15-092C-4E22-874B-5EAE63E59A22}" srcId="{8418C70A-7AD9-4DAA-BB52-86E0255A6906}" destId="{9586081A-2700-4C64-9FD5-1DDED61348B0}" srcOrd="2" destOrd="0" parTransId="{FFE7153B-4664-43F1-B75B-8EB13C00BC60}" sibTransId="{5FAAC495-82A9-4D33-B46A-B8AB880E1AF4}"/>
    <dgm:cxn modelId="{B311AE80-4FE0-4D76-9FDB-97ED524FB1FE}" srcId="{8418C70A-7AD9-4DAA-BB52-86E0255A6906}" destId="{5FA4E37C-5B14-40B8-BD9E-D6BC1113A343}" srcOrd="0" destOrd="0" parTransId="{BC0218E3-F6CD-4432-AE9E-BEAFD574546D}" sibTransId="{6F101DFE-208E-418F-A01B-8CB032EAC800}"/>
    <dgm:cxn modelId="{CA3E6BB8-3905-4A08-A273-920F3774107F}" type="presOf" srcId="{5FA4E37C-5B14-40B8-BD9E-D6BC1113A343}" destId="{27F04BF4-CD84-4260-A009-DBE2324D8A09}" srcOrd="0" destOrd="0" presId="urn:microsoft.com/office/officeart/2005/8/layout/hList6"/>
    <dgm:cxn modelId="{1DFF60BE-EDA2-4140-AEDD-FA537CBF97D3}" type="presOf" srcId="{33560FD6-49F1-4DC4-A510-12F3A9906C70}" destId="{0A3895C2-E7E5-4D9F-BC72-1C26DBD91079}" srcOrd="0" destOrd="0" presId="urn:microsoft.com/office/officeart/2005/8/layout/hList6"/>
    <dgm:cxn modelId="{A8470747-772F-4A18-AEC5-47EDE0D74A25}" type="presParOf" srcId="{C470794E-26C8-4FB2-BFE0-9EB3DD8964E0}" destId="{27F04BF4-CD84-4260-A009-DBE2324D8A09}" srcOrd="0" destOrd="0" presId="urn:microsoft.com/office/officeart/2005/8/layout/hList6"/>
    <dgm:cxn modelId="{C354B297-654B-442E-AC38-EC44999DA4A1}" type="presParOf" srcId="{C470794E-26C8-4FB2-BFE0-9EB3DD8964E0}" destId="{8917AEEF-C976-4A55-9207-D56C2732F945}" srcOrd="1" destOrd="0" presId="urn:microsoft.com/office/officeart/2005/8/layout/hList6"/>
    <dgm:cxn modelId="{922F7FF4-C709-46AD-97E5-63DCC5CC4412}" type="presParOf" srcId="{C470794E-26C8-4FB2-BFE0-9EB3DD8964E0}" destId="{0A3895C2-E7E5-4D9F-BC72-1C26DBD91079}" srcOrd="2" destOrd="0" presId="urn:microsoft.com/office/officeart/2005/8/layout/hList6"/>
    <dgm:cxn modelId="{D1E91797-8492-45ED-8F1C-245EFFBCD328}" type="presParOf" srcId="{C470794E-26C8-4FB2-BFE0-9EB3DD8964E0}" destId="{948BF915-6717-42B6-8D00-87C2E87CD6AE}" srcOrd="3" destOrd="0" presId="urn:microsoft.com/office/officeart/2005/8/layout/hList6"/>
    <dgm:cxn modelId="{E2D4FD33-710C-4D5E-9CC1-FA9AE69D7328}" type="presParOf" srcId="{C470794E-26C8-4FB2-BFE0-9EB3DD8964E0}" destId="{B86696C8-3B88-4AEF-BC3C-D2FC507575ED}" srcOrd="4" destOrd="0" presId="urn:microsoft.com/office/officeart/2005/8/layout/h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18C70A-7AD9-4DAA-BB52-86E0255A6906}" type="doc">
      <dgm:prSet loTypeId="urn:microsoft.com/office/officeart/2005/8/layout/hList6" loCatId="list" qsTypeId="urn:microsoft.com/office/officeart/2005/8/quickstyle/simple1#5" qsCatId="simple" csTypeId="urn:microsoft.com/office/officeart/2005/8/colors/colorful4" csCatId="colorful" phldr="1"/>
      <dgm:spPr/>
      <dgm:t>
        <a:bodyPr/>
        <a:lstStyle/>
        <a:p>
          <a:endParaRPr lang="it-IT"/>
        </a:p>
      </dgm:t>
    </dgm:pt>
    <dgm:pt modelId="{5FA4E37C-5B14-40B8-BD9E-D6BC1113A343}">
      <dgm:prSet custT="1"/>
      <dgm:spPr/>
      <dgm:t>
        <a:bodyPr/>
        <a:lstStyle/>
        <a:p>
          <a:pPr rtl="0"/>
          <a:r>
            <a:rPr lang="en-US" sz="2400" dirty="0" err="1" smtClean="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Alterazione</a:t>
          </a:r>
          <a:r>
            <a:rPr lang="en-US" sz="2400" dirty="0" smtClean="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del </a:t>
          </a:r>
          <a:r>
            <a:rPr lang="en-US" sz="2400" dirty="0" err="1" smtClean="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sensorio</a:t>
          </a:r>
          <a:endParaRPr lang="en-US" sz="2400"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BC0218E3-F6CD-4432-AE9E-BEAFD574546D}" type="parTrans" cxnId="{B311AE80-4FE0-4D76-9FDB-97ED524FB1FE}">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6F101DFE-208E-418F-A01B-8CB032EAC800}" type="sibTrans" cxnId="{B311AE80-4FE0-4D76-9FDB-97ED524FB1FE}">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33560FD6-49F1-4DC4-A510-12F3A9906C70}">
      <dgm:prSet custT="1"/>
      <dgm:spPr>
        <a:solidFill>
          <a:srgbClr val="9900CC"/>
        </a:solidFill>
      </dgm:spPr>
      <dgm:t>
        <a:bodyPr/>
        <a:lstStyle/>
        <a:p>
          <a:pPr rtl="0"/>
          <a:r>
            <a:rPr lang="en-US" sz="2400"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Cecità</a:t>
          </a:r>
          <a:r>
            <a:rPr lang="en-US" sz="2400"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corticale</a:t>
          </a:r>
          <a:endPar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330890B-37BD-437D-8FAF-039AC42CB1F0}" type="parTrans" cxnId="{20594EC7-01EB-4F88-B051-DE7D09DD1FFB}">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5CA1852E-CE9B-4420-A12E-69EDACD07F77}" type="sibTrans" cxnId="{20594EC7-01EB-4F88-B051-DE7D09DD1FFB}">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9586081A-2700-4C64-9FD5-1DDED61348B0}">
      <dgm:prSet custT="1"/>
      <dgm:spPr>
        <a:solidFill>
          <a:srgbClr val="FF0000"/>
        </a:solidFill>
      </dgm:spPr>
      <dgm:t>
        <a:bodyPr/>
        <a:lstStyle/>
        <a:p>
          <a:pPr rtl="0"/>
          <a:r>
            <a:rPr lang="en-US" sz="2400"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Emiplegia</a:t>
          </a:r>
          <a:r>
            <a:rPr lang="en-US" sz="2400"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sinistra</a:t>
          </a:r>
          <a:endPar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FFE7153B-4664-43F1-B75B-8EB13C00BC60}" type="parTrans" cxnId="{9B66DD15-092C-4E22-874B-5EAE63E59A22}">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5FAAC495-82A9-4D33-B46A-B8AB880E1AF4}" type="sibTrans" cxnId="{9B66DD15-092C-4E22-874B-5EAE63E59A22}">
      <dgm:prSet/>
      <dgm:spPr/>
      <dgm:t>
        <a:bodyPr/>
        <a:lstStyle/>
        <a:p>
          <a:endParaRPr lang="it-IT" sz="2400">
            <a:solidFill>
              <a:schemeClr val="bg1">
                <a:lumMod val="50000"/>
              </a:schemeClr>
            </a:solidFill>
            <a:effectLst>
              <a:outerShdw blurRad="38100" dist="38100" dir="2700000" algn="tl">
                <a:srgbClr val="000000">
                  <a:alpha val="43137"/>
                </a:srgbClr>
              </a:outerShdw>
            </a:effectLst>
            <a:latin typeface="Comic Sans MS" pitchFamily="66" charset="0"/>
          </a:endParaRPr>
        </a:p>
      </dgm:t>
    </dgm:pt>
    <dgm:pt modelId="{C470794E-26C8-4FB2-BFE0-9EB3DD8964E0}" type="pres">
      <dgm:prSet presAssocID="{8418C70A-7AD9-4DAA-BB52-86E0255A6906}" presName="Name0" presStyleCnt="0">
        <dgm:presLayoutVars>
          <dgm:dir/>
          <dgm:resizeHandles val="exact"/>
        </dgm:presLayoutVars>
      </dgm:prSet>
      <dgm:spPr/>
      <dgm:t>
        <a:bodyPr/>
        <a:lstStyle/>
        <a:p>
          <a:endParaRPr lang="it-IT"/>
        </a:p>
      </dgm:t>
    </dgm:pt>
    <dgm:pt modelId="{27F04BF4-CD84-4260-A009-DBE2324D8A09}" type="pres">
      <dgm:prSet presAssocID="{5FA4E37C-5B14-40B8-BD9E-D6BC1113A343}" presName="node" presStyleLbl="node1" presStyleIdx="0" presStyleCnt="3">
        <dgm:presLayoutVars>
          <dgm:bulletEnabled val="1"/>
        </dgm:presLayoutVars>
      </dgm:prSet>
      <dgm:spPr/>
      <dgm:t>
        <a:bodyPr/>
        <a:lstStyle/>
        <a:p>
          <a:endParaRPr lang="it-IT"/>
        </a:p>
      </dgm:t>
    </dgm:pt>
    <dgm:pt modelId="{8917AEEF-C976-4A55-9207-D56C2732F945}" type="pres">
      <dgm:prSet presAssocID="{6F101DFE-208E-418F-A01B-8CB032EAC800}" presName="sibTrans" presStyleCnt="0"/>
      <dgm:spPr/>
    </dgm:pt>
    <dgm:pt modelId="{0A3895C2-E7E5-4D9F-BC72-1C26DBD91079}" type="pres">
      <dgm:prSet presAssocID="{33560FD6-49F1-4DC4-A510-12F3A9906C70}" presName="node" presStyleLbl="node1" presStyleIdx="1" presStyleCnt="3">
        <dgm:presLayoutVars>
          <dgm:bulletEnabled val="1"/>
        </dgm:presLayoutVars>
      </dgm:prSet>
      <dgm:spPr/>
      <dgm:t>
        <a:bodyPr/>
        <a:lstStyle/>
        <a:p>
          <a:endParaRPr lang="it-IT"/>
        </a:p>
      </dgm:t>
    </dgm:pt>
    <dgm:pt modelId="{948BF915-6717-42B6-8D00-87C2E87CD6AE}" type="pres">
      <dgm:prSet presAssocID="{5CA1852E-CE9B-4420-A12E-69EDACD07F77}" presName="sibTrans" presStyleCnt="0"/>
      <dgm:spPr/>
    </dgm:pt>
    <dgm:pt modelId="{B86696C8-3B88-4AEF-BC3C-D2FC507575ED}" type="pres">
      <dgm:prSet presAssocID="{9586081A-2700-4C64-9FD5-1DDED61348B0}" presName="node" presStyleLbl="node1" presStyleIdx="2" presStyleCnt="3">
        <dgm:presLayoutVars>
          <dgm:bulletEnabled val="1"/>
        </dgm:presLayoutVars>
      </dgm:prSet>
      <dgm:spPr/>
      <dgm:t>
        <a:bodyPr/>
        <a:lstStyle/>
        <a:p>
          <a:endParaRPr lang="it-IT"/>
        </a:p>
      </dgm:t>
    </dgm:pt>
  </dgm:ptLst>
  <dgm:cxnLst>
    <dgm:cxn modelId="{C1241015-F135-4A98-8F69-56A4F4FCFD50}" type="presOf" srcId="{8418C70A-7AD9-4DAA-BB52-86E0255A6906}" destId="{C470794E-26C8-4FB2-BFE0-9EB3DD8964E0}" srcOrd="0" destOrd="0" presId="urn:microsoft.com/office/officeart/2005/8/layout/hList6"/>
    <dgm:cxn modelId="{20594EC7-01EB-4F88-B051-DE7D09DD1FFB}" srcId="{8418C70A-7AD9-4DAA-BB52-86E0255A6906}" destId="{33560FD6-49F1-4DC4-A510-12F3A9906C70}" srcOrd="1" destOrd="0" parTransId="{0330890B-37BD-437D-8FAF-039AC42CB1F0}" sibTransId="{5CA1852E-CE9B-4420-A12E-69EDACD07F77}"/>
    <dgm:cxn modelId="{1FDD4CFA-8129-49CE-895D-DD9546937A6C}" type="presOf" srcId="{9586081A-2700-4C64-9FD5-1DDED61348B0}" destId="{B86696C8-3B88-4AEF-BC3C-D2FC507575ED}" srcOrd="0" destOrd="0" presId="urn:microsoft.com/office/officeart/2005/8/layout/hList6"/>
    <dgm:cxn modelId="{9B66DD15-092C-4E22-874B-5EAE63E59A22}" srcId="{8418C70A-7AD9-4DAA-BB52-86E0255A6906}" destId="{9586081A-2700-4C64-9FD5-1DDED61348B0}" srcOrd="2" destOrd="0" parTransId="{FFE7153B-4664-43F1-B75B-8EB13C00BC60}" sibTransId="{5FAAC495-82A9-4D33-B46A-B8AB880E1AF4}"/>
    <dgm:cxn modelId="{B311AE80-4FE0-4D76-9FDB-97ED524FB1FE}" srcId="{8418C70A-7AD9-4DAA-BB52-86E0255A6906}" destId="{5FA4E37C-5B14-40B8-BD9E-D6BC1113A343}" srcOrd="0" destOrd="0" parTransId="{BC0218E3-F6CD-4432-AE9E-BEAFD574546D}" sibTransId="{6F101DFE-208E-418F-A01B-8CB032EAC800}"/>
    <dgm:cxn modelId="{CA3E6BB8-3905-4A08-A273-920F3774107F}" type="presOf" srcId="{5FA4E37C-5B14-40B8-BD9E-D6BC1113A343}" destId="{27F04BF4-CD84-4260-A009-DBE2324D8A09}" srcOrd="0" destOrd="0" presId="urn:microsoft.com/office/officeart/2005/8/layout/hList6"/>
    <dgm:cxn modelId="{1DFF60BE-EDA2-4140-AEDD-FA537CBF97D3}" type="presOf" srcId="{33560FD6-49F1-4DC4-A510-12F3A9906C70}" destId="{0A3895C2-E7E5-4D9F-BC72-1C26DBD91079}" srcOrd="0" destOrd="0" presId="urn:microsoft.com/office/officeart/2005/8/layout/hList6"/>
    <dgm:cxn modelId="{A8470747-772F-4A18-AEC5-47EDE0D74A25}" type="presParOf" srcId="{C470794E-26C8-4FB2-BFE0-9EB3DD8964E0}" destId="{27F04BF4-CD84-4260-A009-DBE2324D8A09}" srcOrd="0" destOrd="0" presId="urn:microsoft.com/office/officeart/2005/8/layout/hList6"/>
    <dgm:cxn modelId="{C354B297-654B-442E-AC38-EC44999DA4A1}" type="presParOf" srcId="{C470794E-26C8-4FB2-BFE0-9EB3DD8964E0}" destId="{8917AEEF-C976-4A55-9207-D56C2732F945}" srcOrd="1" destOrd="0" presId="urn:microsoft.com/office/officeart/2005/8/layout/hList6"/>
    <dgm:cxn modelId="{922F7FF4-C709-46AD-97E5-63DCC5CC4412}" type="presParOf" srcId="{C470794E-26C8-4FB2-BFE0-9EB3DD8964E0}" destId="{0A3895C2-E7E5-4D9F-BC72-1C26DBD91079}" srcOrd="2" destOrd="0" presId="urn:microsoft.com/office/officeart/2005/8/layout/hList6"/>
    <dgm:cxn modelId="{D1E91797-8492-45ED-8F1C-245EFFBCD328}" type="presParOf" srcId="{C470794E-26C8-4FB2-BFE0-9EB3DD8964E0}" destId="{948BF915-6717-42B6-8D00-87C2E87CD6AE}" srcOrd="3" destOrd="0" presId="urn:microsoft.com/office/officeart/2005/8/layout/hList6"/>
    <dgm:cxn modelId="{E2D4FD33-710C-4D5E-9CC1-FA9AE69D7328}" type="presParOf" srcId="{C470794E-26C8-4FB2-BFE0-9EB3DD8964E0}" destId="{B86696C8-3B88-4AEF-BC3C-D2FC507575ED}" srcOrd="4" destOrd="0" presId="urn:microsoft.com/office/officeart/2005/8/layout/h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3E01B81B-1FBF-49C4-B549-523A18C8F036}" type="datetimeFigureOut">
              <a:rPr lang="it-IT"/>
              <a:pPr>
                <a:defRPr/>
              </a:pPr>
              <a:t>28/09/2019</a:t>
            </a:fld>
            <a:endParaRPr lang="it-IT"/>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56CA904-AC68-4DD0-B28D-05AF198841C0}" type="slidenum">
              <a:rPr lang="it-IT"/>
              <a:pPr>
                <a:defRPr/>
              </a:pPr>
              <a:t>‹N›</a:t>
            </a:fld>
            <a:endParaRPr lang="it-IT"/>
          </a:p>
        </p:txBody>
      </p:sp>
    </p:spTree>
    <p:extLst>
      <p:ext uri="{BB962C8B-B14F-4D97-AF65-F5344CB8AC3E}">
        <p14:creationId xmlns:p14="http://schemas.microsoft.com/office/powerpoint/2010/main" val="18516348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BF8C65A0-3AFF-4754-878C-85940FDBC07D}" type="slidenum">
              <a:rPr lang="it-IT" sz="1200">
                <a:latin typeface="Times New Roman" pitchFamily="18" charset="0"/>
              </a:rPr>
              <a:pPr algn="r" defTabSz="914400"/>
              <a:t>1</a:t>
            </a:fld>
            <a:endParaRPr lang="it-IT" sz="1200">
              <a:latin typeface="Times New Roman" pitchFamily="18"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B3FCA572-097C-455D-BAA1-E191149BAC60}" type="slidenum">
              <a:rPr lang="it-IT" sz="1200">
                <a:latin typeface="Times New Roman" pitchFamily="18" charset="0"/>
              </a:rPr>
              <a:pPr algn="r" defTabSz="914400"/>
              <a:t>10</a:t>
            </a:fld>
            <a:endParaRPr lang="it-IT" sz="1200">
              <a:latin typeface="Times New Roman" pitchFamily="18"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191713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C8DFE489-C288-426A-AC7B-CD19AEF7E2E6}" type="slidenum">
              <a:rPr lang="it-IT" sz="1200">
                <a:latin typeface="Times New Roman" pitchFamily="18" charset="0"/>
              </a:rPr>
              <a:pPr algn="r" defTabSz="914400"/>
              <a:t>11</a:t>
            </a:fld>
            <a:endParaRPr lang="it-IT" sz="1200">
              <a:latin typeface="Times New Roman" pitchFamily="18"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871013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39049067-3E8D-4109-BF65-59C6730F736E}" type="slidenum">
              <a:rPr lang="it-IT" sz="1200">
                <a:latin typeface="Times New Roman" pitchFamily="18" charset="0"/>
              </a:rPr>
              <a:pPr algn="r" defTabSz="914400"/>
              <a:t>12</a:t>
            </a:fld>
            <a:endParaRPr lang="it-IT" sz="1200">
              <a:latin typeface="Times New Roman" pitchFamily="18"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76265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1773A42F-E68D-409C-B844-0D7849C436D3}" type="slidenum">
              <a:rPr lang="it-IT" sz="1200">
                <a:latin typeface="Times New Roman" pitchFamily="18" charset="0"/>
              </a:rPr>
              <a:pPr algn="r" defTabSz="914400"/>
              <a:t>13</a:t>
            </a:fld>
            <a:endParaRPr lang="it-IT" sz="1200">
              <a:latin typeface="Times New Roman" pitchFamily="18"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extLst>
      <p:ext uri="{BB962C8B-B14F-4D97-AF65-F5344CB8AC3E}">
        <p14:creationId xmlns:p14="http://schemas.microsoft.com/office/powerpoint/2010/main" val="175306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FE7311AB-ACA3-481C-A76B-BBB108A542F3}" type="slidenum">
              <a:rPr lang="it-IT" sz="1200">
                <a:latin typeface="Times New Roman" pitchFamily="18" charset="0"/>
              </a:rPr>
              <a:pPr algn="r" defTabSz="914400"/>
              <a:t>14</a:t>
            </a:fld>
            <a:endParaRPr lang="it-IT" sz="1200">
              <a:latin typeface="Times New Roman" pitchFamily="18"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292222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61B7532F-6742-40F1-971A-409385689EA9}" type="slidenum">
              <a:rPr lang="it-IT" sz="1200">
                <a:latin typeface="Times New Roman" pitchFamily="18" charset="0"/>
              </a:rPr>
              <a:pPr algn="r" defTabSz="914400"/>
              <a:t>15</a:t>
            </a:fld>
            <a:endParaRPr lang="it-IT" sz="1200">
              <a:latin typeface="Times New Roman" pitchFamily="18"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64A87CFC-0C9D-492B-A33A-8FDCA5EE88F8}" type="slidenum">
              <a:rPr lang="it-IT" sz="1200">
                <a:latin typeface="Times New Roman" pitchFamily="18" charset="0"/>
              </a:rPr>
              <a:pPr algn="r" defTabSz="914400"/>
              <a:t>16</a:t>
            </a:fld>
            <a:endParaRPr lang="it-IT" sz="1200">
              <a:latin typeface="Times New Roman" pitchFamily="18"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3963569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D1B160CF-8DF6-4182-9E97-AFFD5E2DFF34}" type="slidenum">
              <a:rPr lang="it-IT" sz="1200">
                <a:latin typeface="Times New Roman" pitchFamily="18" charset="0"/>
              </a:rPr>
              <a:pPr algn="r" defTabSz="914400"/>
              <a:t>17</a:t>
            </a:fld>
            <a:endParaRPr lang="it-IT" sz="1200">
              <a:latin typeface="Times New Roman" pitchFamily="18"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1097269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C1E9AB8C-0FA3-4927-B1A7-74A23F25A721}" type="slidenum">
              <a:rPr lang="it-IT" sz="1200">
                <a:latin typeface="Times New Roman" pitchFamily="18" charset="0"/>
              </a:rPr>
              <a:pPr algn="r" defTabSz="914400"/>
              <a:t>18</a:t>
            </a:fld>
            <a:endParaRPr lang="it-IT" sz="1200">
              <a:latin typeface="Times New Roman" pitchFamily="18"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3111913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C1E9AB8C-0FA3-4927-B1A7-74A23F25A721}" type="slidenum">
              <a:rPr lang="it-IT" sz="1200">
                <a:latin typeface="Times New Roman" pitchFamily="18" charset="0"/>
              </a:rPr>
              <a:pPr algn="r" defTabSz="914400"/>
              <a:t>19</a:t>
            </a:fld>
            <a:endParaRPr lang="it-IT" sz="1200">
              <a:latin typeface="Times New Roman" pitchFamily="18"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38739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8DC53F16-EACE-4C5C-90B3-78212806B791}" type="slidenum">
              <a:rPr lang="it-IT" sz="1200">
                <a:latin typeface="Times New Roman" pitchFamily="18" charset="0"/>
              </a:rPr>
              <a:pPr algn="r" defTabSz="914400"/>
              <a:t>2</a:t>
            </a:fld>
            <a:endParaRPr lang="it-IT"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61B7532F-6742-40F1-971A-409385689EA9}" type="slidenum">
              <a:rPr lang="it-IT" sz="1200">
                <a:latin typeface="Times New Roman" pitchFamily="18" charset="0"/>
              </a:rPr>
              <a:pPr algn="r" defTabSz="914400"/>
              <a:t>20</a:t>
            </a:fld>
            <a:endParaRPr lang="it-IT" sz="1200">
              <a:latin typeface="Times New Roman" pitchFamily="18"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extLst>
      <p:ext uri="{BB962C8B-B14F-4D97-AF65-F5344CB8AC3E}">
        <p14:creationId xmlns:p14="http://schemas.microsoft.com/office/powerpoint/2010/main" val="3639120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18C73A2B-1A57-4D1A-B0E4-32A71263A842}" type="slidenum">
              <a:rPr lang="it-IT" sz="1200">
                <a:latin typeface="Times New Roman" pitchFamily="18" charset="0"/>
              </a:rPr>
              <a:pPr algn="r" defTabSz="914400"/>
              <a:t>21</a:t>
            </a:fld>
            <a:endParaRPr lang="it-IT" sz="1200">
              <a:latin typeface="Times New Roman" pitchFamily="18"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06B2F03A-86E5-4775-B82C-35DAF76BB143}" type="slidenum">
              <a:rPr lang="it-IT" sz="1200">
                <a:latin typeface="Times New Roman" pitchFamily="18" charset="0"/>
              </a:rPr>
              <a:pPr algn="r" defTabSz="914400"/>
              <a:t>22</a:t>
            </a:fld>
            <a:endParaRPr lang="it-IT" sz="1200">
              <a:latin typeface="Times New Roman" pitchFamily="18"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13D5BBC9-4D82-4FDB-A96B-274674A2D623}" type="slidenum">
              <a:rPr lang="it-IT" sz="1200">
                <a:latin typeface="Times New Roman" pitchFamily="18" charset="0"/>
              </a:rPr>
              <a:pPr algn="r" defTabSz="914400"/>
              <a:t>23</a:t>
            </a:fld>
            <a:endParaRPr lang="it-IT" sz="1200">
              <a:latin typeface="Times New Roman" pitchFamily="18"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EDB30263-F9E4-4077-ABE2-6552FA2E3A9C}" type="slidenum">
              <a:rPr lang="it-IT" sz="1200">
                <a:latin typeface="Times New Roman" pitchFamily="18" charset="0"/>
              </a:rPr>
              <a:pPr algn="r" defTabSz="914400"/>
              <a:t>24</a:t>
            </a:fld>
            <a:endParaRPr lang="it-IT" sz="1200">
              <a:latin typeface="Times New Roman" pitchFamily="18"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8C02C205-2138-435C-AE67-E54695ECE92D}" type="slidenum">
              <a:rPr lang="it-IT" sz="1200">
                <a:latin typeface="Times New Roman" pitchFamily="18" charset="0"/>
              </a:rPr>
              <a:pPr algn="r" defTabSz="914400"/>
              <a:t>25</a:t>
            </a:fld>
            <a:endParaRPr lang="it-IT" sz="1200">
              <a:latin typeface="Times New Roman" pitchFamily="18"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B3FCA572-097C-455D-BAA1-E191149BAC60}" type="slidenum">
              <a:rPr lang="it-IT" sz="1200">
                <a:latin typeface="Times New Roman" pitchFamily="18" charset="0"/>
              </a:rPr>
              <a:pPr algn="r" defTabSz="914400"/>
              <a:t>26</a:t>
            </a:fld>
            <a:endParaRPr lang="it-IT" sz="1200">
              <a:latin typeface="Times New Roman" pitchFamily="18"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C8DFE489-C288-426A-AC7B-CD19AEF7E2E6}" type="slidenum">
              <a:rPr lang="it-IT" sz="1200">
                <a:latin typeface="Times New Roman" pitchFamily="18" charset="0"/>
              </a:rPr>
              <a:pPr algn="r" defTabSz="914400"/>
              <a:t>27</a:t>
            </a:fld>
            <a:endParaRPr lang="it-IT" sz="1200">
              <a:latin typeface="Times New Roman" pitchFamily="18"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39049067-3E8D-4109-BF65-59C6730F736E}" type="slidenum">
              <a:rPr lang="it-IT" sz="1200">
                <a:latin typeface="Times New Roman" pitchFamily="18" charset="0"/>
              </a:rPr>
              <a:pPr algn="r" defTabSz="914400"/>
              <a:t>28</a:t>
            </a:fld>
            <a:endParaRPr lang="it-IT" sz="1200">
              <a:latin typeface="Times New Roman" pitchFamily="18"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821D4CFB-537F-4121-8C0D-6E957B6BAC28}" type="slidenum">
              <a:rPr lang="it-IT" sz="1200">
                <a:latin typeface="Times New Roman" pitchFamily="18" charset="0"/>
              </a:rPr>
              <a:pPr algn="r" defTabSz="914400"/>
              <a:t>29</a:t>
            </a:fld>
            <a:endParaRPr lang="it-IT" sz="1200">
              <a:latin typeface="Times New Roman" pitchFamily="18"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37974F79-0D7A-409B-8713-FE2C1779D977}" type="slidenum">
              <a:rPr lang="it-IT" sz="1200">
                <a:latin typeface="Times New Roman" pitchFamily="18" charset="0"/>
              </a:rPr>
              <a:pPr algn="r" defTabSz="914400"/>
              <a:t>3</a:t>
            </a:fld>
            <a:endParaRPr lang="it-IT" sz="1200">
              <a:latin typeface="Times New Roman" pitchFamily="18"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1773A42F-E68D-409C-B844-0D7849C436D3}" type="slidenum">
              <a:rPr lang="it-IT" sz="1200">
                <a:latin typeface="Times New Roman" pitchFamily="18" charset="0"/>
              </a:rPr>
              <a:pPr algn="r" defTabSz="914400"/>
              <a:t>30</a:t>
            </a:fld>
            <a:endParaRPr lang="it-IT" sz="1200">
              <a:latin typeface="Times New Roman" pitchFamily="18"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FE7311AB-ACA3-481C-A76B-BBB108A542F3}" type="slidenum">
              <a:rPr lang="it-IT" sz="1200">
                <a:latin typeface="Times New Roman" pitchFamily="18" charset="0"/>
              </a:rPr>
              <a:pPr algn="r" defTabSz="914400"/>
              <a:t>31</a:t>
            </a:fld>
            <a:endParaRPr lang="it-IT" sz="1200">
              <a:latin typeface="Times New Roman" pitchFamily="18"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054A68CC-2889-4D75-BF94-251B69AC6AA5}" type="slidenum">
              <a:rPr lang="it-IT" sz="1200">
                <a:latin typeface="Times New Roman" pitchFamily="18" charset="0"/>
              </a:rPr>
              <a:pPr algn="r" defTabSz="914400"/>
              <a:t>32</a:t>
            </a:fld>
            <a:endParaRPr lang="it-IT" sz="1200">
              <a:latin typeface="Times New Roman" pitchFamily="18"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41646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2A562B7C-6733-4DDB-9D4E-945AA0BF79B1}" type="slidenum">
              <a:rPr lang="it-IT" sz="1200">
                <a:latin typeface="Times New Roman" pitchFamily="18" charset="0"/>
              </a:rPr>
              <a:pPr algn="r" defTabSz="914400"/>
              <a:t>33</a:t>
            </a:fld>
            <a:endParaRPr lang="it-IT" sz="1200">
              <a:latin typeface="Times New Roman" pitchFamily="18"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4204271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15E9DFBB-AB00-4F54-88A6-336F6AAD876B}" type="slidenum">
              <a:rPr lang="it-IT" sz="1200">
                <a:latin typeface="Times New Roman" pitchFamily="18" charset="0"/>
              </a:rPr>
              <a:pPr algn="r" defTabSz="914400"/>
              <a:t>34</a:t>
            </a:fld>
            <a:endParaRPr lang="it-IT" sz="1200">
              <a:latin typeface="Times New Roman" pitchFamily="18"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3873576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506BD919-3B54-420E-8075-DADC766C0297}" type="slidenum">
              <a:rPr lang="it-IT" sz="1200">
                <a:latin typeface="Times New Roman" pitchFamily="18" charset="0"/>
              </a:rPr>
              <a:pPr algn="r" defTabSz="914400"/>
              <a:t>35</a:t>
            </a:fld>
            <a:endParaRPr lang="it-IT" sz="1200">
              <a:latin typeface="Times New Roman" pitchFamily="18"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1699260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C6351BA5-15E5-4766-B650-A0674155E3C5}" type="slidenum">
              <a:rPr lang="it-IT" sz="1200">
                <a:latin typeface="Times New Roman" pitchFamily="18" charset="0"/>
              </a:rPr>
              <a:pPr algn="r" defTabSz="914400"/>
              <a:t>36</a:t>
            </a:fld>
            <a:endParaRPr lang="it-IT" sz="1200">
              <a:latin typeface="Times New Roman" pitchFamily="18"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64A87CFC-0C9D-492B-A33A-8FDCA5EE88F8}" type="slidenum">
              <a:rPr lang="it-IT" sz="1200">
                <a:latin typeface="Times New Roman" pitchFamily="18" charset="0"/>
              </a:rPr>
              <a:pPr algn="r" defTabSz="914400"/>
              <a:t>37</a:t>
            </a:fld>
            <a:endParaRPr lang="it-IT" sz="1200">
              <a:latin typeface="Times New Roman" pitchFamily="18"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D1B160CF-8DF6-4182-9E97-AFFD5E2DFF34}" type="slidenum">
              <a:rPr lang="it-IT" sz="1200">
                <a:latin typeface="Times New Roman" pitchFamily="18" charset="0"/>
              </a:rPr>
              <a:pPr algn="r" defTabSz="914400"/>
              <a:t>38</a:t>
            </a:fld>
            <a:endParaRPr lang="it-IT" sz="1200">
              <a:latin typeface="Times New Roman" pitchFamily="18"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C1E9AB8C-0FA3-4927-B1A7-74A23F25A721}" type="slidenum">
              <a:rPr lang="it-IT" sz="1200">
                <a:latin typeface="Times New Roman" pitchFamily="18" charset="0"/>
              </a:rPr>
              <a:pPr algn="r" defTabSz="914400"/>
              <a:t>39</a:t>
            </a:fld>
            <a:endParaRPr lang="it-IT" sz="1200">
              <a:latin typeface="Times New Roman" pitchFamily="18"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1AF2A44F-2B93-4472-AB18-C0053AD68737}" type="slidenum">
              <a:rPr lang="it-IT" sz="1200">
                <a:latin typeface="Times New Roman" pitchFamily="18" charset="0"/>
              </a:rPr>
              <a:pPr algn="r" defTabSz="914400"/>
              <a:t>4</a:t>
            </a:fld>
            <a:endParaRPr lang="it-IT" sz="1200">
              <a:latin typeface="Times New Roman" pitchFamily="18"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147E7B04-18C9-4F30-BC3C-4A5FDFC9EE35}" type="slidenum">
              <a:rPr lang="it-IT" sz="1200">
                <a:latin typeface="Times New Roman" pitchFamily="18" charset="0"/>
              </a:rPr>
              <a:pPr algn="r" defTabSz="914400"/>
              <a:t>40</a:t>
            </a:fld>
            <a:endParaRPr lang="it-IT" sz="1200">
              <a:latin typeface="Times New Roman" pitchFamily="18"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6FA258D9-EFBB-45A7-81BA-3C0457EBE699}" type="slidenum">
              <a:rPr lang="it-IT" sz="1200">
                <a:latin typeface="Times New Roman" pitchFamily="18" charset="0"/>
              </a:rPr>
              <a:pPr algn="r" defTabSz="914400"/>
              <a:t>41</a:t>
            </a:fld>
            <a:endParaRPr lang="it-IT" sz="1200">
              <a:latin typeface="Times New Roman" pitchFamily="18"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F31F7F11-FAEE-49F8-A848-EC6849637A21}" type="slidenum">
              <a:rPr lang="it-IT" sz="1200">
                <a:latin typeface="Times New Roman" pitchFamily="18" charset="0"/>
              </a:rPr>
              <a:pPr algn="r" defTabSz="914400"/>
              <a:t>42</a:t>
            </a:fld>
            <a:endParaRPr lang="it-IT" sz="1200">
              <a:latin typeface="Times New Roman" pitchFamily="18"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FD0D56C0-66BD-46C4-9C79-6F780053EAD4}" type="slidenum">
              <a:rPr lang="it-IT" sz="1200">
                <a:latin typeface="Times New Roman" pitchFamily="18" charset="0"/>
              </a:rPr>
              <a:pPr algn="r" defTabSz="914400"/>
              <a:t>43</a:t>
            </a:fld>
            <a:endParaRPr lang="it-IT" sz="1200">
              <a:latin typeface="Times New Roman" pitchFamily="18"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5F18AF81-0FFC-4114-AF93-742D2629F73B}" type="slidenum">
              <a:rPr lang="it-IT" sz="1200">
                <a:latin typeface="Times New Roman" pitchFamily="18" charset="0"/>
              </a:rPr>
              <a:pPr algn="r" defTabSz="914400"/>
              <a:t>44</a:t>
            </a:fld>
            <a:endParaRPr lang="it-IT" sz="1200">
              <a:latin typeface="Times New Roman" pitchFamily="18"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E5A5EFF7-CF0C-4671-8D49-E30B33CF548A}" type="slidenum">
              <a:rPr lang="it-IT" sz="1200">
                <a:latin typeface="Times New Roman" pitchFamily="18" charset="0"/>
              </a:rPr>
              <a:pPr algn="r" defTabSz="914400"/>
              <a:t>45</a:t>
            </a:fld>
            <a:endParaRPr lang="it-IT" sz="1200">
              <a:latin typeface="Times New Roman" pitchFamily="18"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8F657904-6566-4352-BC37-720990DC01D0}" type="slidenum">
              <a:rPr lang="it-IT" sz="1200">
                <a:latin typeface="Times New Roman" pitchFamily="18" charset="0"/>
              </a:rPr>
              <a:pPr algn="r" defTabSz="914400"/>
              <a:t>46</a:t>
            </a:fld>
            <a:endParaRPr lang="it-IT" sz="1200">
              <a:latin typeface="Times New Roman" pitchFamily="18"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A44BB268-E552-415C-8625-00206DD084EE}" type="slidenum">
              <a:rPr lang="it-IT" sz="1200">
                <a:latin typeface="Times New Roman" pitchFamily="18" charset="0"/>
              </a:rPr>
              <a:pPr algn="r" defTabSz="914400"/>
              <a:t>47</a:t>
            </a:fld>
            <a:endParaRPr lang="it-IT" sz="1200">
              <a:latin typeface="Times New Roman" pitchFamily="18"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482CB255-4823-492B-80AE-2C5A69A26C6E}" type="slidenum">
              <a:rPr lang="it-IT" sz="1200">
                <a:latin typeface="Times New Roman" pitchFamily="18" charset="0"/>
              </a:rPr>
              <a:pPr algn="r" defTabSz="914400"/>
              <a:t>48</a:t>
            </a:fld>
            <a:endParaRPr lang="it-IT" sz="1200">
              <a:latin typeface="Times New Roman" pitchFamily="18"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73F20382-AAFA-48C1-8D46-E7BBD03EFC7C}" type="slidenum">
              <a:rPr lang="it-IT" sz="1200">
                <a:latin typeface="Times New Roman" pitchFamily="18" charset="0"/>
              </a:rPr>
              <a:pPr algn="r" defTabSz="914400"/>
              <a:t>49</a:t>
            </a:fld>
            <a:endParaRPr lang="it-IT" sz="1200">
              <a:latin typeface="Times New Roman" pitchFamily="18"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B067ABD3-A488-4F80-9BAE-86851BB9E054}" type="slidenum">
              <a:rPr lang="it-IT" sz="1200">
                <a:latin typeface="Times New Roman" pitchFamily="18" charset="0"/>
              </a:rPr>
              <a:pPr algn="r" defTabSz="914400"/>
              <a:t>5</a:t>
            </a:fld>
            <a:endParaRPr lang="it-IT" sz="1200">
              <a:latin typeface="Times New Roman" pitchFamily="18"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BAE3B371-DD59-4FF7-830B-9B867F62DF49}" type="slidenum">
              <a:rPr lang="it-IT" sz="1200">
                <a:latin typeface="Times New Roman" pitchFamily="18" charset="0"/>
              </a:rPr>
              <a:pPr algn="r" defTabSz="914400"/>
              <a:t>54</a:t>
            </a:fld>
            <a:endParaRPr lang="it-IT" sz="1200">
              <a:latin typeface="Times New Roman" pitchFamily="18"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B067ABD3-A488-4F80-9BAE-86851BB9E054}" type="slidenum">
              <a:rPr lang="it-IT" sz="1200">
                <a:latin typeface="Times New Roman" pitchFamily="18" charset="0"/>
              </a:rPr>
              <a:pPr algn="r" defTabSz="914400"/>
              <a:t>6</a:t>
            </a:fld>
            <a:endParaRPr lang="it-IT" sz="1200">
              <a:latin typeface="Times New Roman" pitchFamily="18"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extLst>
      <p:ext uri="{BB962C8B-B14F-4D97-AF65-F5344CB8AC3E}">
        <p14:creationId xmlns:p14="http://schemas.microsoft.com/office/powerpoint/2010/main" val="2109803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13D5BBC9-4D82-4FDB-A96B-274674A2D623}" type="slidenum">
              <a:rPr lang="it-IT" sz="1200">
                <a:latin typeface="Times New Roman" pitchFamily="18" charset="0"/>
              </a:rPr>
              <a:pPr algn="r" defTabSz="914400"/>
              <a:t>7</a:t>
            </a:fld>
            <a:endParaRPr lang="it-IT" sz="1200">
              <a:latin typeface="Times New Roman" pitchFamily="18"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174305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B067ABD3-A488-4F80-9BAE-86851BB9E054}" type="slidenum">
              <a:rPr lang="it-IT" sz="1200">
                <a:latin typeface="Times New Roman" pitchFamily="18" charset="0"/>
              </a:rPr>
              <a:pPr algn="r" defTabSz="914400"/>
              <a:t>8</a:t>
            </a:fld>
            <a:endParaRPr lang="it-IT" sz="1200">
              <a:latin typeface="Times New Roman" pitchFamily="18"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extLst>
      <p:ext uri="{BB962C8B-B14F-4D97-AF65-F5344CB8AC3E}">
        <p14:creationId xmlns:p14="http://schemas.microsoft.com/office/powerpoint/2010/main" val="2378610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8C02C205-2138-435C-AE67-E54695ECE92D}" type="slidenum">
              <a:rPr lang="it-IT" sz="1200">
                <a:latin typeface="Times New Roman" pitchFamily="18" charset="0"/>
              </a:rPr>
              <a:pPr algn="r" defTabSz="914400"/>
              <a:t>9</a:t>
            </a:fld>
            <a:endParaRPr lang="it-IT" sz="1200">
              <a:latin typeface="Times New Roman" pitchFamily="18"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it-IT" smtClean="0">
              <a:ea typeface="MS PGothic" pitchFamily="34" charset="-128"/>
            </a:endParaRPr>
          </a:p>
        </p:txBody>
      </p:sp>
    </p:spTree>
    <p:extLst>
      <p:ext uri="{BB962C8B-B14F-4D97-AF65-F5344CB8AC3E}">
        <p14:creationId xmlns:p14="http://schemas.microsoft.com/office/powerpoint/2010/main" val="74781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D2086CF1-EB40-4024-B948-B08AE9420F6D}"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2088D61E-98CA-4F37-B642-4317C1511F7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7150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30AEEFB2-38A5-4B49-82BB-FD7E4C185E47}"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0D49EE7B-E147-4B84-9F8D-4ACB0E8A2176}"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F8C212BD-F089-4E8E-B23D-E7F6A6C853F9}"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4406901"/>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71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58F325E2-B6E0-45EF-8975-AC400F966B7C}"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290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29150" y="1981200"/>
            <a:ext cx="38290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7BD553D6-EE66-431A-B052-47253C944736}"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397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397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4628" y="1535113"/>
            <a:ext cx="40421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4628" y="2174875"/>
            <a:ext cx="40421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6"/>
          <p:cNvSpPr>
            <a:spLocks noGrp="1" noChangeArrowheads="1"/>
          </p:cNvSpPr>
          <p:nvPr>
            <p:ph type="dt" sz="half" idx="10"/>
          </p:nvPr>
        </p:nvSpPr>
        <p:spPr>
          <a:ln/>
        </p:spPr>
        <p:txBody>
          <a:bodyPr/>
          <a:lstStyle>
            <a:lvl1pPr>
              <a:defRPr/>
            </a:lvl1pPr>
          </a:lstStyle>
          <a:p>
            <a:pPr>
              <a:defRPr/>
            </a:pPr>
            <a:endParaRPr lang="it-IT"/>
          </a:p>
        </p:txBody>
      </p:sp>
      <p:sp>
        <p:nvSpPr>
          <p:cNvPr id="8" name="Rectangle 7"/>
          <p:cNvSpPr>
            <a:spLocks noGrp="1" noChangeArrowheads="1"/>
          </p:cNvSpPr>
          <p:nvPr>
            <p:ph type="ftr" sz="quarter" idx="11"/>
          </p:nvPr>
        </p:nvSpPr>
        <p:spPr>
          <a:ln/>
        </p:spPr>
        <p:txBody>
          <a:bodyPr/>
          <a:lstStyle>
            <a:lvl1pPr>
              <a:defRPr/>
            </a:lvl1pPr>
          </a:lstStyle>
          <a:p>
            <a:pPr>
              <a:defRPr/>
            </a:pPr>
            <a:endParaRPr lang="it-IT"/>
          </a:p>
        </p:txBody>
      </p:sp>
      <p:sp>
        <p:nvSpPr>
          <p:cNvPr id="9" name="Rectangle 8"/>
          <p:cNvSpPr>
            <a:spLocks noGrp="1" noChangeArrowheads="1"/>
          </p:cNvSpPr>
          <p:nvPr>
            <p:ph type="sldNum" sz="quarter" idx="12"/>
          </p:nvPr>
        </p:nvSpPr>
        <p:spPr>
          <a:ln/>
        </p:spPr>
        <p:txBody>
          <a:bodyPr/>
          <a:lstStyle>
            <a:lvl1pPr>
              <a:defRPr/>
            </a:lvl1pPr>
          </a:lstStyle>
          <a:p>
            <a:pPr>
              <a:defRPr/>
            </a:pPr>
            <a:fld id="{E7B9C09C-EFC7-4BA5-99DA-05B84025DA8C}"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6"/>
          <p:cNvSpPr>
            <a:spLocks noGrp="1" noChangeArrowheads="1"/>
          </p:cNvSpPr>
          <p:nvPr>
            <p:ph type="dt" sz="half" idx="10"/>
          </p:nvPr>
        </p:nvSpPr>
        <p:spPr>
          <a:ln/>
        </p:spPr>
        <p:txBody>
          <a:bodyPr/>
          <a:lstStyle>
            <a:lvl1pPr>
              <a:defRPr/>
            </a:lvl1pPr>
          </a:lstStyle>
          <a:p>
            <a:pPr>
              <a:defRPr/>
            </a:pPr>
            <a:endParaRPr lang="it-IT"/>
          </a:p>
        </p:txBody>
      </p:sp>
      <p:sp>
        <p:nvSpPr>
          <p:cNvPr id="4" name="Rectangle 7"/>
          <p:cNvSpPr>
            <a:spLocks noGrp="1" noChangeArrowheads="1"/>
          </p:cNvSpPr>
          <p:nvPr>
            <p:ph type="ftr" sz="quarter" idx="11"/>
          </p:nvPr>
        </p:nvSpPr>
        <p:spPr>
          <a:ln/>
        </p:spPr>
        <p:txBody>
          <a:bodyPr/>
          <a:lstStyle>
            <a:lvl1pPr>
              <a:defRPr/>
            </a:lvl1pPr>
          </a:lstStyle>
          <a:p>
            <a:pPr>
              <a:defRPr/>
            </a:pPr>
            <a:endParaRPr lang="it-IT"/>
          </a:p>
        </p:txBody>
      </p:sp>
      <p:sp>
        <p:nvSpPr>
          <p:cNvPr id="5" name="Rectangle 8"/>
          <p:cNvSpPr>
            <a:spLocks noGrp="1" noChangeArrowheads="1"/>
          </p:cNvSpPr>
          <p:nvPr>
            <p:ph type="sldNum" sz="quarter" idx="12"/>
          </p:nvPr>
        </p:nvSpPr>
        <p:spPr>
          <a:ln/>
        </p:spPr>
        <p:txBody>
          <a:bodyPr/>
          <a:lstStyle>
            <a:lvl1pPr>
              <a:defRPr/>
            </a:lvl1pPr>
          </a:lstStyle>
          <a:p>
            <a:pPr>
              <a:defRPr/>
            </a:pPr>
            <a:fld id="{C4C25833-7087-4EB2-8971-E2B58633F287}"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it-IT"/>
          </a:p>
        </p:txBody>
      </p:sp>
      <p:sp>
        <p:nvSpPr>
          <p:cNvPr id="3" name="Rectangle 7"/>
          <p:cNvSpPr>
            <a:spLocks noGrp="1" noChangeArrowheads="1"/>
          </p:cNvSpPr>
          <p:nvPr>
            <p:ph type="ftr" sz="quarter" idx="11"/>
          </p:nvPr>
        </p:nvSpPr>
        <p:spPr>
          <a:ln/>
        </p:spPr>
        <p:txBody>
          <a:bodyPr/>
          <a:lstStyle>
            <a:lvl1pPr>
              <a:defRPr/>
            </a:lvl1pPr>
          </a:lstStyle>
          <a:p>
            <a:pPr>
              <a:defRPr/>
            </a:pPr>
            <a:endParaRPr lang="it-IT"/>
          </a:p>
        </p:txBody>
      </p:sp>
      <p:sp>
        <p:nvSpPr>
          <p:cNvPr id="4" name="Rectangle 8"/>
          <p:cNvSpPr>
            <a:spLocks noGrp="1" noChangeArrowheads="1"/>
          </p:cNvSpPr>
          <p:nvPr>
            <p:ph type="sldNum" sz="quarter" idx="12"/>
          </p:nvPr>
        </p:nvSpPr>
        <p:spPr>
          <a:ln/>
        </p:spPr>
        <p:txBody>
          <a:bodyPr/>
          <a:lstStyle>
            <a:lvl1pPr>
              <a:defRPr/>
            </a:lvl1pPr>
          </a:lstStyle>
          <a:p>
            <a:pPr>
              <a:defRPr/>
            </a:pPr>
            <a:fld id="{0D201148-84EA-47D2-A558-135266C72E13}"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710"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448" y="273051"/>
            <a:ext cx="511135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1"/>
            <a:ext cx="300871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730A5FFC-1FF2-4406-8CF3-AB3366BC86D5}"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2E92F1EF-0FCE-458F-9BFB-C3C6650E5E52}"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189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189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1E3EF47E-84AA-48A3-B64C-99AD368AC0AC}"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B54C5477-3143-4C7F-A9B3-BAA308CAAF08}"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7150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492C0F2C-1ECD-4D9A-A91B-8C970863F3B9}"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5" name="Picture 2" descr="\\DROBO-FS\QuickDrops\JB\PPTX NG\Droplets\LightingOverlay.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grpSp>
        <p:nvGrpSpPr>
          <p:cNvPr id="6" name="Group 7"/>
          <p:cNvGrpSpPr>
            <a:grpSpLocks/>
          </p:cNvGrpSpPr>
          <p:nvPr/>
        </p:nvGrpSpPr>
        <p:grpSpPr bwMode="auto">
          <a:xfrm>
            <a:off x="-11113" y="0"/>
            <a:ext cx="9040813" cy="6858000"/>
            <a:chOff x="-14288" y="0"/>
            <a:chExt cx="12053888" cy="6858001"/>
          </a:xfrm>
        </p:grpSpPr>
        <p:grpSp>
          <p:nvGrpSpPr>
            <p:cNvPr id="7"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0" name="Rectangle 5"/>
              <p:cNvSpPr>
                <a:spLocks noChangeArrowheads="1"/>
              </p:cNvSpPr>
              <p:nvPr/>
            </p:nvSpPr>
            <p:spPr bwMode="auto">
              <a:xfrm>
                <a:off x="114300" y="4763"/>
                <a:ext cx="23813" cy="2181225"/>
              </a:xfrm>
              <a:prstGeom prst="rect">
                <a:avLst/>
              </a:prstGeom>
              <a:grpFill/>
              <a:ln>
                <a:noFill/>
              </a:ln>
              <a:extLst/>
            </p:spPr>
          </p:sp>
          <p:sp>
            <p:nvSpPr>
              <p:cNvPr id="21"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22"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23"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p:spPr>
          </p:sp>
          <p:sp>
            <p:nvSpPr>
              <p:cNvPr id="24"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p:spPr>
          </p:sp>
          <p:sp>
            <p:nvSpPr>
              <p:cNvPr id="25"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p:spPr>
          </p:sp>
          <p:sp>
            <p:nvSpPr>
              <p:cNvPr id="26"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p:spPr>
          </p:sp>
          <p:sp>
            <p:nvSpPr>
              <p:cNvPr id="27"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p:spPr>
          </p:sp>
          <p:sp>
            <p:nvSpPr>
              <p:cNvPr id="28"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29"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p:spPr>
          </p:sp>
          <p:sp>
            <p:nvSpPr>
              <p:cNvPr id="30"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p:spPr>
          </p:sp>
          <p:sp>
            <p:nvSpPr>
              <p:cNvPr id="31"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2"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p:spPr>
          </p:sp>
          <p:sp>
            <p:nvSpPr>
              <p:cNvPr id="33"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p:spPr>
          </p:sp>
          <p:sp>
            <p:nvSpPr>
              <p:cNvPr id="34"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p:spPr>
          </p:sp>
          <p:sp>
            <p:nvSpPr>
              <p:cNvPr id="35"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p:spPr>
          </p:sp>
          <p:sp>
            <p:nvSpPr>
              <p:cNvPr id="36" name="Rectangle 21"/>
              <p:cNvSpPr>
                <a:spLocks noChangeArrowheads="1"/>
              </p:cNvSpPr>
              <p:nvPr/>
            </p:nvSpPr>
            <p:spPr bwMode="auto">
              <a:xfrm>
                <a:off x="133350" y="4662488"/>
                <a:ext cx="23813" cy="2181225"/>
              </a:xfrm>
              <a:prstGeom prst="rect">
                <a:avLst/>
              </a:prstGeom>
              <a:grpFill/>
              <a:ln>
                <a:noFill/>
              </a:ln>
              <a:extLst/>
            </p:spPr>
          </p:sp>
          <p:sp>
            <p:nvSpPr>
              <p:cNvPr id="37"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p:spPr>
          </p:sp>
          <p:sp>
            <p:nvSpPr>
              <p:cNvPr id="38"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p:spPr>
          </p:sp>
          <p:sp>
            <p:nvSpPr>
              <p:cNvPr id="39"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p:spPr>
          </p:sp>
          <p:sp>
            <p:nvSpPr>
              <p:cNvPr id="40"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41"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p:spPr>
          </p:sp>
          <p:sp>
            <p:nvSpPr>
              <p:cNvPr id="42"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p:spPr>
          </p:sp>
          <p:sp>
            <p:nvSpPr>
              <p:cNvPr id="43"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44"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45"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p:spPr>
          </p:sp>
          <p:sp>
            <p:nvSpPr>
              <p:cNvPr id="46"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p:spPr>
          </p:sp>
        </p:grpSp>
        <p:grpSp>
          <p:nvGrpSpPr>
            <p:cNvPr id="8"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9"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p:spPr>
          </p:sp>
          <p:sp>
            <p:nvSpPr>
              <p:cNvPr id="10"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p:spPr>
          </p:sp>
          <p:sp>
            <p:nvSpPr>
              <p:cNvPr id="11"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13"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p:spPr>
          </p:sp>
          <p:sp>
            <p:nvSpPr>
              <p:cNvPr id="14"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p:spPr>
          </p:sp>
          <p:sp>
            <p:nvSpPr>
              <p:cNvPr id="15"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p:spPr>
          </p:sp>
          <p:sp>
            <p:nvSpPr>
              <p:cNvPr id="16"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p:spPr>
          </p:sp>
          <p:sp>
            <p:nvSpPr>
              <p:cNvPr id="17"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p:spPr>
          </p:sp>
          <p:sp>
            <p:nvSpPr>
              <p:cNvPr id="18"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p:spPr>
          </p:sp>
          <p:sp>
            <p:nvSpPr>
              <p:cNvPr id="19" name="Rectangle 41"/>
              <p:cNvSpPr>
                <a:spLocks noChangeArrowheads="1"/>
              </p:cNvSpPr>
              <p:nvPr/>
            </p:nvSpPr>
            <p:spPr bwMode="auto">
              <a:xfrm>
                <a:off x="11939587" y="6596063"/>
                <a:ext cx="23813" cy="252413"/>
              </a:xfrm>
              <a:prstGeom prst="rect">
                <a:avLst/>
              </a:prstGeom>
              <a:grpFill/>
              <a:ln>
                <a:noFill/>
              </a:ln>
              <a:extLst/>
            </p:spPr>
          </p:sp>
        </p:grpSp>
      </p:grpSp>
      <p:sp>
        <p:nvSpPr>
          <p:cNvPr id="47" name="TextBox 59"/>
          <p:cNvSpPr txBox="1"/>
          <p:nvPr/>
        </p:nvSpPr>
        <p:spPr>
          <a:xfrm>
            <a:off x="677863" y="731838"/>
            <a:ext cx="457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rPr>
              <a:t>“</a:t>
            </a:r>
          </a:p>
        </p:txBody>
      </p:sp>
      <p:sp>
        <p:nvSpPr>
          <p:cNvPr id="48" name="TextBox 60"/>
          <p:cNvSpPr txBox="1"/>
          <p:nvPr/>
        </p:nvSpPr>
        <p:spPr>
          <a:xfrm>
            <a:off x="7904163" y="2765425"/>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rPr>
              <a:t>”</a:t>
            </a:r>
          </a:p>
        </p:txBody>
      </p:sp>
      <p:sp>
        <p:nvSpPr>
          <p:cNvPr id="2" name="Title 1"/>
          <p:cNvSpPr>
            <a:spLocks noGrp="1"/>
          </p:cNvSpPr>
          <p:nvPr>
            <p:ph type="title"/>
          </p:nvPr>
        </p:nvSpPr>
        <p:spPr>
          <a:xfrm>
            <a:off x="1084659" y="609600"/>
            <a:ext cx="6977064" cy="2748429"/>
          </a:xfrm>
        </p:spPr>
        <p:txBody>
          <a:bodyPr/>
          <a:lstStyle>
            <a:lvl1pPr>
              <a:defRPr sz="36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290483" y="3365557"/>
            <a:ext cx="6564224"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49" name="Date Placeholder 4"/>
          <p:cNvSpPr>
            <a:spLocks noGrp="1"/>
          </p:cNvSpPr>
          <p:nvPr>
            <p:ph type="dt" sz="half" idx="14"/>
          </p:nvPr>
        </p:nvSpPr>
        <p:spPr/>
        <p:txBody>
          <a:bodyPr/>
          <a:lstStyle>
            <a:lvl1pPr>
              <a:defRPr/>
            </a:lvl1pPr>
          </a:lstStyle>
          <a:p>
            <a:pPr>
              <a:defRPr/>
            </a:pPr>
            <a:fld id="{04651CE5-2204-43C1-B956-8A9ED403F632}" type="datetimeFigureOut">
              <a:rPr lang="en-US"/>
              <a:pPr>
                <a:defRPr/>
              </a:pPr>
              <a:t>9/28/2019</a:t>
            </a:fld>
            <a:endParaRPr lang="en-US"/>
          </a:p>
        </p:txBody>
      </p:sp>
      <p:sp>
        <p:nvSpPr>
          <p:cNvPr id="50" name="Footer Placeholder 5"/>
          <p:cNvSpPr>
            <a:spLocks noGrp="1"/>
          </p:cNvSpPr>
          <p:nvPr>
            <p:ph type="ftr" sz="quarter" idx="15"/>
          </p:nvPr>
        </p:nvSpPr>
        <p:spPr/>
        <p:txBody>
          <a:bodyPr/>
          <a:lstStyle>
            <a:lvl1pPr>
              <a:defRPr/>
            </a:lvl1pPr>
          </a:lstStyle>
          <a:p>
            <a:pPr>
              <a:defRPr/>
            </a:pPr>
            <a:endParaRPr lang="en-US"/>
          </a:p>
        </p:txBody>
      </p:sp>
      <p:sp>
        <p:nvSpPr>
          <p:cNvPr id="51" name="Slide Number Placeholder 6"/>
          <p:cNvSpPr>
            <a:spLocks noGrp="1"/>
          </p:cNvSpPr>
          <p:nvPr>
            <p:ph type="sldNum" sz="quarter" idx="16"/>
          </p:nvPr>
        </p:nvSpPr>
        <p:spPr/>
        <p:txBody>
          <a:bodyPr/>
          <a:lstStyle>
            <a:lvl1pPr>
              <a:defRPr/>
            </a:lvl1pPr>
          </a:lstStyle>
          <a:p>
            <a:pPr>
              <a:defRPr/>
            </a:pPr>
            <a:fld id="{7DD97051-C568-4A38-939C-71E7595CA159}"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4406901"/>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71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B28C3BDC-AB20-4CBA-8B78-17B94065EA8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290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29150" y="1981200"/>
            <a:ext cx="38290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922747BC-8EFA-4B30-BE85-A1A47F102A4E}"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397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397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4628" y="1535113"/>
            <a:ext cx="40421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4628" y="2174875"/>
            <a:ext cx="40421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6"/>
          <p:cNvSpPr>
            <a:spLocks noGrp="1" noChangeArrowheads="1"/>
          </p:cNvSpPr>
          <p:nvPr>
            <p:ph type="dt" sz="half" idx="10"/>
          </p:nvPr>
        </p:nvSpPr>
        <p:spPr>
          <a:ln/>
        </p:spPr>
        <p:txBody>
          <a:bodyPr/>
          <a:lstStyle>
            <a:lvl1pPr>
              <a:defRPr/>
            </a:lvl1pPr>
          </a:lstStyle>
          <a:p>
            <a:pPr>
              <a:defRPr/>
            </a:pPr>
            <a:endParaRPr lang="it-IT"/>
          </a:p>
        </p:txBody>
      </p:sp>
      <p:sp>
        <p:nvSpPr>
          <p:cNvPr id="8" name="Rectangle 7"/>
          <p:cNvSpPr>
            <a:spLocks noGrp="1" noChangeArrowheads="1"/>
          </p:cNvSpPr>
          <p:nvPr>
            <p:ph type="ftr" sz="quarter" idx="11"/>
          </p:nvPr>
        </p:nvSpPr>
        <p:spPr>
          <a:ln/>
        </p:spPr>
        <p:txBody>
          <a:bodyPr/>
          <a:lstStyle>
            <a:lvl1pPr>
              <a:defRPr/>
            </a:lvl1pPr>
          </a:lstStyle>
          <a:p>
            <a:pPr>
              <a:defRPr/>
            </a:pPr>
            <a:endParaRPr lang="it-IT"/>
          </a:p>
        </p:txBody>
      </p:sp>
      <p:sp>
        <p:nvSpPr>
          <p:cNvPr id="9" name="Rectangle 8"/>
          <p:cNvSpPr>
            <a:spLocks noGrp="1" noChangeArrowheads="1"/>
          </p:cNvSpPr>
          <p:nvPr>
            <p:ph type="sldNum" sz="quarter" idx="12"/>
          </p:nvPr>
        </p:nvSpPr>
        <p:spPr>
          <a:ln/>
        </p:spPr>
        <p:txBody>
          <a:bodyPr/>
          <a:lstStyle>
            <a:lvl1pPr>
              <a:defRPr/>
            </a:lvl1pPr>
          </a:lstStyle>
          <a:p>
            <a:pPr>
              <a:defRPr/>
            </a:pPr>
            <a:fld id="{AB35D337-32BE-4DE8-8862-06F577141392}"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6"/>
          <p:cNvSpPr>
            <a:spLocks noGrp="1" noChangeArrowheads="1"/>
          </p:cNvSpPr>
          <p:nvPr>
            <p:ph type="dt" sz="half" idx="10"/>
          </p:nvPr>
        </p:nvSpPr>
        <p:spPr>
          <a:ln/>
        </p:spPr>
        <p:txBody>
          <a:bodyPr/>
          <a:lstStyle>
            <a:lvl1pPr>
              <a:defRPr/>
            </a:lvl1pPr>
          </a:lstStyle>
          <a:p>
            <a:pPr>
              <a:defRPr/>
            </a:pPr>
            <a:endParaRPr lang="it-IT"/>
          </a:p>
        </p:txBody>
      </p:sp>
      <p:sp>
        <p:nvSpPr>
          <p:cNvPr id="4" name="Rectangle 7"/>
          <p:cNvSpPr>
            <a:spLocks noGrp="1" noChangeArrowheads="1"/>
          </p:cNvSpPr>
          <p:nvPr>
            <p:ph type="ftr" sz="quarter" idx="11"/>
          </p:nvPr>
        </p:nvSpPr>
        <p:spPr>
          <a:ln/>
        </p:spPr>
        <p:txBody>
          <a:bodyPr/>
          <a:lstStyle>
            <a:lvl1pPr>
              <a:defRPr/>
            </a:lvl1pPr>
          </a:lstStyle>
          <a:p>
            <a:pPr>
              <a:defRPr/>
            </a:pPr>
            <a:endParaRPr lang="it-IT"/>
          </a:p>
        </p:txBody>
      </p:sp>
      <p:sp>
        <p:nvSpPr>
          <p:cNvPr id="5" name="Rectangle 8"/>
          <p:cNvSpPr>
            <a:spLocks noGrp="1" noChangeArrowheads="1"/>
          </p:cNvSpPr>
          <p:nvPr>
            <p:ph type="sldNum" sz="quarter" idx="12"/>
          </p:nvPr>
        </p:nvSpPr>
        <p:spPr>
          <a:ln/>
        </p:spPr>
        <p:txBody>
          <a:bodyPr/>
          <a:lstStyle>
            <a:lvl1pPr>
              <a:defRPr/>
            </a:lvl1pPr>
          </a:lstStyle>
          <a:p>
            <a:pPr>
              <a:defRPr/>
            </a:pPr>
            <a:fld id="{0EB78990-3FBB-4E8D-BD20-30DEFF20AD9D}"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it-IT"/>
          </a:p>
        </p:txBody>
      </p:sp>
      <p:sp>
        <p:nvSpPr>
          <p:cNvPr id="3" name="Rectangle 7"/>
          <p:cNvSpPr>
            <a:spLocks noGrp="1" noChangeArrowheads="1"/>
          </p:cNvSpPr>
          <p:nvPr>
            <p:ph type="ftr" sz="quarter" idx="11"/>
          </p:nvPr>
        </p:nvSpPr>
        <p:spPr>
          <a:ln/>
        </p:spPr>
        <p:txBody>
          <a:bodyPr/>
          <a:lstStyle>
            <a:lvl1pPr>
              <a:defRPr/>
            </a:lvl1pPr>
          </a:lstStyle>
          <a:p>
            <a:pPr>
              <a:defRPr/>
            </a:pPr>
            <a:endParaRPr lang="it-IT"/>
          </a:p>
        </p:txBody>
      </p:sp>
      <p:sp>
        <p:nvSpPr>
          <p:cNvPr id="4" name="Rectangle 8"/>
          <p:cNvSpPr>
            <a:spLocks noGrp="1" noChangeArrowheads="1"/>
          </p:cNvSpPr>
          <p:nvPr>
            <p:ph type="sldNum" sz="quarter" idx="12"/>
          </p:nvPr>
        </p:nvSpPr>
        <p:spPr>
          <a:ln/>
        </p:spPr>
        <p:txBody>
          <a:bodyPr/>
          <a:lstStyle>
            <a:lvl1pPr>
              <a:defRPr/>
            </a:lvl1pPr>
          </a:lstStyle>
          <a:p>
            <a:pPr>
              <a:defRPr/>
            </a:pPr>
            <a:fld id="{615D72E7-614F-43A0-9980-88BFCE09652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710"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448" y="273051"/>
            <a:ext cx="511135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1"/>
            <a:ext cx="300871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EE268264-7C99-42BE-A1A4-2EFC5686C00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189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189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0D58ED05-55FF-46AA-8F1F-003FD3A65C0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307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a:defRPr/>
              </a:pPr>
              <a:endParaRPr lang="it-IT" sz="2400">
                <a:latin typeface="Times New Roman" pitchFamily="18" charset="0"/>
                <a:cs typeface="+mn-cs"/>
              </a:endParaRPr>
            </a:p>
          </p:txBody>
        </p:sp>
        <p:sp>
          <p:nvSpPr>
            <p:cNvPr id="3076"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defTabSz="914400">
                <a:defRPr/>
              </a:pPr>
              <a:endParaRPr lang="it-IT" sz="2400">
                <a:latin typeface="Times New Roman" pitchFamily="18" charset="0"/>
                <a:cs typeface="+mn-cs"/>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307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mn-lt"/>
              </a:defRPr>
            </a:lvl1pPr>
          </a:lstStyle>
          <a:p>
            <a:pPr>
              <a:defRPr/>
            </a:pPr>
            <a:endParaRPr lang="it-IT"/>
          </a:p>
        </p:txBody>
      </p:sp>
      <p:sp>
        <p:nvSpPr>
          <p:cNvPr id="307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mn-lt"/>
              </a:defRPr>
            </a:lvl1pPr>
          </a:lstStyle>
          <a:p>
            <a:pPr>
              <a:defRPr/>
            </a:pPr>
            <a:endParaRPr lang="it-IT"/>
          </a:p>
        </p:txBody>
      </p:sp>
      <p:sp>
        <p:nvSpPr>
          <p:cNvPr id="308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mn-lt"/>
              </a:defRPr>
            </a:lvl1pPr>
          </a:lstStyle>
          <a:p>
            <a:pPr>
              <a:defRPr/>
            </a:pPr>
            <a:fld id="{0EA09B60-3621-441E-B790-20B18C5C95E9}" type="slidenum">
              <a:rPr lang="it-IT"/>
              <a:pPr>
                <a:defRPr/>
              </a:pPr>
              <a:t>‹N›</a:t>
            </a:fld>
            <a:endParaRPr lang="it-IT"/>
          </a:p>
        </p:txBody>
      </p:sp>
      <p:sp>
        <p:nvSpPr>
          <p:cNvPr id="1031"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588"/>
            <a:ext cx="9132888" cy="6845300"/>
            <a:chOff x="0" y="1"/>
            <a:chExt cx="5753" cy="4312"/>
          </a:xfrm>
        </p:grpSpPr>
        <p:sp>
          <p:nvSpPr>
            <p:cNvPr id="307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a:defRPr/>
              </a:pPr>
              <a:endParaRPr lang="it-IT" sz="2400">
                <a:latin typeface="Times New Roman" pitchFamily="18" charset="0"/>
                <a:cs typeface="+mn-cs"/>
              </a:endParaRPr>
            </a:p>
          </p:txBody>
        </p:sp>
        <p:sp>
          <p:nvSpPr>
            <p:cNvPr id="3076"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defTabSz="914400">
                <a:defRPr/>
              </a:pPr>
              <a:endParaRPr lang="it-IT" sz="2400">
                <a:latin typeface="Times New Roman" pitchFamily="18" charset="0"/>
                <a:cs typeface="+mn-cs"/>
              </a:endParaRPr>
            </a:p>
          </p:txBody>
        </p:sp>
      </p:grpSp>
      <p:sp>
        <p:nvSpPr>
          <p:cNvPr id="13315"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307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mn-lt"/>
              </a:defRPr>
            </a:lvl1pPr>
          </a:lstStyle>
          <a:p>
            <a:pPr>
              <a:defRPr/>
            </a:pPr>
            <a:endParaRPr lang="it-IT"/>
          </a:p>
        </p:txBody>
      </p:sp>
      <p:sp>
        <p:nvSpPr>
          <p:cNvPr id="307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mn-lt"/>
              </a:defRPr>
            </a:lvl1pPr>
          </a:lstStyle>
          <a:p>
            <a:pPr>
              <a:defRPr/>
            </a:pPr>
            <a:endParaRPr lang="it-IT"/>
          </a:p>
        </p:txBody>
      </p:sp>
      <p:sp>
        <p:nvSpPr>
          <p:cNvPr id="308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mn-lt"/>
              </a:defRPr>
            </a:lvl1pPr>
          </a:lstStyle>
          <a:p>
            <a:pPr>
              <a:defRPr/>
            </a:pPr>
            <a:fld id="{CF5E3867-3C2C-4418-ABA5-67863F7A89BA}" type="slidenum">
              <a:rPr lang="it-IT"/>
              <a:pPr>
                <a:defRPr/>
              </a:pPr>
              <a:t>‹N›</a:t>
            </a:fld>
            <a:endParaRPr lang="it-IT"/>
          </a:p>
        </p:txBody>
      </p:sp>
      <p:sp>
        <p:nvSpPr>
          <p:cNvPr id="13319"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663" y="619125"/>
            <a:ext cx="7429500" cy="1477963"/>
          </a:xfrm>
          <a:prstGeom prst="rect">
            <a:avLst/>
          </a:prstGeom>
        </p:spPr>
        <p:txBody>
          <a:bodyPr vert="horz" lIns="91440" tIns="45720" rIns="91440" bIns="45720" rtlCol="0" anchor="ctr">
            <a:normAutofit/>
          </a:bodyPr>
          <a:lstStyle/>
          <a:p>
            <a:endParaRPr lang="en-US" dirty="0"/>
          </a:p>
        </p:txBody>
      </p:sp>
      <p:sp>
        <p:nvSpPr>
          <p:cNvPr id="25603" name="Text Placeholder 2"/>
          <p:cNvSpPr>
            <a:spLocks noGrp="1"/>
          </p:cNvSpPr>
          <p:nvPr>
            <p:ph type="body" idx="1"/>
          </p:nvPr>
        </p:nvSpPr>
        <p:spPr bwMode="auto">
          <a:xfrm>
            <a:off x="855663" y="2249488"/>
            <a:ext cx="7429500" cy="3541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50" name="Date Placeholder 4"/>
          <p:cNvSpPr>
            <a:spLocks noGrp="1"/>
          </p:cNvSpPr>
          <p:nvPr>
            <p:ph type="dt" sz="half" idx="2"/>
          </p:nvPr>
        </p:nvSpPr>
        <p:spPr>
          <a:xfrm>
            <a:off x="5592763" y="5883275"/>
            <a:ext cx="2057400" cy="365125"/>
          </a:xfrm>
          <a:prstGeom prst="rect">
            <a:avLst/>
          </a:prstGeom>
        </p:spPr>
        <p:txBody>
          <a:bodyPr vert="horz" lIns="91440" tIns="45720" rIns="91440" bIns="45720" rtlCol="0" anchor="ctr"/>
          <a:lstStyle>
            <a:lvl1pPr algn="r" fontAlgn="auto">
              <a:spcBef>
                <a:spcPts val="0"/>
              </a:spcBef>
              <a:spcAft>
                <a:spcPts val="0"/>
              </a:spcAft>
              <a:defRPr sz="1050">
                <a:solidFill>
                  <a:schemeClr val="tx1">
                    <a:tint val="75000"/>
                  </a:schemeClr>
                </a:solidFill>
                <a:latin typeface="+mn-lt"/>
                <a:cs typeface="+mn-cs"/>
              </a:defRPr>
            </a:lvl1pPr>
          </a:lstStyle>
          <a:p>
            <a:pPr>
              <a:defRPr/>
            </a:pPr>
            <a:fld id="{8FC24950-1E2B-4E4D-BA60-720287D13835}" type="datetimeFigureOut">
              <a:rPr lang="en-US"/>
              <a:pPr>
                <a:defRPr/>
              </a:pPr>
              <a:t>9/28/2019</a:t>
            </a:fld>
            <a:endParaRPr lang="en-US"/>
          </a:p>
        </p:txBody>
      </p:sp>
      <p:sp>
        <p:nvSpPr>
          <p:cNvPr id="51" name="Footer Placeholder 5"/>
          <p:cNvSpPr>
            <a:spLocks noGrp="1"/>
          </p:cNvSpPr>
          <p:nvPr>
            <p:ph type="ftr" sz="quarter" idx="3"/>
          </p:nvPr>
        </p:nvSpPr>
        <p:spPr>
          <a:xfrm>
            <a:off x="855663" y="5883275"/>
            <a:ext cx="4679950" cy="365125"/>
          </a:xfrm>
          <a:prstGeom prst="rect">
            <a:avLst/>
          </a:prstGeom>
        </p:spPr>
        <p:txBody>
          <a:bodyPr vert="horz" lIns="91440" tIns="45720" rIns="91440" bIns="45720" rtlCol="0" anchor="ctr"/>
          <a:lstStyle>
            <a:lvl1pPr fontAlgn="auto">
              <a:spcBef>
                <a:spcPts val="0"/>
              </a:spcBef>
              <a:spcAft>
                <a:spcPts val="0"/>
              </a:spcAft>
              <a:defRPr sz="1050" cap="all">
                <a:solidFill>
                  <a:schemeClr val="tx1">
                    <a:tint val="75000"/>
                  </a:schemeClr>
                </a:solidFill>
                <a:latin typeface="+mn-lt"/>
                <a:cs typeface="+mn-cs"/>
              </a:defRPr>
            </a:lvl1pPr>
          </a:lstStyle>
          <a:p>
            <a:pPr>
              <a:defRPr/>
            </a:pPr>
            <a:endParaRPr lang="en-US"/>
          </a:p>
        </p:txBody>
      </p:sp>
      <p:sp>
        <p:nvSpPr>
          <p:cNvPr id="52" name="Slide Number Placeholder 6"/>
          <p:cNvSpPr>
            <a:spLocks noGrp="1"/>
          </p:cNvSpPr>
          <p:nvPr>
            <p:ph type="sldNum" sz="quarter" idx="4"/>
          </p:nvPr>
        </p:nvSpPr>
        <p:spPr>
          <a:xfrm>
            <a:off x="7707313" y="5883275"/>
            <a:ext cx="577850" cy="365125"/>
          </a:xfrm>
          <a:prstGeom prst="rect">
            <a:avLst/>
          </a:prstGeom>
        </p:spPr>
        <p:txBody>
          <a:bodyPr vert="horz" lIns="91440" tIns="45720" rIns="91440" bIns="45720" rtlCol="0" anchor="ctr"/>
          <a:lstStyle>
            <a:lvl1pPr algn="r" fontAlgn="auto">
              <a:spcBef>
                <a:spcPts val="0"/>
              </a:spcBef>
              <a:spcAft>
                <a:spcPts val="0"/>
              </a:spcAft>
              <a:defRPr sz="1050">
                <a:solidFill>
                  <a:schemeClr val="tx1">
                    <a:tint val="75000"/>
                  </a:schemeClr>
                </a:solidFill>
                <a:latin typeface="+mn-lt"/>
                <a:cs typeface="+mn-cs"/>
              </a:defRPr>
            </a:lvl1pPr>
          </a:lstStyle>
          <a:p>
            <a:pPr>
              <a:defRPr/>
            </a:pPr>
            <a:fld id="{DD033C69-5941-403F-9DE1-5EE46CF10036}" type="slidenum">
              <a:rPr lang="en-US"/>
              <a:pPr>
                <a:defRPr/>
              </a:pPr>
              <a:t>‹N›</a:t>
            </a:fld>
            <a:endParaRPr lang="en-US"/>
          </a:p>
        </p:txBody>
      </p:sp>
    </p:spTree>
  </p:cSld>
  <p:clrMap bg1="dk1" tx1="lt1" bg2="dk2" tx2="lt2" accent1="accent1" accent2="accent2" accent3="accent3" accent4="accent4" accent5="accent5" accent6="accent6" hlink="hlink" folHlink="folHlink"/>
  <p:sldLayoutIdLst>
    <p:sldLayoutId id="2147483699" r:id="rId1"/>
  </p:sldLayoutIdLst>
  <p:txStyles>
    <p:titleStyle>
      <a:lvl1pPr algn="l" rtl="0" eaLnBrk="0" fontAlgn="base" hangingPunct="0">
        <a:lnSpc>
          <a:spcPct val="90000"/>
        </a:lnSpc>
        <a:spcBef>
          <a:spcPct val="0"/>
        </a:spcBef>
        <a:spcAft>
          <a:spcPct val="0"/>
        </a:spcAft>
        <a:defRPr sz="3600" kern="1200" cap="all">
          <a:solidFill>
            <a:schemeClr val="tx1"/>
          </a:solidFill>
          <a:latin typeface="Arial" charset="0"/>
          <a:ea typeface="+mj-ea"/>
          <a:cs typeface="+mj-cs"/>
        </a:defRPr>
      </a:lvl1pPr>
      <a:lvl2pPr algn="l" rtl="0" eaLnBrk="0" fontAlgn="base" hangingPunct="0">
        <a:lnSpc>
          <a:spcPct val="90000"/>
        </a:lnSpc>
        <a:spcBef>
          <a:spcPct val="0"/>
        </a:spcBef>
        <a:spcAft>
          <a:spcPct val="0"/>
        </a:spcAft>
        <a:defRPr sz="3600">
          <a:solidFill>
            <a:schemeClr val="tx1"/>
          </a:solidFill>
          <a:latin typeface="Arial" charset="0"/>
        </a:defRPr>
      </a:lvl2pPr>
      <a:lvl3pPr algn="l" rtl="0" eaLnBrk="0" fontAlgn="base" hangingPunct="0">
        <a:lnSpc>
          <a:spcPct val="90000"/>
        </a:lnSpc>
        <a:spcBef>
          <a:spcPct val="0"/>
        </a:spcBef>
        <a:spcAft>
          <a:spcPct val="0"/>
        </a:spcAft>
        <a:defRPr sz="3600">
          <a:solidFill>
            <a:schemeClr val="tx1"/>
          </a:solidFill>
          <a:latin typeface="Arial" charset="0"/>
        </a:defRPr>
      </a:lvl3pPr>
      <a:lvl4pPr algn="l" rtl="0" eaLnBrk="0" fontAlgn="base" hangingPunct="0">
        <a:lnSpc>
          <a:spcPct val="90000"/>
        </a:lnSpc>
        <a:spcBef>
          <a:spcPct val="0"/>
        </a:spcBef>
        <a:spcAft>
          <a:spcPct val="0"/>
        </a:spcAft>
        <a:defRPr sz="3600">
          <a:solidFill>
            <a:schemeClr val="tx1"/>
          </a:solidFill>
          <a:latin typeface="Arial" charset="0"/>
        </a:defRPr>
      </a:lvl4pPr>
      <a:lvl5pPr algn="l" rtl="0" eaLnBrk="0" fontAlgn="base" hangingPunct="0">
        <a:lnSpc>
          <a:spcPct val="90000"/>
        </a:lnSpc>
        <a:spcBef>
          <a:spcPct val="0"/>
        </a:spcBef>
        <a:spcAft>
          <a:spcPct val="0"/>
        </a:spcAft>
        <a:defRPr sz="3600">
          <a:solidFill>
            <a:schemeClr val="tx1"/>
          </a:solidFill>
          <a:latin typeface="Arial" charset="0"/>
        </a:defRPr>
      </a:lvl5pPr>
      <a:lvl6pPr marL="457200" algn="l" rtl="0" fontAlgn="base">
        <a:lnSpc>
          <a:spcPct val="90000"/>
        </a:lnSpc>
        <a:spcBef>
          <a:spcPct val="0"/>
        </a:spcBef>
        <a:spcAft>
          <a:spcPct val="0"/>
        </a:spcAft>
        <a:defRPr sz="3600">
          <a:solidFill>
            <a:schemeClr val="tx1"/>
          </a:solidFill>
          <a:latin typeface="Tw Cen MT" pitchFamily="34" charset="0"/>
        </a:defRPr>
      </a:lvl6pPr>
      <a:lvl7pPr marL="914400" algn="l" rtl="0" fontAlgn="base">
        <a:lnSpc>
          <a:spcPct val="90000"/>
        </a:lnSpc>
        <a:spcBef>
          <a:spcPct val="0"/>
        </a:spcBef>
        <a:spcAft>
          <a:spcPct val="0"/>
        </a:spcAft>
        <a:defRPr sz="3600">
          <a:solidFill>
            <a:schemeClr val="tx1"/>
          </a:solidFill>
          <a:latin typeface="Tw Cen MT" pitchFamily="34" charset="0"/>
        </a:defRPr>
      </a:lvl7pPr>
      <a:lvl8pPr marL="1371600" algn="l" rtl="0" fontAlgn="base">
        <a:lnSpc>
          <a:spcPct val="90000"/>
        </a:lnSpc>
        <a:spcBef>
          <a:spcPct val="0"/>
        </a:spcBef>
        <a:spcAft>
          <a:spcPct val="0"/>
        </a:spcAft>
        <a:defRPr sz="3600">
          <a:solidFill>
            <a:schemeClr val="tx1"/>
          </a:solidFill>
          <a:latin typeface="Tw Cen MT" pitchFamily="34" charset="0"/>
        </a:defRPr>
      </a:lvl8pPr>
      <a:lvl9pPr marL="1828800" algn="l" rtl="0" fontAlgn="base">
        <a:lnSpc>
          <a:spcPct val="90000"/>
        </a:lnSpc>
        <a:spcBef>
          <a:spcPct val="0"/>
        </a:spcBef>
        <a:spcAft>
          <a:spcPct val="0"/>
        </a:spcAft>
        <a:defRPr sz="3600">
          <a:solidFill>
            <a:schemeClr val="tx1"/>
          </a:solidFill>
          <a:latin typeface="Tw Cen MT" pitchFamily="34" charset="0"/>
        </a:defRPr>
      </a:lvl9pPr>
    </p:titleStyle>
    <p:bodyStyle>
      <a:lvl1pPr marL="228600" indent="-228600" algn="l" rtl="0" eaLnBrk="0" fontAlgn="base" hangingPunct="0">
        <a:lnSpc>
          <a:spcPct val="120000"/>
        </a:lnSpc>
        <a:spcBef>
          <a:spcPts val="1000"/>
        </a:spcBef>
        <a:spcAft>
          <a:spcPct val="0"/>
        </a:spcAft>
        <a:buSzPct val="125000"/>
        <a:buFont typeface="Arial" charset="0"/>
        <a:buChar char="•"/>
        <a:defRPr sz="2400" kern="1200">
          <a:solidFill>
            <a:schemeClr val="tx1"/>
          </a:solidFill>
          <a:latin typeface="Arial" charset="0"/>
          <a:ea typeface="+mn-ea"/>
          <a:cs typeface="+mn-cs"/>
        </a:defRPr>
      </a:lvl1pPr>
      <a:lvl2pPr marL="685800" indent="-228600" algn="l" rtl="0" eaLnBrk="0" fontAlgn="base" hangingPunct="0">
        <a:lnSpc>
          <a:spcPct val="120000"/>
        </a:lnSpc>
        <a:spcBef>
          <a:spcPts val="500"/>
        </a:spcBef>
        <a:spcAft>
          <a:spcPct val="0"/>
        </a:spcAft>
        <a:buSzPct val="125000"/>
        <a:buFont typeface="Arial" charset="0"/>
        <a:buChar char="•"/>
        <a:defRPr sz="2000" kern="1200">
          <a:solidFill>
            <a:schemeClr val="tx1"/>
          </a:solidFill>
          <a:latin typeface="Arial" charset="0"/>
          <a:ea typeface="+mn-ea"/>
          <a:cs typeface="+mn-cs"/>
        </a:defRPr>
      </a:lvl2pPr>
      <a:lvl3pPr marL="1143000" indent="-228600" algn="l" rtl="0" eaLnBrk="0" fontAlgn="base" hangingPunct="0">
        <a:lnSpc>
          <a:spcPct val="120000"/>
        </a:lnSpc>
        <a:spcBef>
          <a:spcPts val="500"/>
        </a:spcBef>
        <a:spcAft>
          <a:spcPct val="0"/>
        </a:spcAft>
        <a:buSzPct val="125000"/>
        <a:buFont typeface="Arial" charset="0"/>
        <a:buChar char="•"/>
        <a:defRPr kern="1200">
          <a:solidFill>
            <a:schemeClr val="tx1"/>
          </a:solidFill>
          <a:latin typeface="Arial" charset="0"/>
          <a:ea typeface="+mn-ea"/>
          <a:cs typeface="+mn-cs"/>
        </a:defRPr>
      </a:lvl3pPr>
      <a:lvl4pPr marL="1600200" indent="-228600" algn="l" rtl="0" eaLnBrk="0" fontAlgn="base" hangingPunct="0">
        <a:lnSpc>
          <a:spcPct val="120000"/>
        </a:lnSpc>
        <a:spcBef>
          <a:spcPts val="500"/>
        </a:spcBef>
        <a:spcAft>
          <a:spcPct val="0"/>
        </a:spcAft>
        <a:buSzPct val="125000"/>
        <a:buFont typeface="Arial" charset="0"/>
        <a:buChar char="•"/>
        <a:defRPr sz="1600" kern="1200">
          <a:solidFill>
            <a:schemeClr val="tx1"/>
          </a:solidFill>
          <a:latin typeface="Arial" charset="0"/>
          <a:ea typeface="+mn-ea"/>
          <a:cs typeface="+mn-cs"/>
        </a:defRPr>
      </a:lvl4pPr>
      <a:lvl5pPr marL="2057400" indent="-228600" algn="l" rtl="0" eaLnBrk="0" fontAlgn="base" hangingPunct="0">
        <a:lnSpc>
          <a:spcPct val="120000"/>
        </a:lnSpc>
        <a:spcBef>
          <a:spcPts val="500"/>
        </a:spcBef>
        <a:spcAft>
          <a:spcPct val="0"/>
        </a:spcAft>
        <a:buSzPct val="125000"/>
        <a:buFont typeface="Arial" charset="0"/>
        <a:buChar char="•"/>
        <a:defRPr sz="1600" kern="1200">
          <a:solidFill>
            <a:schemeClr val="tx1"/>
          </a:solidFill>
          <a:latin typeface="Arial" charset="0"/>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4.png"/><Relationship Id="rId5" Type="http://schemas.openxmlformats.org/officeDocument/2006/relationships/diagramQuickStyle" Target="../diagrams/quickStyle1.xml"/><Relationship Id="rId10" Type="http://schemas.openxmlformats.org/officeDocument/2006/relationships/image" Target="../media/image5.jpeg"/><Relationship Id="rId4" Type="http://schemas.openxmlformats.org/officeDocument/2006/relationships/diagramLayout" Target="../diagrams/layout1.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png"/><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png"/><Relationship Id="rId5" Type="http://schemas.openxmlformats.org/officeDocument/2006/relationships/image" Target="../media/image50.png"/><Relationship Id="rId10"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9" descr="Unife_bianco_payoff PNG (2)"/>
          <p:cNvPicPr>
            <a:picLocks noChangeAspect="1" noChangeArrowheads="1"/>
          </p:cNvPicPr>
          <p:nvPr/>
        </p:nvPicPr>
        <p:blipFill>
          <a:blip r:embed="rId3"/>
          <a:srcRect r="55005" b="26601"/>
          <a:stretch>
            <a:fillRect/>
          </a:stretch>
        </p:blipFill>
        <p:spPr bwMode="auto">
          <a:xfrm>
            <a:off x="4122738" y="5934075"/>
            <a:ext cx="776287" cy="709613"/>
          </a:xfrm>
          <a:prstGeom prst="rect">
            <a:avLst/>
          </a:prstGeom>
          <a:noFill/>
          <a:ln w="9525">
            <a:noFill/>
            <a:miter lim="800000"/>
            <a:headEnd/>
            <a:tailEnd/>
          </a:ln>
        </p:spPr>
      </p:pic>
      <p:sp>
        <p:nvSpPr>
          <p:cNvPr id="43017" name="Titolo 1"/>
          <p:cNvSpPr>
            <a:spLocks/>
          </p:cNvSpPr>
          <p:nvPr/>
        </p:nvSpPr>
        <p:spPr bwMode="auto">
          <a:xfrm>
            <a:off x="171450" y="271463"/>
            <a:ext cx="8813800" cy="1636712"/>
          </a:xfrm>
          <a:prstGeom prst="rect">
            <a:avLst/>
          </a:prstGeom>
          <a:solidFill>
            <a:schemeClr val="bg1">
              <a:lumMod val="50000"/>
            </a:schemeClr>
          </a:solidFill>
          <a:ln w="57150">
            <a:solidFill>
              <a:schemeClr val="tx1"/>
            </a:solidFill>
            <a:miter lim="800000"/>
            <a:headEnd/>
            <a:tailEnd/>
          </a:ln>
        </p:spPr>
        <p:txBody>
          <a:bodyPr anchor="ctr"/>
          <a:lstStyle/>
          <a:p>
            <a:pPr algn="ctr" defTabSz="914400">
              <a:defRPr/>
            </a:pPr>
            <a:r>
              <a:rPr lang="it-IT" altLang="zh-CN" sz="3200">
                <a:effectLst>
                  <a:outerShdw blurRad="38100" dist="38100" dir="2700000" algn="tl">
                    <a:srgbClr val="000000"/>
                  </a:outerShdw>
                </a:effectLst>
                <a:ea typeface="宋体" charset="-122"/>
              </a:rPr>
              <a:t>Ipertensione arteriosa tra nuove linee guida: operatività pratica nelle varie ottiche cliniche</a:t>
            </a:r>
            <a:endParaRPr lang="it-IT" sz="3200">
              <a:effectLst>
                <a:outerShdw blurRad="38100" dist="38100" dir="2700000" algn="tl">
                  <a:srgbClr val="000000"/>
                </a:outerShdw>
              </a:effectLst>
            </a:endParaRPr>
          </a:p>
        </p:txBody>
      </p:sp>
      <p:sp>
        <p:nvSpPr>
          <p:cNvPr id="43018" name="Sottotitolo 2"/>
          <p:cNvSpPr>
            <a:spLocks/>
          </p:cNvSpPr>
          <p:nvPr/>
        </p:nvSpPr>
        <p:spPr bwMode="auto">
          <a:xfrm>
            <a:off x="1303338" y="4219575"/>
            <a:ext cx="6415087" cy="2073275"/>
          </a:xfrm>
          <a:prstGeom prst="rect">
            <a:avLst/>
          </a:prstGeom>
          <a:noFill/>
          <a:ln w="9525">
            <a:noFill/>
            <a:miter lim="800000"/>
            <a:headEnd/>
            <a:tailEnd/>
          </a:ln>
        </p:spPr>
        <p:txBody>
          <a:bodyPr/>
          <a:lstStyle/>
          <a:p>
            <a:pPr algn="ctr" defTabSz="914400">
              <a:buClr>
                <a:schemeClr val="accent2"/>
              </a:buClr>
              <a:buSzPct val="80000"/>
              <a:buFont typeface="Wingdings" pitchFamily="2" charset="2"/>
              <a:buNone/>
              <a:defRPr/>
            </a:pPr>
            <a:r>
              <a:rPr lang="it-IT" sz="2800" dirty="0">
                <a:effectLst>
                  <a:outerShdw blurRad="38100" dist="38100" dir="2700000" algn="tl">
                    <a:srgbClr val="000000"/>
                  </a:outerShdw>
                </a:effectLst>
                <a:latin typeface="Calibri" pitchFamily="34" charset="0"/>
                <a:cs typeface="Courier New" pitchFamily="49" charset="0"/>
              </a:rPr>
              <a:t>Maria Chiara </a:t>
            </a:r>
            <a:r>
              <a:rPr lang="it-IT" sz="2800" dirty="0" err="1">
                <a:effectLst>
                  <a:outerShdw blurRad="38100" dist="38100" dir="2700000" algn="tl">
                    <a:srgbClr val="000000"/>
                  </a:outerShdw>
                </a:effectLst>
                <a:latin typeface="Calibri" pitchFamily="34" charset="0"/>
                <a:cs typeface="Courier New" pitchFamily="49" charset="0"/>
              </a:rPr>
              <a:t>Zatelli</a:t>
            </a:r>
            <a:endParaRPr lang="it-IT" sz="2800" dirty="0">
              <a:effectLst>
                <a:outerShdw blurRad="38100" dist="38100" dir="2700000" algn="tl">
                  <a:srgbClr val="000000"/>
                </a:outerShdw>
              </a:effectLst>
              <a:latin typeface="Calibri" pitchFamily="34" charset="0"/>
              <a:cs typeface="Courier New" pitchFamily="49" charset="0"/>
            </a:endParaRPr>
          </a:p>
          <a:p>
            <a:pPr algn="ctr" defTabSz="914400">
              <a:buClr>
                <a:schemeClr val="accent2"/>
              </a:buClr>
              <a:buSzPct val="80000"/>
              <a:buFont typeface="Wingdings" pitchFamily="2" charset="2"/>
              <a:buNone/>
              <a:defRPr/>
            </a:pPr>
            <a:endParaRPr lang="it-IT" sz="2000" b="1" dirty="0">
              <a:effectLst>
                <a:outerShdw blurRad="38100" dist="38100" dir="2700000" algn="tl">
                  <a:srgbClr val="000000"/>
                </a:outerShdw>
              </a:effectLst>
              <a:latin typeface="Calibri" pitchFamily="34" charset="0"/>
              <a:cs typeface="Courier New" pitchFamily="49" charset="0"/>
            </a:endParaRPr>
          </a:p>
          <a:p>
            <a:pPr algn="ctr" defTabSz="914400">
              <a:buClr>
                <a:schemeClr val="accent2"/>
              </a:buClr>
              <a:buSzPct val="80000"/>
              <a:buFont typeface="Wingdings" pitchFamily="2" charset="2"/>
              <a:buNone/>
              <a:defRPr/>
            </a:pPr>
            <a:r>
              <a:rPr lang="it-IT" dirty="0">
                <a:effectLst>
                  <a:outerShdw blurRad="38100" dist="38100" dir="2700000" algn="tl">
                    <a:srgbClr val="000000"/>
                  </a:outerShdw>
                </a:effectLst>
                <a:latin typeface="Calibri" pitchFamily="34" charset="0"/>
                <a:cs typeface="Courier New" pitchFamily="49" charset="0"/>
              </a:rPr>
              <a:t>SEZIONE </a:t>
            </a:r>
            <a:r>
              <a:rPr lang="it-IT" dirty="0" err="1">
                <a:effectLst>
                  <a:outerShdw blurRad="38100" dist="38100" dir="2700000" algn="tl">
                    <a:srgbClr val="000000"/>
                  </a:outerShdw>
                </a:effectLst>
                <a:latin typeface="Calibri" pitchFamily="34" charset="0"/>
                <a:cs typeface="Courier New" pitchFamily="49" charset="0"/>
              </a:rPr>
              <a:t>DI</a:t>
            </a:r>
            <a:r>
              <a:rPr lang="it-IT" dirty="0">
                <a:effectLst>
                  <a:outerShdw blurRad="38100" dist="38100" dir="2700000" algn="tl">
                    <a:srgbClr val="000000"/>
                  </a:outerShdw>
                </a:effectLst>
                <a:latin typeface="Calibri" pitchFamily="34" charset="0"/>
                <a:cs typeface="Courier New" pitchFamily="49" charset="0"/>
              </a:rPr>
              <a:t> ENDOCRINOLOGIA E MEDICINA INTERNA</a:t>
            </a:r>
          </a:p>
          <a:p>
            <a:pPr algn="ctr" defTabSz="914400">
              <a:buClr>
                <a:schemeClr val="accent2"/>
              </a:buClr>
              <a:buSzPct val="80000"/>
              <a:buFont typeface="Wingdings" pitchFamily="2" charset="2"/>
              <a:buNone/>
              <a:defRPr/>
            </a:pPr>
            <a:r>
              <a:rPr lang="it-IT" dirty="0">
                <a:effectLst>
                  <a:outerShdw blurRad="38100" dist="38100" dir="2700000" algn="tl">
                    <a:srgbClr val="000000"/>
                  </a:outerShdw>
                </a:effectLst>
                <a:latin typeface="Calibri" pitchFamily="34" charset="0"/>
                <a:cs typeface="Courier New" pitchFamily="49" charset="0"/>
              </a:rPr>
              <a:t> DIPARTIMENTO </a:t>
            </a:r>
            <a:r>
              <a:rPr lang="it-IT" dirty="0" err="1">
                <a:effectLst>
                  <a:outerShdw blurRad="38100" dist="38100" dir="2700000" algn="tl">
                    <a:srgbClr val="000000"/>
                  </a:outerShdw>
                </a:effectLst>
                <a:latin typeface="Calibri" pitchFamily="34" charset="0"/>
                <a:cs typeface="Courier New" pitchFamily="49" charset="0"/>
              </a:rPr>
              <a:t>DI</a:t>
            </a:r>
            <a:r>
              <a:rPr lang="it-IT" dirty="0">
                <a:effectLst>
                  <a:outerShdw blurRad="38100" dist="38100" dir="2700000" algn="tl">
                    <a:srgbClr val="000000"/>
                  </a:outerShdw>
                </a:effectLst>
                <a:latin typeface="Calibri" pitchFamily="34" charset="0"/>
                <a:cs typeface="Courier New" pitchFamily="49" charset="0"/>
              </a:rPr>
              <a:t> SCIENZE MEDICHE</a:t>
            </a:r>
          </a:p>
          <a:p>
            <a:pPr algn="ctr" defTabSz="914400">
              <a:buClr>
                <a:schemeClr val="accent2"/>
              </a:buClr>
              <a:buSzPct val="80000"/>
              <a:buFont typeface="Wingdings" pitchFamily="2" charset="2"/>
              <a:buNone/>
              <a:defRPr/>
            </a:pPr>
            <a:r>
              <a:rPr lang="it-IT" dirty="0">
                <a:effectLst>
                  <a:outerShdw blurRad="38100" dist="38100" dir="2700000" algn="tl">
                    <a:srgbClr val="000000"/>
                  </a:outerShdw>
                </a:effectLst>
                <a:latin typeface="Calibri" pitchFamily="34" charset="0"/>
                <a:cs typeface="Courier New" pitchFamily="49" charset="0"/>
              </a:rPr>
              <a:t>UNIVERSITÀ DEGLI STUDI </a:t>
            </a:r>
            <a:r>
              <a:rPr lang="it-IT" dirty="0" err="1">
                <a:effectLst>
                  <a:outerShdw blurRad="38100" dist="38100" dir="2700000" algn="tl">
                    <a:srgbClr val="000000"/>
                  </a:outerShdw>
                </a:effectLst>
                <a:latin typeface="Calibri" pitchFamily="34" charset="0"/>
                <a:cs typeface="Courier New" pitchFamily="49" charset="0"/>
              </a:rPr>
              <a:t>DI</a:t>
            </a:r>
            <a:r>
              <a:rPr lang="it-IT" dirty="0">
                <a:effectLst>
                  <a:outerShdw blurRad="38100" dist="38100" dir="2700000" algn="tl">
                    <a:srgbClr val="000000"/>
                  </a:outerShdw>
                </a:effectLst>
                <a:latin typeface="Calibri" pitchFamily="34" charset="0"/>
                <a:cs typeface="Courier New" pitchFamily="49" charset="0"/>
              </a:rPr>
              <a:t> FERRARA</a:t>
            </a:r>
          </a:p>
        </p:txBody>
      </p:sp>
      <p:sp>
        <p:nvSpPr>
          <p:cNvPr id="28680" name="Rectangle 8"/>
          <p:cNvSpPr>
            <a:spLocks noChangeArrowheads="1"/>
          </p:cNvSpPr>
          <p:nvPr/>
        </p:nvSpPr>
        <p:spPr bwMode="auto">
          <a:xfrm>
            <a:off x="1209675" y="2190750"/>
            <a:ext cx="6904038" cy="1554163"/>
          </a:xfrm>
          <a:prstGeom prst="rect">
            <a:avLst/>
          </a:prstGeom>
          <a:solidFill>
            <a:schemeClr val="tx1"/>
          </a:solidFill>
          <a:ln w="9525">
            <a:noFill/>
            <a:miter lim="800000"/>
            <a:headEnd/>
            <a:tailEnd/>
          </a:ln>
          <a:effectLst/>
        </p:spPr>
        <p:txBody>
          <a:bodyPr anchor="ctr">
            <a:spAutoFit/>
          </a:bodyPr>
          <a:lstStyle/>
          <a:p>
            <a:pPr algn="ctr">
              <a:defRPr/>
            </a:pPr>
            <a:r>
              <a:rPr lang="it-IT" altLang="zh-CN" sz="3200">
                <a:solidFill>
                  <a:schemeClr val="bg1"/>
                </a:solidFill>
                <a:effectLst>
                  <a:outerShdw blurRad="38100" dist="38100" dir="2700000" algn="tl">
                    <a:srgbClr val="C0C0C0"/>
                  </a:outerShdw>
                </a:effectLst>
                <a:ea typeface="宋体" charset="-122"/>
              </a:rPr>
              <a:t>Approccio multi specialistico nella clinica della patologia ipertensiva</a:t>
            </a:r>
          </a:p>
          <a:p>
            <a:pPr algn="ctr">
              <a:defRPr/>
            </a:pPr>
            <a:r>
              <a:rPr lang="it-IT" altLang="zh-CN" sz="3200">
                <a:solidFill>
                  <a:schemeClr val="bg1"/>
                </a:solidFill>
                <a:effectLst>
                  <a:outerShdw blurRad="38100" dist="38100" dir="2700000" algn="tl">
                    <a:srgbClr val="C0C0C0"/>
                  </a:outerShdw>
                </a:effectLst>
                <a:ea typeface="宋体" charset="-122"/>
              </a:rPr>
              <a:t>ENDOCRINOLOGIA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4" name="Rectangle 14"/>
          <p:cNvSpPr>
            <a:spLocks noChangeArrowheads="1"/>
          </p:cNvSpPr>
          <p:nvPr/>
        </p:nvSpPr>
        <p:spPr bwMode="auto">
          <a:xfrm>
            <a:off x="3967382" y="2132013"/>
            <a:ext cx="4176712" cy="1815882"/>
          </a:xfrm>
          <a:prstGeom prst="rect">
            <a:avLst/>
          </a:prstGeom>
          <a:solidFill>
            <a:schemeClr val="hlink"/>
          </a:solidFill>
          <a:ln w="76200" cmpd="tri">
            <a:solidFill>
              <a:schemeClr val="tx1"/>
            </a:solidFill>
            <a:prstDash val="dash"/>
            <a:miter lim="800000"/>
            <a:headEnd/>
            <a:tailEnd/>
          </a:ln>
          <a:effectLst/>
        </p:spPr>
        <p:txBody>
          <a:bodyPr wrap="square">
            <a:spAutoFit/>
          </a:bodyPr>
          <a:lstStyle/>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a:effectLst>
                  <a:outerShdw blurRad="38100" dist="38100" dir="2700000" algn="tl">
                    <a:srgbClr val="000000"/>
                  </a:outerShdw>
                </a:effectLst>
                <a:latin typeface="Calibri" pitchFamily="34" charset="0"/>
              </a:rPr>
              <a:t>cefalea</a:t>
            </a:r>
            <a:endParaRPr lang="en-US" sz="2800" dirty="0">
              <a:effectLst>
                <a:outerShdw blurRad="38100" dist="38100" dir="2700000" algn="tl">
                  <a:srgbClr val="000000"/>
                </a:outerShdw>
              </a:effectLst>
              <a:latin typeface="Calibri" pitchFamily="34" charset="0"/>
            </a:endParaRPr>
          </a:p>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bradiaritmia</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importante</a:t>
            </a:r>
            <a:endParaRPr lang="en-US" sz="2800" dirty="0">
              <a:effectLst>
                <a:outerShdw blurRad="38100" dist="38100" dir="2700000" algn="tl">
                  <a:srgbClr val="000000"/>
                </a:outerShdw>
              </a:effectLst>
              <a:latin typeface="Calibri" pitchFamily="34" charset="0"/>
            </a:endParaRPr>
          </a:p>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ipotonia</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muscolare</a:t>
            </a:r>
            <a:endParaRPr lang="en-US" sz="2800" dirty="0">
              <a:effectLst>
                <a:outerShdw blurRad="38100" dist="38100" dir="2700000" algn="tl">
                  <a:srgbClr val="000000"/>
                </a:outerShdw>
              </a:effectLst>
              <a:latin typeface="Calibri" pitchFamily="34" charset="0"/>
            </a:endParaRPr>
          </a:p>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ansia</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elevata</a:t>
            </a:r>
            <a:endParaRPr lang="it-IT" sz="2800" dirty="0">
              <a:effectLst>
                <a:outerShdw blurRad="38100" dist="38100" dir="2700000" algn="tl">
                  <a:srgbClr val="000000"/>
                </a:outerShdw>
              </a:effectLst>
              <a:latin typeface="Calibri" pitchFamily="34" charset="0"/>
            </a:endParaRPr>
          </a:p>
        </p:txBody>
      </p:sp>
      <p:sp>
        <p:nvSpPr>
          <p:cNvPr id="87055" name="Rectangle 15"/>
          <p:cNvSpPr>
            <a:spLocks noChangeArrowheads="1"/>
          </p:cNvSpPr>
          <p:nvPr/>
        </p:nvSpPr>
        <p:spPr bwMode="auto">
          <a:xfrm>
            <a:off x="4408542" y="1428750"/>
            <a:ext cx="3089275" cy="519113"/>
          </a:xfrm>
          <a:prstGeom prst="rect">
            <a:avLst/>
          </a:prstGeom>
          <a:noFill/>
          <a:ln w="9525">
            <a:noFill/>
            <a:miter lim="800000"/>
            <a:headEnd/>
            <a:tailEnd/>
          </a:ln>
          <a:effectLst/>
        </p:spPr>
        <p:txBody>
          <a:bodyPr>
            <a:spAutoFit/>
          </a:bodyPr>
          <a:lstStyle/>
          <a:p>
            <a:pPr defTabSz="914400">
              <a:defRPr/>
            </a:pPr>
            <a:r>
              <a:rPr lang="en-US" sz="2800" dirty="0">
                <a:effectLst>
                  <a:outerShdw blurRad="38100" dist="38100" dir="2700000" algn="tl">
                    <a:srgbClr val="000000"/>
                  </a:outerShdw>
                </a:effectLst>
                <a:latin typeface="Calibri" pitchFamily="34" charset="0"/>
              </a:rPr>
              <a:t>ACCESSO in P.S.</a:t>
            </a:r>
            <a:endParaRPr lang="en-US" sz="3600" dirty="0">
              <a:effectLst>
                <a:outerShdw blurRad="38100" dist="38100" dir="2700000" algn="tl">
                  <a:srgbClr val="000000"/>
                </a:outerShdw>
              </a:effectLst>
              <a:latin typeface="Calibri" pitchFamily="34" charset="0"/>
            </a:endParaRPr>
          </a:p>
        </p:txBody>
      </p:sp>
      <p:sp>
        <p:nvSpPr>
          <p:cNvPr id="106501" name="AutoShape 16"/>
          <p:cNvSpPr>
            <a:spLocks noChangeArrowheads="1"/>
          </p:cNvSpPr>
          <p:nvPr/>
        </p:nvSpPr>
        <p:spPr bwMode="auto">
          <a:xfrm>
            <a:off x="3232118" y="2276475"/>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6502" name="AutoShape 17"/>
          <p:cNvSpPr>
            <a:spLocks noChangeArrowheads="1"/>
          </p:cNvSpPr>
          <p:nvPr/>
        </p:nvSpPr>
        <p:spPr bwMode="auto">
          <a:xfrm>
            <a:off x="3087655" y="2925763"/>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6503" name="AutoShape 18"/>
          <p:cNvSpPr>
            <a:spLocks noChangeArrowheads="1"/>
          </p:cNvSpPr>
          <p:nvPr/>
        </p:nvSpPr>
        <p:spPr bwMode="auto">
          <a:xfrm flipH="1">
            <a:off x="8281203" y="2276475"/>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6504" name="AutoShape 19"/>
          <p:cNvSpPr>
            <a:spLocks noChangeArrowheads="1"/>
          </p:cNvSpPr>
          <p:nvPr/>
        </p:nvSpPr>
        <p:spPr bwMode="auto">
          <a:xfrm flipH="1">
            <a:off x="8352640" y="2852738"/>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7" name="Rectangle 11"/>
          <p:cNvSpPr>
            <a:spLocks noChangeArrowheads="1"/>
          </p:cNvSpPr>
          <p:nvPr/>
        </p:nvSpPr>
        <p:spPr bwMode="auto">
          <a:xfrm>
            <a:off x="357188" y="5429250"/>
            <a:ext cx="3857625" cy="519113"/>
          </a:xfrm>
          <a:prstGeom prst="rect">
            <a:avLst/>
          </a:prstGeom>
          <a:noFill/>
          <a:ln w="9525">
            <a:noFill/>
            <a:miter lim="800000"/>
            <a:headEnd/>
            <a:tailEnd/>
          </a:ln>
          <a:effectLst/>
        </p:spPr>
        <p:txBody>
          <a:bodyPr>
            <a:spAutoFit/>
          </a:bodyPr>
          <a:lstStyle/>
          <a:p>
            <a:pPr algn="ctr" defTabSz="914400">
              <a:defRPr/>
            </a:pPr>
            <a:r>
              <a:rPr lang="en-US" sz="2800" dirty="0" err="1">
                <a:effectLst>
                  <a:outerShdw blurRad="38100" dist="38100" dir="2700000" algn="tl">
                    <a:srgbClr val="000000"/>
                  </a:outerShdw>
                </a:effectLst>
                <a:latin typeface="Calibri" pitchFamily="34" charset="0"/>
              </a:rPr>
              <a:t>Che</a:t>
            </a:r>
            <a:r>
              <a:rPr lang="en-US" sz="2800" dirty="0">
                <a:effectLst>
                  <a:outerShdw blurRad="38100" dist="38100" dir="2700000" algn="tl">
                    <a:srgbClr val="000000"/>
                  </a:outerShdw>
                </a:effectLst>
                <a:latin typeface="Calibri" pitchFamily="34" charset="0"/>
              </a:rPr>
              <a:t> </a:t>
            </a:r>
            <a:r>
              <a:rPr lang="en-US" sz="2800" dirty="0" err="1">
                <a:effectLst>
                  <a:outerShdw blurRad="38100" dist="38100" dir="2700000" algn="tl">
                    <a:srgbClr val="000000"/>
                  </a:outerShdw>
                </a:effectLst>
                <a:latin typeface="Calibri" pitchFamily="34" charset="0"/>
              </a:rPr>
              <a:t>succede</a:t>
            </a:r>
            <a:r>
              <a:rPr lang="en-US" sz="2800" dirty="0">
                <a:effectLst>
                  <a:outerShdw blurRad="38100" dist="38100" dir="2700000" algn="tl">
                    <a:srgbClr val="000000"/>
                  </a:outerShdw>
                </a:effectLst>
                <a:latin typeface="Calibri" pitchFamily="34" charset="0"/>
              </a:rPr>
              <a:t> a </a:t>
            </a:r>
            <a:r>
              <a:rPr lang="en-US" sz="2800" dirty="0" smtClean="0">
                <a:effectLst>
                  <a:outerShdw blurRad="38100" dist="38100" dir="2700000" algn="tl">
                    <a:srgbClr val="000000"/>
                  </a:outerShdw>
                </a:effectLst>
                <a:latin typeface="Calibri" pitchFamily="34" charset="0"/>
              </a:rPr>
              <a:t>FS?</a:t>
            </a:r>
            <a:endParaRPr lang="it-IT" sz="2800" dirty="0">
              <a:effectLst>
                <a:outerShdw blurRad="38100" dist="38100" dir="2700000" algn="tl">
                  <a:srgbClr val="000000"/>
                </a:outerShdw>
              </a:effectLst>
              <a:latin typeface="Calibri" pitchFamily="34" charset="0"/>
            </a:endParaRPr>
          </a:p>
        </p:txBody>
      </p:sp>
      <p:grpSp>
        <p:nvGrpSpPr>
          <p:cNvPr id="63497" name="Gruppo 20"/>
          <p:cNvGrpSpPr>
            <a:grpSpLocks/>
          </p:cNvGrpSpPr>
          <p:nvPr/>
        </p:nvGrpSpPr>
        <p:grpSpPr bwMode="auto">
          <a:xfrm>
            <a:off x="3286125" y="4286250"/>
            <a:ext cx="5143500" cy="2159000"/>
            <a:chOff x="3286116" y="4286256"/>
            <a:chExt cx="5143568" cy="2159000"/>
          </a:xfrm>
        </p:grpSpPr>
        <p:pic>
          <p:nvPicPr>
            <p:cNvPr id="63512" name="Picture 15" descr="http://blog.studenti.it/fisicamatematica/wp-content/uploads/2013/01/Gioco-della-Bilancia-ante.2.quadro.jpg"/>
            <p:cNvPicPr>
              <a:picLocks noChangeAspect="1" noChangeArrowheads="1"/>
            </p:cNvPicPr>
            <p:nvPr/>
          </p:nvPicPr>
          <p:blipFill>
            <a:blip r:embed="rId3"/>
            <a:srcRect r="18260"/>
            <a:stretch>
              <a:fillRect/>
            </a:stretch>
          </p:blipFill>
          <p:spPr bwMode="auto">
            <a:xfrm>
              <a:off x="4857752" y="4286256"/>
              <a:ext cx="1692100" cy="2159000"/>
            </a:xfrm>
            <a:prstGeom prst="rect">
              <a:avLst/>
            </a:prstGeom>
            <a:noFill/>
            <a:ln w="9525">
              <a:noFill/>
              <a:miter lim="800000"/>
              <a:headEnd/>
              <a:tailEnd/>
            </a:ln>
          </p:spPr>
        </p:pic>
        <p:sp>
          <p:nvSpPr>
            <p:cNvPr id="18" name="Rectangle 11"/>
            <p:cNvSpPr>
              <a:spLocks noChangeArrowheads="1"/>
            </p:cNvSpPr>
            <p:nvPr/>
          </p:nvSpPr>
          <p:spPr bwMode="auto">
            <a:xfrm>
              <a:off x="3286116" y="4286256"/>
              <a:ext cx="2071715" cy="461963"/>
            </a:xfrm>
            <a:prstGeom prst="rect">
              <a:avLst/>
            </a:prstGeom>
            <a:solidFill>
              <a:schemeClr val="tx1"/>
            </a:solidFill>
            <a:ln w="9525">
              <a:noFill/>
              <a:miter lim="800000"/>
              <a:headEnd/>
              <a:tailEnd/>
            </a:ln>
            <a:effectLst/>
          </p:spPr>
          <p:txBody>
            <a:bodyPr>
              <a:spAutoFit/>
            </a:bodyPr>
            <a:lstStyle/>
            <a:p>
              <a:pPr algn="ctr" defTabSz="914400">
                <a:defRPr/>
              </a:pP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È </a:t>
              </a:r>
              <a:r>
                <a:rPr lang="en-US" sz="2400" dirty="0" err="1"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ammalata</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a:t>
              </a:r>
              <a:endParaRPr lang="it-IT"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9" name="Rectangle 11"/>
            <p:cNvSpPr>
              <a:spLocks noChangeArrowheads="1"/>
            </p:cNvSpPr>
            <p:nvPr/>
          </p:nvSpPr>
          <p:spPr bwMode="auto">
            <a:xfrm>
              <a:off x="6286531" y="5610231"/>
              <a:ext cx="2143153" cy="461665"/>
            </a:xfrm>
            <a:prstGeom prst="rect">
              <a:avLst/>
            </a:prstGeom>
            <a:solidFill>
              <a:schemeClr val="tx1"/>
            </a:solidFill>
            <a:ln w="9525">
              <a:noFill/>
              <a:miter lim="800000"/>
              <a:headEnd/>
              <a:tailEnd/>
            </a:ln>
            <a:effectLst/>
          </p:spPr>
          <p:txBody>
            <a:bodyPr>
              <a:spAutoFit/>
            </a:bodyPr>
            <a:lstStyle/>
            <a:p>
              <a:pPr algn="ctr" defTabSz="914400">
                <a:defRPr/>
              </a:pP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È </a:t>
              </a:r>
              <a:r>
                <a:rPr lang="en-US" sz="2400" dirty="0" err="1"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isterica</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a:t>
              </a:r>
              <a:endParaRPr lang="it-IT"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grpSp>
      <p:grpSp>
        <p:nvGrpSpPr>
          <p:cNvPr id="63498" name="Group 15"/>
          <p:cNvGrpSpPr>
            <a:grpSpLocks/>
          </p:cNvGrpSpPr>
          <p:nvPr/>
        </p:nvGrpSpPr>
        <p:grpSpPr bwMode="auto">
          <a:xfrm>
            <a:off x="34925" y="-134938"/>
            <a:ext cx="9109075" cy="6992938"/>
            <a:chOff x="22" y="-85"/>
            <a:chExt cx="5738" cy="4405"/>
          </a:xfrm>
        </p:grpSpPr>
        <p:sp>
          <p:nvSpPr>
            <p:cNvPr id="6349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3501" name="Group 17"/>
            <p:cNvGrpSpPr>
              <a:grpSpLocks/>
            </p:cNvGrpSpPr>
            <p:nvPr/>
          </p:nvGrpSpPr>
          <p:grpSpPr bwMode="auto">
            <a:xfrm>
              <a:off x="4736" y="3947"/>
              <a:ext cx="1024" cy="373"/>
              <a:chOff x="4736" y="3730"/>
              <a:chExt cx="1024" cy="373"/>
            </a:xfrm>
          </p:grpSpPr>
          <p:sp>
            <p:nvSpPr>
              <p:cNvPr id="6351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3511"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350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3508" name="Picture 27"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63509" name="Picture 28"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pic>
        <p:nvPicPr>
          <p:cNvPr id="1026" name="Picture 2" descr="Immagine correl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006" y="1027112"/>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90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2"/>
          <p:cNvSpPr>
            <a:spLocks noChangeArrowheads="1"/>
          </p:cNvSpPr>
          <p:nvPr/>
        </p:nvSpPr>
        <p:spPr bwMode="auto">
          <a:xfrm>
            <a:off x="73025" y="1195388"/>
            <a:ext cx="6804025" cy="3529012"/>
          </a:xfrm>
          <a:prstGeom prst="rect">
            <a:avLst/>
          </a:prstGeom>
          <a:solidFill>
            <a:schemeClr val="bg2"/>
          </a:solidFill>
          <a:ln w="9525">
            <a:noFill/>
            <a:miter lim="800000"/>
            <a:headEnd/>
            <a:tailEnd/>
          </a:ln>
        </p:spPr>
        <p:txBody>
          <a:bodyPr wrap="none" anchor="ctr"/>
          <a:lstStyle/>
          <a:p>
            <a:pPr defTabSz="914400"/>
            <a:endParaRPr lang="it-IT" sz="1200">
              <a:latin typeface="Calibri" pitchFamily="34" charset="0"/>
            </a:endParaRPr>
          </a:p>
        </p:txBody>
      </p:sp>
      <p:pic>
        <p:nvPicPr>
          <p:cNvPr id="65538" name="Picture 10" descr="baby-stickman-426x268"/>
          <p:cNvPicPr>
            <a:picLocks noChangeAspect="1" noChangeArrowheads="1"/>
          </p:cNvPicPr>
          <p:nvPr/>
        </p:nvPicPr>
        <p:blipFill>
          <a:blip r:embed="rId3"/>
          <a:srcRect/>
          <a:stretch>
            <a:fillRect/>
          </a:stretch>
        </p:blipFill>
        <p:spPr bwMode="auto">
          <a:xfrm>
            <a:off x="298450" y="1555750"/>
            <a:ext cx="4057650" cy="2552700"/>
          </a:xfrm>
          <a:prstGeom prst="rect">
            <a:avLst/>
          </a:prstGeom>
          <a:noFill/>
          <a:ln w="9525">
            <a:noFill/>
            <a:miter lim="800000"/>
            <a:headEnd/>
            <a:tailEnd/>
          </a:ln>
        </p:spPr>
      </p:pic>
      <p:sp>
        <p:nvSpPr>
          <p:cNvPr id="74763" name="Rectangle 11"/>
          <p:cNvSpPr>
            <a:spLocks noChangeArrowheads="1"/>
          </p:cNvSpPr>
          <p:nvPr/>
        </p:nvSpPr>
        <p:spPr bwMode="auto">
          <a:xfrm>
            <a:off x="3498056" y="2739577"/>
            <a:ext cx="3024187" cy="366712"/>
          </a:xfrm>
          <a:prstGeom prst="rect">
            <a:avLst/>
          </a:prstGeom>
          <a:noFill/>
          <a:ln w="9525">
            <a:noFill/>
            <a:miter lim="800000"/>
            <a:headEnd/>
            <a:tailEnd/>
          </a:ln>
          <a:effectLst/>
        </p:spPr>
        <p:txBody>
          <a:bodyPr>
            <a:spAutoFit/>
          </a:bodyPr>
          <a:lstStyle/>
          <a:p>
            <a:pPr defTabSz="914400">
              <a:defRPr/>
            </a:pPr>
            <a:r>
              <a:rPr lang="en-US" dirty="0" smtClean="0">
                <a:effectLst>
                  <a:outerShdw blurRad="38100" dist="38100" dir="2700000" algn="tl">
                    <a:srgbClr val="000000"/>
                  </a:outerShdw>
                </a:effectLst>
                <a:latin typeface="Calibri" pitchFamily="34" charset="0"/>
              </a:rPr>
              <a:t>EPISODI IPERTENSIVI</a:t>
            </a:r>
            <a:endParaRPr lang="en-US" dirty="0">
              <a:effectLst>
                <a:outerShdw blurRad="38100" dist="38100" dir="2700000" algn="tl">
                  <a:srgbClr val="000000"/>
                </a:outerShdw>
              </a:effectLst>
              <a:latin typeface="Calibri" pitchFamily="34" charset="0"/>
            </a:endParaRPr>
          </a:p>
        </p:txBody>
      </p:sp>
      <p:sp>
        <p:nvSpPr>
          <p:cNvPr id="74765" name="Rectangle 13"/>
          <p:cNvSpPr>
            <a:spLocks noChangeArrowheads="1"/>
          </p:cNvSpPr>
          <p:nvPr/>
        </p:nvSpPr>
        <p:spPr bwMode="auto">
          <a:xfrm>
            <a:off x="3374232" y="1559258"/>
            <a:ext cx="2808287" cy="366712"/>
          </a:xfrm>
          <a:prstGeom prst="rect">
            <a:avLst/>
          </a:prstGeom>
          <a:noFill/>
          <a:ln w="9525">
            <a:noFill/>
            <a:miter lim="800000"/>
            <a:headEnd/>
            <a:tailEnd/>
          </a:ln>
          <a:effectLst/>
        </p:spPr>
        <p:txBody>
          <a:bodyPr>
            <a:spAutoFit/>
          </a:bodyPr>
          <a:lstStyle/>
          <a:p>
            <a:pPr defTabSz="914400">
              <a:defRPr/>
            </a:pPr>
            <a:r>
              <a:rPr lang="en-US" dirty="0" smtClean="0">
                <a:effectLst>
                  <a:outerShdw blurRad="38100" dist="38100" dir="2700000" algn="tl">
                    <a:srgbClr val="000000"/>
                  </a:outerShdw>
                </a:effectLst>
                <a:latin typeface="Calibri" pitchFamily="34" charset="0"/>
              </a:rPr>
              <a:t>CRAMPI MUSCOLARI</a:t>
            </a:r>
            <a:endParaRPr lang="en-US" dirty="0">
              <a:effectLst>
                <a:outerShdw blurRad="38100" dist="38100" dir="2700000" algn="tl">
                  <a:srgbClr val="000000"/>
                </a:outerShdw>
              </a:effectLst>
              <a:latin typeface="Calibri" pitchFamily="34" charset="0"/>
            </a:endParaRPr>
          </a:p>
        </p:txBody>
      </p:sp>
      <p:sp>
        <p:nvSpPr>
          <p:cNvPr id="74767" name="Rectangle 15"/>
          <p:cNvSpPr>
            <a:spLocks noChangeArrowheads="1"/>
          </p:cNvSpPr>
          <p:nvPr/>
        </p:nvSpPr>
        <p:spPr bwMode="auto">
          <a:xfrm>
            <a:off x="3342644" y="4076700"/>
            <a:ext cx="4251325" cy="584775"/>
          </a:xfrm>
          <a:prstGeom prst="rect">
            <a:avLst/>
          </a:prstGeom>
          <a:noFill/>
          <a:ln w="9525">
            <a:noFill/>
            <a:miter lim="800000"/>
            <a:headEnd/>
            <a:tailEnd/>
          </a:ln>
          <a:effectLst/>
        </p:spPr>
        <p:txBody>
          <a:bodyPr wrap="square">
            <a:spAutoFit/>
          </a:bodyPr>
          <a:lstStyle/>
          <a:p>
            <a:pPr defTabSz="914400">
              <a:defRPr/>
            </a:pPr>
            <a:r>
              <a:rPr lang="en-US" sz="3200" dirty="0" smtClean="0">
                <a:effectLst>
                  <a:outerShdw blurRad="38100" dist="38100" dir="2700000" algn="tl">
                    <a:srgbClr val="000000"/>
                  </a:outerShdw>
                </a:effectLst>
                <a:latin typeface="Calibri" pitchFamily="34" charset="0"/>
              </a:rPr>
              <a:t>IPERTENSIONE </a:t>
            </a:r>
            <a:r>
              <a:rPr lang="en-US" sz="3200" dirty="0">
                <a:effectLst>
                  <a:outerShdw blurRad="38100" dist="38100" dir="2700000" algn="tl">
                    <a:srgbClr val="000000"/>
                  </a:outerShdw>
                </a:effectLst>
                <a:latin typeface="Calibri" pitchFamily="34" charset="0"/>
              </a:rPr>
              <a:t>in PS</a:t>
            </a:r>
          </a:p>
        </p:txBody>
      </p:sp>
      <p:grpSp>
        <p:nvGrpSpPr>
          <p:cNvPr id="3" name="Gruppo 18"/>
          <p:cNvGrpSpPr>
            <a:grpSpLocks/>
          </p:cNvGrpSpPr>
          <p:nvPr/>
        </p:nvGrpSpPr>
        <p:grpSpPr bwMode="auto">
          <a:xfrm>
            <a:off x="323850" y="3644900"/>
            <a:ext cx="2462213" cy="1582043"/>
            <a:chOff x="323850" y="3644900"/>
            <a:chExt cx="2462200" cy="1582043"/>
          </a:xfrm>
        </p:grpSpPr>
        <p:sp>
          <p:nvSpPr>
            <p:cNvPr id="74766" name="Rectangle 14"/>
            <p:cNvSpPr>
              <a:spLocks noChangeArrowheads="1"/>
            </p:cNvSpPr>
            <p:nvPr/>
          </p:nvSpPr>
          <p:spPr bwMode="auto">
            <a:xfrm>
              <a:off x="323850" y="3644900"/>
              <a:ext cx="2462200" cy="366713"/>
            </a:xfrm>
            <a:prstGeom prst="rect">
              <a:avLst/>
            </a:prstGeom>
            <a:noFill/>
            <a:ln w="9525">
              <a:noFill/>
              <a:miter lim="800000"/>
              <a:headEnd/>
              <a:tailEnd/>
            </a:ln>
            <a:effectLst/>
          </p:spPr>
          <p:txBody>
            <a:bodyPr>
              <a:spAutoFit/>
            </a:bodyPr>
            <a:lstStyle/>
            <a:p>
              <a:pPr defTabSz="914400">
                <a:defRPr/>
              </a:pPr>
              <a:r>
                <a:rPr lang="en-US" dirty="0" smtClean="0">
                  <a:effectLst>
                    <a:outerShdw blurRad="38100" dist="38100" dir="2700000" algn="tl">
                      <a:srgbClr val="000000"/>
                    </a:outerShdw>
                  </a:effectLst>
                  <a:latin typeface="Calibri" pitchFamily="34" charset="0"/>
                </a:rPr>
                <a:t>CEFALEA</a:t>
              </a:r>
              <a:endParaRPr lang="en-US" dirty="0">
                <a:effectLst>
                  <a:outerShdw blurRad="38100" dist="38100" dir="2700000" algn="tl">
                    <a:srgbClr val="000000"/>
                  </a:outerShdw>
                </a:effectLst>
                <a:latin typeface="Calibri" pitchFamily="34" charset="0"/>
              </a:endParaRPr>
            </a:p>
          </p:txBody>
        </p:sp>
        <p:sp>
          <p:nvSpPr>
            <p:cNvPr id="74769" name="Rectangle 17"/>
            <p:cNvSpPr>
              <a:spLocks noChangeArrowheads="1"/>
            </p:cNvSpPr>
            <p:nvPr/>
          </p:nvSpPr>
          <p:spPr bwMode="auto">
            <a:xfrm>
              <a:off x="465137" y="4149725"/>
              <a:ext cx="2178039" cy="1077218"/>
            </a:xfrm>
            <a:prstGeom prst="rect">
              <a:avLst/>
            </a:prstGeom>
            <a:solidFill>
              <a:srgbClr val="4D4D4D"/>
            </a:solidFill>
            <a:ln w="9525">
              <a:noFill/>
              <a:miter lim="800000"/>
              <a:headEnd/>
              <a:tailEnd/>
            </a:ln>
            <a:effectLst/>
          </p:spPr>
          <p:txBody>
            <a:bodyPr>
              <a:spAutoFit/>
            </a:bodyPr>
            <a:lstStyle/>
            <a:p>
              <a:pPr defTabSz="914400">
                <a:defRPr/>
              </a:pPr>
              <a:r>
                <a:rPr lang="en-US" sz="1600" dirty="0">
                  <a:effectLst>
                    <a:outerShdw blurRad="38100" dist="38100" dir="2700000" algn="tl">
                      <a:srgbClr val="000000"/>
                    </a:outerShdw>
                  </a:effectLst>
                  <a:latin typeface="Calibri" pitchFamily="34" charset="0"/>
                </a:rPr>
                <a:t>In </a:t>
              </a:r>
              <a:r>
                <a:rPr lang="en-US" sz="1600" dirty="0" err="1">
                  <a:effectLst>
                    <a:outerShdw blurRad="38100" dist="38100" dir="2700000" algn="tl">
                      <a:srgbClr val="000000"/>
                    </a:outerShdw>
                  </a:effectLst>
                  <a:latin typeface="Calibri" pitchFamily="34" charset="0"/>
                </a:rPr>
                <a:t>anamnesi</a:t>
              </a:r>
              <a:r>
                <a:rPr lang="en-US" sz="1600" dirty="0">
                  <a:effectLst>
                    <a:outerShdw blurRad="38100" dist="38100" dir="2700000" algn="tl">
                      <a:srgbClr val="000000"/>
                    </a:outerShdw>
                  </a:effectLst>
                  <a:latin typeface="Calibri" pitchFamily="34" charset="0"/>
                </a:rPr>
                <a:t>:</a:t>
              </a:r>
            </a:p>
            <a:p>
              <a:pPr defTabSz="914400">
                <a:defRPr/>
              </a:pPr>
              <a:r>
                <a:rPr lang="en-US" sz="1600" dirty="0" err="1" smtClean="0">
                  <a:effectLst>
                    <a:outerShdw blurRad="38100" dist="38100" dir="2700000" algn="tl">
                      <a:srgbClr val="000000"/>
                    </a:outerShdw>
                  </a:effectLst>
                  <a:latin typeface="Calibri" pitchFamily="34" charset="0"/>
                </a:rPr>
                <a:t>Emicrania</a:t>
              </a:r>
              <a:r>
                <a:rPr lang="en-US" sz="1600" dirty="0" smtClean="0">
                  <a:effectLst>
                    <a:outerShdw blurRad="38100" dist="38100" dir="2700000" algn="tl">
                      <a:srgbClr val="000000"/>
                    </a:outerShdw>
                  </a:effectLst>
                  <a:latin typeface="Calibri" pitchFamily="34" charset="0"/>
                </a:rPr>
                <a:t> in </a:t>
              </a:r>
              <a:r>
                <a:rPr lang="en-US" sz="1600" dirty="0" err="1" smtClean="0">
                  <a:effectLst>
                    <a:outerShdw blurRad="38100" dist="38100" dir="2700000" algn="tl">
                      <a:srgbClr val="000000"/>
                    </a:outerShdw>
                  </a:effectLst>
                  <a:latin typeface="Calibri" pitchFamily="34" charset="0"/>
                </a:rPr>
                <a:t>età</a:t>
              </a:r>
              <a:r>
                <a:rPr lang="en-US" sz="1600" dirty="0" smtClean="0">
                  <a:effectLst>
                    <a:outerShdw blurRad="38100" dist="38100" dir="2700000" algn="tl">
                      <a:srgbClr val="000000"/>
                    </a:outerShdw>
                  </a:effectLst>
                  <a:latin typeface="Calibri" pitchFamily="34" charset="0"/>
                </a:rPr>
                <a:t> fertile</a:t>
              </a:r>
            </a:p>
            <a:p>
              <a:pPr defTabSz="914400">
                <a:defRPr/>
              </a:pPr>
              <a:r>
                <a:rPr lang="it-IT" sz="1600" dirty="0" smtClean="0">
                  <a:effectLst>
                    <a:outerShdw blurRad="38100" dist="38100" dir="2700000" algn="tl">
                      <a:srgbClr val="000000"/>
                    </a:outerShdw>
                  </a:effectLst>
                  <a:latin typeface="Calibri" pitchFamily="34" charset="0"/>
                </a:rPr>
                <a:t>Colpo di frusta</a:t>
              </a:r>
            </a:p>
            <a:p>
              <a:pPr defTabSz="914400">
                <a:defRPr/>
              </a:pPr>
              <a:r>
                <a:rPr lang="it-IT" sz="1600" dirty="0" smtClean="0">
                  <a:effectLst>
                    <a:outerShdw blurRad="38100" dist="38100" dir="2700000" algn="tl">
                      <a:srgbClr val="000000"/>
                    </a:outerShdw>
                  </a:effectLst>
                  <a:latin typeface="Calibri" pitchFamily="34" charset="0"/>
                </a:rPr>
                <a:t>Dolori artrosici</a:t>
              </a:r>
              <a:endParaRPr lang="it-IT" sz="1600" dirty="0">
                <a:effectLst>
                  <a:outerShdw blurRad="38100" dist="38100" dir="2700000" algn="tl">
                    <a:srgbClr val="000000"/>
                  </a:outerShdw>
                </a:effectLst>
                <a:latin typeface="Calibri" pitchFamily="34" charset="0"/>
              </a:endParaRPr>
            </a:p>
          </p:txBody>
        </p:sp>
      </p:grpSp>
      <p:grpSp>
        <p:nvGrpSpPr>
          <p:cNvPr id="4" name="Gruppo 19"/>
          <p:cNvGrpSpPr>
            <a:grpSpLocks/>
          </p:cNvGrpSpPr>
          <p:nvPr/>
        </p:nvGrpSpPr>
        <p:grpSpPr bwMode="auto">
          <a:xfrm>
            <a:off x="2997200" y="4830763"/>
            <a:ext cx="4162707" cy="1951037"/>
            <a:chOff x="2997520" y="4797766"/>
            <a:chExt cx="4162457" cy="1950720"/>
          </a:xfrm>
        </p:grpSpPr>
        <p:sp>
          <p:nvSpPr>
            <p:cNvPr id="74768" name="Rectangle 16"/>
            <p:cNvSpPr>
              <a:spLocks noChangeArrowheads="1"/>
            </p:cNvSpPr>
            <p:nvPr/>
          </p:nvSpPr>
          <p:spPr bwMode="auto">
            <a:xfrm>
              <a:off x="5010350" y="5214129"/>
              <a:ext cx="2149627" cy="584680"/>
            </a:xfrm>
            <a:prstGeom prst="rect">
              <a:avLst/>
            </a:prstGeom>
            <a:noFill/>
            <a:ln w="9525">
              <a:noFill/>
              <a:miter lim="800000"/>
              <a:headEnd/>
              <a:tailEnd/>
            </a:ln>
            <a:effectLst/>
          </p:spPr>
          <p:txBody>
            <a:bodyPr wrap="none" anchor="ctr">
              <a:spAutoFit/>
            </a:bodyPr>
            <a:lstStyle/>
            <a:p>
              <a:pPr defTabSz="914400" eaLnBrk="0" hangingPunct="0">
                <a:defRPr/>
              </a:pPr>
              <a:r>
                <a:rPr lang="en-US" sz="3200" u="sng" dirty="0" smtClean="0">
                  <a:effectLst>
                    <a:outerShdw blurRad="38100" dist="38100" dir="2700000" algn="tl">
                      <a:srgbClr val="000000"/>
                    </a:outerShdw>
                  </a:effectLst>
                  <a:latin typeface="Calibri" pitchFamily="34" charset="0"/>
                </a:rPr>
                <a:t>Furosemide</a:t>
              </a:r>
              <a:endParaRPr lang="en-US" sz="3200" u="sng" dirty="0">
                <a:effectLst>
                  <a:outerShdw blurRad="38100" dist="38100" dir="2700000" algn="tl">
                    <a:srgbClr val="000000"/>
                  </a:outerShdw>
                </a:effectLst>
                <a:latin typeface="Calibri" pitchFamily="34" charset="0"/>
              </a:endParaRPr>
            </a:p>
          </p:txBody>
        </p:sp>
        <p:pic>
          <p:nvPicPr>
            <p:cNvPr id="65559" name="Picture 20" descr="C:\Documents and Settings\mariachiara\Impostazioni locali\Temporary Internet Files\Content.IE5\1B12MCOV\3dw_med[1].jpg"/>
            <p:cNvPicPr>
              <a:picLocks noChangeAspect="1" noChangeArrowheads="1"/>
            </p:cNvPicPr>
            <p:nvPr/>
          </p:nvPicPr>
          <p:blipFill>
            <a:blip r:embed="rId4"/>
            <a:srcRect/>
            <a:stretch>
              <a:fillRect/>
            </a:stretch>
          </p:blipFill>
          <p:spPr bwMode="auto">
            <a:xfrm flipH="1">
              <a:off x="2997520" y="4797766"/>
              <a:ext cx="1950720" cy="1950720"/>
            </a:xfrm>
            <a:prstGeom prst="rect">
              <a:avLst/>
            </a:prstGeom>
            <a:noFill/>
            <a:ln w="9525">
              <a:noFill/>
              <a:miter lim="800000"/>
              <a:headEnd/>
              <a:tailEnd/>
            </a:ln>
          </p:spPr>
        </p:pic>
      </p:grpSp>
      <p:grpSp>
        <p:nvGrpSpPr>
          <p:cNvPr id="65544" name="Group 14"/>
          <p:cNvGrpSpPr>
            <a:grpSpLocks/>
          </p:cNvGrpSpPr>
          <p:nvPr/>
        </p:nvGrpSpPr>
        <p:grpSpPr bwMode="auto">
          <a:xfrm>
            <a:off x="34925" y="-134938"/>
            <a:ext cx="9109075" cy="6992938"/>
            <a:chOff x="22" y="-85"/>
            <a:chExt cx="5738" cy="4405"/>
          </a:xfrm>
        </p:grpSpPr>
        <p:sp>
          <p:nvSpPr>
            <p:cNvPr id="65545"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46"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5547" name="Group 17"/>
            <p:cNvGrpSpPr>
              <a:grpSpLocks/>
            </p:cNvGrpSpPr>
            <p:nvPr/>
          </p:nvGrpSpPr>
          <p:grpSpPr bwMode="auto">
            <a:xfrm>
              <a:off x="4736" y="3947"/>
              <a:ext cx="1024" cy="373"/>
              <a:chOff x="4736" y="3730"/>
              <a:chExt cx="1024" cy="373"/>
            </a:xfrm>
          </p:grpSpPr>
          <p:sp>
            <p:nvSpPr>
              <p:cNvPr id="65556"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5557"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5549"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0"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1"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2"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3"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5554" name="Picture 26"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65555" name="Picture 27"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extLst>
      <p:ext uri="{BB962C8B-B14F-4D97-AF65-F5344CB8AC3E}">
        <p14:creationId xmlns:p14="http://schemas.microsoft.com/office/powerpoint/2010/main" val="350729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4765"/>
                                        </p:tgtEl>
                                        <p:attrNameLst>
                                          <p:attrName>style.visibility</p:attrName>
                                        </p:attrNameLst>
                                      </p:cBhvr>
                                      <p:to>
                                        <p:strVal val="visible"/>
                                      </p:to>
                                    </p:set>
                                    <p:animEffect transition="in" filter="blinds(horizontal)">
                                      <p:cBhvr>
                                        <p:cTn id="12" dur="500"/>
                                        <p:tgtEl>
                                          <p:spTgt spid="7476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4763"/>
                                        </p:tgtEl>
                                        <p:attrNameLst>
                                          <p:attrName>style.visibility</p:attrName>
                                        </p:attrNameLst>
                                      </p:cBhvr>
                                      <p:to>
                                        <p:strVal val="visible"/>
                                      </p:to>
                                    </p:set>
                                    <p:animEffect transition="in" filter="blinds(horizontal)">
                                      <p:cBhvr>
                                        <p:cTn id="17" dur="500"/>
                                        <p:tgtEl>
                                          <p:spTgt spid="7476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4767"/>
                                        </p:tgtEl>
                                        <p:attrNameLst>
                                          <p:attrName>style.visibility</p:attrName>
                                        </p:attrNameLst>
                                      </p:cBhvr>
                                      <p:to>
                                        <p:strVal val="visible"/>
                                      </p:to>
                                    </p:set>
                                    <p:animEffect transition="in" filter="checkerboard(across)">
                                      <p:cBhvr>
                                        <p:cTn id="22" dur="500"/>
                                        <p:tgtEl>
                                          <p:spTgt spid="7476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3" grpId="0"/>
      <p:bldP spid="74765" grpId="0"/>
      <p:bldP spid="747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a 13"/>
          <p:cNvGraphicFramePr/>
          <p:nvPr>
            <p:extLst>
              <p:ext uri="{D42A27DB-BD31-4B8C-83A1-F6EECF244321}">
                <p14:modId xmlns:p14="http://schemas.microsoft.com/office/powerpoint/2010/main" val="1829935602"/>
              </p:ext>
            </p:extLst>
          </p:nvPr>
        </p:nvGraphicFramePr>
        <p:xfrm>
          <a:off x="57118" y="1142984"/>
          <a:ext cx="7780369" cy="2593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7589" name="Group 13"/>
          <p:cNvGrpSpPr>
            <a:grpSpLocks/>
          </p:cNvGrpSpPr>
          <p:nvPr/>
        </p:nvGrpSpPr>
        <p:grpSpPr bwMode="auto">
          <a:xfrm>
            <a:off x="34925" y="-134938"/>
            <a:ext cx="9109075" cy="6992938"/>
            <a:chOff x="22" y="-85"/>
            <a:chExt cx="5738" cy="4405"/>
          </a:xfrm>
        </p:grpSpPr>
        <p:sp>
          <p:nvSpPr>
            <p:cNvPr id="6759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7592" name="Group 17"/>
            <p:cNvGrpSpPr>
              <a:grpSpLocks/>
            </p:cNvGrpSpPr>
            <p:nvPr/>
          </p:nvGrpSpPr>
          <p:grpSpPr bwMode="auto">
            <a:xfrm>
              <a:off x="4736" y="3947"/>
              <a:ext cx="1024" cy="373"/>
              <a:chOff x="4736" y="3730"/>
              <a:chExt cx="1024" cy="373"/>
            </a:xfrm>
          </p:grpSpPr>
          <p:sp>
            <p:nvSpPr>
              <p:cNvPr id="6760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7602" name="Picture 19" descr="Unife_bianco_payoff PNG (2)"/>
              <p:cNvPicPr>
                <a:picLocks noChangeAspect="1" noChangeArrowheads="1"/>
              </p:cNvPicPr>
              <p:nvPr/>
            </p:nvPicPr>
            <p:blipFill>
              <a:blip r:embed="rId8"/>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759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7599" name="Picture 25" descr="Risultati immagini per endocrine hypertension guidelines"/>
            <p:cNvPicPr>
              <a:picLocks noChangeAspect="1" noChangeArrowheads="1"/>
            </p:cNvPicPr>
            <p:nvPr/>
          </p:nvPicPr>
          <p:blipFill>
            <a:blip r:embed="rId9"/>
            <a:srcRect l="28851" t="13780" r="28851" b="9842"/>
            <a:stretch>
              <a:fillRect/>
            </a:stretch>
          </p:blipFill>
          <p:spPr bwMode="auto">
            <a:xfrm>
              <a:off x="4937" y="152"/>
              <a:ext cx="665" cy="880"/>
            </a:xfrm>
            <a:prstGeom prst="rect">
              <a:avLst/>
            </a:prstGeom>
            <a:noFill/>
            <a:ln w="9525">
              <a:noFill/>
              <a:miter lim="800000"/>
              <a:headEnd/>
              <a:tailEnd/>
            </a:ln>
          </p:spPr>
        </p:pic>
        <p:pic>
          <p:nvPicPr>
            <p:cNvPr id="67600" name="Picture 26" descr="Immagine correlata"/>
            <p:cNvPicPr>
              <a:picLocks noChangeAspect="1" noChangeArrowheads="1"/>
            </p:cNvPicPr>
            <p:nvPr/>
          </p:nvPicPr>
          <p:blipFill>
            <a:blip r:embed="rId10"/>
            <a:srcRect/>
            <a:stretch>
              <a:fillRect/>
            </a:stretch>
          </p:blipFill>
          <p:spPr bwMode="auto">
            <a:xfrm>
              <a:off x="36" y="18"/>
              <a:ext cx="519" cy="313"/>
            </a:xfrm>
            <a:prstGeom prst="rect">
              <a:avLst/>
            </a:prstGeom>
            <a:noFill/>
            <a:ln w="9525">
              <a:noFill/>
              <a:miter lim="800000"/>
              <a:headEnd/>
              <a:tailEnd/>
            </a:ln>
          </p:spPr>
        </p:pic>
      </p:grpSp>
      <p:pic>
        <p:nvPicPr>
          <p:cNvPr id="2" name="Immagine 1"/>
          <p:cNvPicPr>
            <a:picLocks noChangeAspect="1"/>
          </p:cNvPicPr>
          <p:nvPr/>
        </p:nvPicPr>
        <p:blipFill>
          <a:blip r:embed="rId11"/>
          <a:stretch>
            <a:fillRect/>
          </a:stretch>
        </p:blipFill>
        <p:spPr>
          <a:xfrm rot="20851826">
            <a:off x="252544" y="3742413"/>
            <a:ext cx="2343222" cy="1482888"/>
          </a:xfrm>
          <a:prstGeom prst="rect">
            <a:avLst/>
          </a:prstGeom>
        </p:spPr>
      </p:pic>
      <p:grpSp>
        <p:nvGrpSpPr>
          <p:cNvPr id="5" name="Gruppo 4"/>
          <p:cNvGrpSpPr/>
          <p:nvPr/>
        </p:nvGrpSpPr>
        <p:grpSpPr>
          <a:xfrm>
            <a:off x="1529456" y="4044107"/>
            <a:ext cx="6294857" cy="2718643"/>
            <a:chOff x="1529456" y="4044107"/>
            <a:chExt cx="6294857" cy="2718643"/>
          </a:xfrm>
        </p:grpSpPr>
        <p:sp>
          <p:nvSpPr>
            <p:cNvPr id="67605" name="Esplosione 1 14"/>
            <p:cNvSpPr>
              <a:spLocks noChangeArrowheads="1"/>
            </p:cNvSpPr>
            <p:nvPr/>
          </p:nvSpPr>
          <p:spPr bwMode="auto">
            <a:xfrm>
              <a:off x="1529456" y="4044107"/>
              <a:ext cx="6294857" cy="2718643"/>
            </a:xfrm>
            <a:prstGeom prst="irregularSeal1">
              <a:avLst/>
            </a:prstGeom>
            <a:solidFill>
              <a:schemeClr val="tx1"/>
            </a:solidFill>
            <a:ln w="9525" algn="ctr">
              <a:solidFill>
                <a:srgbClr val="FF0000"/>
              </a:solidFill>
              <a:round/>
              <a:headEnd/>
              <a:tailEnd/>
            </a:ln>
          </p:spPr>
          <p:txBody>
            <a:bodyPr wrap="none"/>
            <a:lstStyle/>
            <a:p>
              <a:pPr defTabSz="914400"/>
              <a:endParaRPr lang="it-IT" sz="2400">
                <a:latin typeface="Calibri" pitchFamily="34" charset="0"/>
              </a:endParaRPr>
            </a:p>
          </p:txBody>
        </p:sp>
        <p:sp>
          <p:nvSpPr>
            <p:cNvPr id="89109" name="Rectangle 21"/>
            <p:cNvSpPr>
              <a:spLocks noChangeArrowheads="1"/>
            </p:cNvSpPr>
            <p:nvPr/>
          </p:nvSpPr>
          <p:spPr bwMode="auto">
            <a:xfrm>
              <a:off x="3150187" y="4879415"/>
              <a:ext cx="2694293" cy="1077218"/>
            </a:xfrm>
            <a:prstGeom prst="rect">
              <a:avLst/>
            </a:prstGeom>
            <a:solidFill>
              <a:schemeClr val="tx1"/>
            </a:solidFill>
            <a:ln w="9525" cmpd="dbl">
              <a:noFill/>
              <a:prstDash val="dash"/>
              <a:miter lim="800000"/>
              <a:headEnd/>
              <a:tailEnd/>
            </a:ln>
            <a:effectLst/>
          </p:spPr>
          <p:txBody>
            <a:bodyPr wrap="square">
              <a:spAutoFit/>
            </a:bodyPr>
            <a:lstStyle/>
            <a:p>
              <a:pPr algn="ctr" defTabSz="914400">
                <a:defRPr/>
              </a:pPr>
              <a:r>
                <a:rPr lang="en-US" sz="3200" dirty="0" err="1" smtClean="0">
                  <a:solidFill>
                    <a:srgbClr val="FF0000"/>
                  </a:solidFill>
                  <a:effectLst>
                    <a:outerShdw blurRad="38100" dist="38100" dir="2700000" algn="tl">
                      <a:srgbClr val="C0C0C0"/>
                    </a:outerShdw>
                  </a:effectLst>
                  <a:latin typeface="Calibri" pitchFamily="34" charset="0"/>
                </a:rPr>
                <a:t>Fibrillazione</a:t>
              </a:r>
              <a:r>
                <a:rPr lang="en-US" sz="3200" dirty="0" smtClean="0">
                  <a:solidFill>
                    <a:srgbClr val="FF0000"/>
                  </a:solidFill>
                  <a:effectLst>
                    <a:outerShdw blurRad="38100" dist="38100" dir="2700000" algn="tl">
                      <a:srgbClr val="C0C0C0"/>
                    </a:outerShdw>
                  </a:effectLst>
                  <a:latin typeface="Calibri" pitchFamily="34" charset="0"/>
                </a:rPr>
                <a:t> </a:t>
              </a:r>
              <a:r>
                <a:rPr lang="en-US" sz="3200" dirty="0" err="1" smtClean="0">
                  <a:solidFill>
                    <a:srgbClr val="FF0000"/>
                  </a:solidFill>
                  <a:effectLst>
                    <a:outerShdw blurRad="38100" dist="38100" dir="2700000" algn="tl">
                      <a:srgbClr val="C0C0C0"/>
                    </a:outerShdw>
                  </a:effectLst>
                  <a:latin typeface="Calibri" pitchFamily="34" charset="0"/>
                </a:rPr>
                <a:t>ventricolare</a:t>
              </a:r>
              <a:endParaRPr lang="en-US" sz="3200" dirty="0">
                <a:solidFill>
                  <a:srgbClr val="FF0000"/>
                </a:solidFill>
                <a:effectLst>
                  <a:outerShdw blurRad="38100" dist="38100" dir="2700000" algn="tl">
                    <a:srgbClr val="C0C0C0"/>
                  </a:outerShdw>
                </a:effectLst>
                <a:latin typeface="Calibri" pitchFamily="34" charset="0"/>
              </a:endParaRPr>
            </a:p>
          </p:txBody>
        </p:sp>
      </p:grpSp>
      <p:pic>
        <p:nvPicPr>
          <p:cNvPr id="6" name="Immagine 5"/>
          <p:cNvPicPr>
            <a:picLocks noChangeAspect="1"/>
          </p:cNvPicPr>
          <p:nvPr/>
        </p:nvPicPr>
        <p:blipFill>
          <a:blip r:embed="rId12"/>
          <a:stretch>
            <a:fillRect/>
          </a:stretch>
        </p:blipFill>
        <p:spPr>
          <a:xfrm>
            <a:off x="7171768" y="2802683"/>
            <a:ext cx="1866900" cy="1866900"/>
          </a:xfrm>
          <a:prstGeom prst="rect">
            <a:avLst/>
          </a:prstGeom>
        </p:spPr>
      </p:pic>
    </p:spTree>
    <p:extLst>
      <p:ext uri="{BB962C8B-B14F-4D97-AF65-F5344CB8AC3E}">
        <p14:creationId xmlns:p14="http://schemas.microsoft.com/office/powerpoint/2010/main" val="17673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7"/>
          <p:cNvSpPr>
            <a:spLocks noChangeArrowheads="1"/>
          </p:cNvSpPr>
          <p:nvPr/>
        </p:nvSpPr>
        <p:spPr bwMode="auto">
          <a:xfrm>
            <a:off x="1671638" y="1049338"/>
            <a:ext cx="5251450" cy="646112"/>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outerShdw>
                </a:effectLst>
                <a:latin typeface="Calibri" pitchFamily="34" charset="0"/>
              </a:rPr>
              <a:t>MANIFESTAZIONI CLINICHE</a:t>
            </a:r>
            <a:endParaRPr lang="it-IT" sz="3600" dirty="0">
              <a:effectLst>
                <a:outerShdw blurRad="38100" dist="38100" dir="2700000" algn="tl">
                  <a:srgbClr val="000000"/>
                </a:outerShdw>
              </a:effectLst>
              <a:latin typeface="Calibri" pitchFamily="34" charset="0"/>
            </a:endParaRPr>
          </a:p>
        </p:txBody>
      </p:sp>
      <p:sp>
        <p:nvSpPr>
          <p:cNvPr id="5" name="Saetta 4"/>
          <p:cNvSpPr/>
          <p:nvPr/>
        </p:nvSpPr>
        <p:spPr>
          <a:xfrm rot="20120328">
            <a:off x="1257300" y="2043113"/>
            <a:ext cx="366713" cy="700087"/>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Saetta 23"/>
          <p:cNvSpPr/>
          <p:nvPr/>
        </p:nvSpPr>
        <p:spPr>
          <a:xfrm rot="20120328">
            <a:off x="1166813" y="2266950"/>
            <a:ext cx="366712" cy="700088"/>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Rectangle 17"/>
          <p:cNvSpPr>
            <a:spLocks noChangeArrowheads="1"/>
          </p:cNvSpPr>
          <p:nvPr/>
        </p:nvSpPr>
        <p:spPr bwMode="auto">
          <a:xfrm>
            <a:off x="1925638" y="2501900"/>
            <a:ext cx="4972050" cy="646113"/>
          </a:xfrm>
          <a:prstGeom prst="rect">
            <a:avLst/>
          </a:prstGeom>
          <a:solidFill>
            <a:srgbClr val="FF0000"/>
          </a:solidFill>
          <a:ln w="28575">
            <a:solidFill>
              <a:srgbClr val="FFFF00"/>
            </a:solidFill>
            <a:miter lim="800000"/>
            <a:headEnd/>
            <a:tailEnd/>
          </a:ln>
          <a:effectLst/>
        </p:spPr>
        <p:txBody>
          <a:bodyPr wrap="none">
            <a:spAutoFit/>
          </a:bodyPr>
          <a:lstStyle/>
          <a:p>
            <a:pPr>
              <a:defRPr/>
            </a:pPr>
            <a:r>
              <a:rPr lang="en-US" sz="3600" dirty="0">
                <a:effectLst>
                  <a:outerShdw blurRad="38100" dist="38100" dir="2700000" algn="tl">
                    <a:srgbClr val="000000"/>
                  </a:outerShdw>
                </a:effectLst>
                <a:latin typeface="Calibri" pitchFamily="34" charset="0"/>
              </a:rPr>
              <a:t>EMERGENZA ENDOCRINA</a:t>
            </a:r>
            <a:endParaRPr lang="it-IT" sz="3600" dirty="0">
              <a:effectLst>
                <a:outerShdw blurRad="38100" dist="38100" dir="2700000" algn="tl">
                  <a:srgbClr val="000000"/>
                </a:outerShdw>
              </a:effectLst>
              <a:latin typeface="Calibri" pitchFamily="34" charset="0"/>
            </a:endParaRPr>
          </a:p>
        </p:txBody>
      </p:sp>
      <p:sp>
        <p:nvSpPr>
          <p:cNvPr id="25" name="Saetta 24"/>
          <p:cNvSpPr/>
          <p:nvPr/>
        </p:nvSpPr>
        <p:spPr>
          <a:xfrm rot="1479672" flipH="1">
            <a:off x="7189788" y="2130425"/>
            <a:ext cx="366712" cy="700088"/>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 name="Saetta 25"/>
          <p:cNvSpPr/>
          <p:nvPr/>
        </p:nvSpPr>
        <p:spPr>
          <a:xfrm rot="1479672" flipH="1">
            <a:off x="7278688" y="2365375"/>
            <a:ext cx="366712" cy="700088"/>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43015" name="Group 25"/>
          <p:cNvGrpSpPr>
            <a:grpSpLocks/>
          </p:cNvGrpSpPr>
          <p:nvPr/>
        </p:nvGrpSpPr>
        <p:grpSpPr bwMode="auto">
          <a:xfrm>
            <a:off x="34925" y="-134938"/>
            <a:ext cx="9109075" cy="6992938"/>
            <a:chOff x="22" y="-85"/>
            <a:chExt cx="5738" cy="4405"/>
          </a:xfrm>
        </p:grpSpPr>
        <p:sp>
          <p:nvSpPr>
            <p:cNvPr id="43016"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17"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3018" name="Group 17"/>
            <p:cNvGrpSpPr>
              <a:grpSpLocks/>
            </p:cNvGrpSpPr>
            <p:nvPr/>
          </p:nvGrpSpPr>
          <p:grpSpPr bwMode="auto">
            <a:xfrm>
              <a:off x="4736" y="3947"/>
              <a:ext cx="1024" cy="373"/>
              <a:chOff x="4736" y="3730"/>
              <a:chExt cx="1024" cy="373"/>
            </a:xfrm>
          </p:grpSpPr>
          <p:sp>
            <p:nvSpPr>
              <p:cNvPr id="43027"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3028"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3020"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1"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2"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3"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4"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3025"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43026"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43030" name="Picture 22" descr="Risultati immagini per emergency"/>
          <p:cNvPicPr>
            <a:picLocks noChangeAspect="1" noChangeArrowheads="1"/>
          </p:cNvPicPr>
          <p:nvPr/>
        </p:nvPicPr>
        <p:blipFill>
          <a:blip r:embed="rId6"/>
          <a:srcRect/>
          <a:stretch>
            <a:fillRect/>
          </a:stretch>
        </p:blipFill>
        <p:spPr bwMode="auto">
          <a:xfrm>
            <a:off x="2630488" y="3765550"/>
            <a:ext cx="3570287" cy="2024063"/>
          </a:xfrm>
          <a:prstGeom prst="rect">
            <a:avLst/>
          </a:prstGeom>
          <a:noFill/>
        </p:spPr>
      </p:pic>
    </p:spTree>
    <p:extLst>
      <p:ext uri="{BB962C8B-B14F-4D97-AF65-F5344CB8AC3E}">
        <p14:creationId xmlns:p14="http://schemas.microsoft.com/office/powerpoint/2010/main" val="3133915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5" name="Rectangle 9"/>
          <p:cNvSpPr>
            <a:spLocks noChangeArrowheads="1"/>
          </p:cNvSpPr>
          <p:nvPr/>
        </p:nvSpPr>
        <p:spPr bwMode="auto">
          <a:xfrm>
            <a:off x="57150" y="937693"/>
            <a:ext cx="4564726" cy="584775"/>
          </a:xfrm>
          <a:prstGeom prst="rect">
            <a:avLst/>
          </a:prstGeom>
          <a:noFill/>
          <a:ln w="9525">
            <a:noFill/>
            <a:miter lim="800000"/>
            <a:headEnd/>
            <a:tailEnd/>
          </a:ln>
          <a:effectLst/>
        </p:spPr>
        <p:txBody>
          <a:bodyPr wrap="square">
            <a:spAutoFit/>
          </a:bodyPr>
          <a:lstStyle/>
          <a:p>
            <a:pPr defTabSz="914400">
              <a:defRPr/>
            </a:pPr>
            <a:r>
              <a:rPr lang="en-US" sz="3200" u="sng" dirty="0" err="1" smtClean="0">
                <a:effectLst>
                  <a:outerShdw blurRad="38100" dist="38100" dir="2700000" algn="tl">
                    <a:srgbClr val="000000"/>
                  </a:outerShdw>
                </a:effectLst>
                <a:latin typeface="Calibri" pitchFamily="34" charset="0"/>
              </a:rPr>
              <a:t>Esami</a:t>
            </a:r>
            <a:r>
              <a:rPr lang="en-US" sz="3200" u="sng" dirty="0" smtClean="0">
                <a:effectLst>
                  <a:outerShdw blurRad="38100" dist="38100" dir="2700000" algn="tl">
                    <a:srgbClr val="000000"/>
                  </a:outerShdw>
                </a:effectLst>
                <a:latin typeface="Calibri" pitchFamily="34" charset="0"/>
              </a:rPr>
              <a:t> di </a:t>
            </a:r>
            <a:r>
              <a:rPr lang="en-US" sz="3200" u="sng" dirty="0" err="1" smtClean="0">
                <a:effectLst>
                  <a:outerShdw blurRad="38100" dist="38100" dir="2700000" algn="tl">
                    <a:srgbClr val="000000"/>
                  </a:outerShdw>
                </a:effectLst>
                <a:latin typeface="Calibri" pitchFamily="34" charset="0"/>
              </a:rPr>
              <a:t>laboratorio</a:t>
            </a:r>
            <a:endParaRPr lang="en-US" sz="4000" u="sng" dirty="0">
              <a:effectLst>
                <a:outerShdw blurRad="38100" dist="38100" dir="2700000" algn="tl">
                  <a:srgbClr val="000000"/>
                </a:outerShdw>
              </a:effectLst>
              <a:latin typeface="Calibri" pitchFamily="34" charset="0"/>
            </a:endParaRPr>
          </a:p>
        </p:txBody>
      </p:sp>
      <p:sp>
        <p:nvSpPr>
          <p:cNvPr id="91146" name="Rectangle 10"/>
          <p:cNvSpPr>
            <a:spLocks noChangeArrowheads="1"/>
          </p:cNvSpPr>
          <p:nvPr/>
        </p:nvSpPr>
        <p:spPr bwMode="auto">
          <a:xfrm>
            <a:off x="61913" y="1638300"/>
            <a:ext cx="6624637" cy="2246769"/>
          </a:xfrm>
          <a:prstGeom prst="rect">
            <a:avLst/>
          </a:prstGeom>
          <a:noFill/>
          <a:ln w="9525">
            <a:noFill/>
            <a:miter lim="800000"/>
            <a:headEnd/>
            <a:tailEnd/>
          </a:ln>
          <a:effectLst/>
        </p:spPr>
        <p:txBody>
          <a:bodyPr>
            <a:spAutoFit/>
          </a:bodyPr>
          <a:lstStyle/>
          <a:p>
            <a:pPr defTabSz="914400">
              <a:defRPr/>
            </a:pPr>
            <a:r>
              <a:rPr lang="en-US" sz="2800"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Potassiemia</a:t>
            </a:r>
            <a:r>
              <a:rPr lang="en-US"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2.1 </a:t>
            </a:r>
            <a:r>
              <a:rPr lang="en-US" sz="2800"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mEq</a:t>
            </a:r>
            <a:r>
              <a:rPr lang="en-US"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 </a:t>
            </a:r>
          </a:p>
          <a:p>
            <a:pPr defTabSz="914400">
              <a:defRPr/>
            </a:pPr>
            <a:r>
              <a:rPr lang="it-IT" sz="2800"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potassiuria</a:t>
            </a:r>
            <a:r>
              <a:rPr lang="it-IT"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35 </a:t>
            </a:r>
            <a:r>
              <a:rPr lang="it-IT"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mEq</a:t>
            </a:r>
            <a:r>
              <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 </a:t>
            </a:r>
            <a:r>
              <a:rPr lang="it-IT"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ore</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914400">
              <a:defRPr/>
            </a:pPr>
            <a:r>
              <a:rPr lang="en-US" sz="2800"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Sodiemia</a:t>
            </a:r>
            <a:r>
              <a:rPr lang="en-US"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=144 </a:t>
            </a:r>
            <a:r>
              <a:rPr lang="en-US" sz="2800"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mEq</a:t>
            </a:r>
            <a:r>
              <a:rPr lang="en-US"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p>
          <a:p>
            <a:pPr defTabSz="914400">
              <a:defRPr/>
            </a:pPr>
            <a:r>
              <a:rPr lang="it-IT"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Alcalosi metabolica</a:t>
            </a:r>
          </a:p>
          <a:p>
            <a:pPr defTabSz="914400">
              <a:defRPr/>
            </a:pPr>
            <a:r>
              <a:rPr lang="it-IT"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Renina soppressa</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1149" name="Rectangle 13"/>
          <p:cNvSpPr>
            <a:spLocks noChangeArrowheads="1"/>
          </p:cNvSpPr>
          <p:nvPr/>
        </p:nvSpPr>
        <p:spPr bwMode="auto">
          <a:xfrm>
            <a:off x="1071563" y="4442455"/>
            <a:ext cx="2214562" cy="519113"/>
          </a:xfrm>
          <a:prstGeom prst="rect">
            <a:avLst/>
          </a:prstGeom>
          <a:solidFill>
            <a:schemeClr val="tx1"/>
          </a:solidFill>
          <a:ln w="9525">
            <a:noFill/>
            <a:miter lim="800000"/>
            <a:headEnd/>
            <a:tailEnd/>
          </a:ln>
          <a:effectLst/>
        </p:spPr>
        <p:txBody>
          <a:bodyPr>
            <a:spAutoFit/>
          </a:bodyPr>
          <a:lstStyle/>
          <a:p>
            <a:pPr algn="ctr" defTabSz="914400">
              <a:defRPr/>
            </a:pPr>
            <a:r>
              <a:rPr lang="en-US" sz="2800">
                <a:solidFill>
                  <a:schemeClr val="bg2"/>
                </a:solidFill>
                <a:effectLst>
                  <a:outerShdw blurRad="38100" dist="38100" dir="2700000" algn="tl">
                    <a:srgbClr val="C0C0C0"/>
                  </a:outerShdw>
                </a:effectLst>
                <a:latin typeface="Calibri" pitchFamily="34" charset="0"/>
              </a:rPr>
              <a:t>TC addome</a:t>
            </a:r>
          </a:p>
        </p:txBody>
      </p:sp>
      <p:sp>
        <p:nvSpPr>
          <p:cNvPr id="91150" name="Rectangle 14"/>
          <p:cNvSpPr>
            <a:spLocks noChangeArrowheads="1"/>
          </p:cNvSpPr>
          <p:nvPr/>
        </p:nvSpPr>
        <p:spPr bwMode="auto">
          <a:xfrm>
            <a:off x="323850" y="5090155"/>
            <a:ext cx="3744913" cy="830997"/>
          </a:xfrm>
          <a:prstGeom prst="rect">
            <a:avLst/>
          </a:prstGeom>
          <a:noFill/>
          <a:ln w="9525">
            <a:noFill/>
            <a:miter lim="800000"/>
            <a:headEnd/>
            <a:tailEnd/>
          </a:ln>
          <a:effectLst/>
        </p:spPr>
        <p:txBody>
          <a:bodyPr>
            <a:spAutoFit/>
          </a:bodyPr>
          <a:lstStyle/>
          <a:p>
            <a:pPr algn="ctr" defTabSz="914400">
              <a:defRPr/>
            </a:pPr>
            <a:r>
              <a:rPr lang="en-US" sz="2400" dirty="0" err="1">
                <a:effectLst>
                  <a:outerShdw blurRad="38100" dist="38100" dir="2700000" algn="tl">
                    <a:srgbClr val="000000"/>
                  </a:outerShdw>
                </a:effectLst>
                <a:latin typeface="Calibri" pitchFamily="34" charset="0"/>
              </a:rPr>
              <a:t>Formazione</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espansiva</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surrenalica</a:t>
            </a:r>
            <a:r>
              <a:rPr lang="en-US" sz="2400" dirty="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sinistra</a:t>
            </a:r>
            <a:endParaRPr lang="en-US" sz="2400" dirty="0">
              <a:effectLst>
                <a:outerShdw blurRad="38100" dist="38100" dir="2700000" algn="tl">
                  <a:srgbClr val="000000"/>
                </a:outerShdw>
              </a:effectLst>
              <a:latin typeface="Calibri" pitchFamily="34" charset="0"/>
            </a:endParaRPr>
          </a:p>
        </p:txBody>
      </p:sp>
      <p:sp>
        <p:nvSpPr>
          <p:cNvPr id="91151" name="Rectangle 15"/>
          <p:cNvSpPr>
            <a:spLocks noChangeArrowheads="1"/>
          </p:cNvSpPr>
          <p:nvPr/>
        </p:nvSpPr>
        <p:spPr bwMode="auto">
          <a:xfrm>
            <a:off x="4194175" y="3136181"/>
            <a:ext cx="3744912" cy="954107"/>
          </a:xfrm>
          <a:prstGeom prst="rect">
            <a:avLst/>
          </a:prstGeom>
          <a:solidFill>
            <a:schemeClr val="bg1">
              <a:lumMod val="50000"/>
            </a:schemeClr>
          </a:solidFill>
          <a:ln w="9525">
            <a:solidFill>
              <a:schemeClr val="tx1"/>
            </a:solidFill>
            <a:miter lim="800000"/>
            <a:headEnd/>
            <a:tailEnd/>
          </a:ln>
          <a:effectLst/>
        </p:spPr>
        <p:txBody>
          <a:bodyPr>
            <a:spAutoFit/>
          </a:bodyPr>
          <a:lstStyle/>
          <a:p>
            <a:pPr algn="ctr" defTabSz="914400">
              <a:defRPr/>
            </a:pPr>
            <a:r>
              <a:rPr lang="en-US" sz="2800" dirty="0" smtClean="0">
                <a:effectLst>
                  <a:outerShdw blurRad="38100" dist="38100" dir="2700000" algn="tl">
                    <a:srgbClr val="000000"/>
                  </a:outerShdw>
                </a:effectLst>
                <a:latin typeface="Calibri" pitchFamily="34" charset="0"/>
              </a:rPr>
              <a:t>IPERALDOSTERONISMO PRIMITIVO</a:t>
            </a:r>
            <a:endParaRPr lang="en-US" sz="2800" dirty="0">
              <a:effectLst>
                <a:outerShdw blurRad="38100" dist="38100" dir="2700000" algn="tl">
                  <a:srgbClr val="000000"/>
                </a:outerShdw>
              </a:effectLst>
              <a:latin typeface="Calibri" pitchFamily="34" charset="0"/>
            </a:endParaRPr>
          </a:p>
        </p:txBody>
      </p:sp>
      <p:sp>
        <p:nvSpPr>
          <p:cNvPr id="16" name="Rectangle 15"/>
          <p:cNvSpPr>
            <a:spLocks noChangeArrowheads="1"/>
          </p:cNvSpPr>
          <p:nvPr/>
        </p:nvSpPr>
        <p:spPr bwMode="auto">
          <a:xfrm>
            <a:off x="7072313" y="1857375"/>
            <a:ext cx="1714500" cy="701675"/>
          </a:xfrm>
          <a:prstGeom prst="rect">
            <a:avLst/>
          </a:prstGeom>
          <a:noFill/>
          <a:ln w="9525">
            <a:noFill/>
            <a:miter lim="800000"/>
            <a:headEnd/>
            <a:tailEnd/>
          </a:ln>
          <a:effectLst/>
        </p:spPr>
        <p:txBody>
          <a:bodyPr>
            <a:spAutoFit/>
          </a:bodyPr>
          <a:lstStyle/>
          <a:p>
            <a:pPr algn="ctr" defTabSz="914400">
              <a:defRPr/>
            </a:pPr>
            <a:r>
              <a:rPr lang="en-US" sz="4000">
                <a:effectLst>
                  <a:outerShdw blurRad="38100" dist="38100" dir="2700000" algn="tl">
                    <a:srgbClr val="000000"/>
                  </a:outerShdw>
                </a:effectLst>
                <a:latin typeface="Calibri" pitchFamily="34" charset="0"/>
              </a:rPr>
              <a:t>ICU</a:t>
            </a:r>
          </a:p>
        </p:txBody>
      </p:sp>
      <p:grpSp>
        <p:nvGrpSpPr>
          <p:cNvPr id="71689" name="Group 11"/>
          <p:cNvGrpSpPr>
            <a:grpSpLocks/>
          </p:cNvGrpSpPr>
          <p:nvPr/>
        </p:nvGrpSpPr>
        <p:grpSpPr bwMode="auto">
          <a:xfrm>
            <a:off x="34925" y="-134938"/>
            <a:ext cx="9109075" cy="6992938"/>
            <a:chOff x="22" y="-85"/>
            <a:chExt cx="5738" cy="4405"/>
          </a:xfrm>
        </p:grpSpPr>
        <p:sp>
          <p:nvSpPr>
            <p:cNvPr id="7169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1692" name="Group 17"/>
            <p:cNvGrpSpPr>
              <a:grpSpLocks/>
            </p:cNvGrpSpPr>
            <p:nvPr/>
          </p:nvGrpSpPr>
          <p:grpSpPr bwMode="auto">
            <a:xfrm>
              <a:off x="4736" y="3947"/>
              <a:ext cx="1024" cy="373"/>
              <a:chOff x="4736" y="3730"/>
              <a:chExt cx="1024" cy="373"/>
            </a:xfrm>
          </p:grpSpPr>
          <p:sp>
            <p:nvSpPr>
              <p:cNvPr id="7170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1702"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169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1699" name="Picture 23"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71700" name="Picture 24"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2" name="Immagine 1"/>
          <p:cNvPicPr>
            <a:picLocks noChangeAspect="1"/>
          </p:cNvPicPr>
          <p:nvPr/>
        </p:nvPicPr>
        <p:blipFill>
          <a:blip r:embed="rId6"/>
          <a:stretch>
            <a:fillRect/>
          </a:stretch>
        </p:blipFill>
        <p:spPr>
          <a:xfrm>
            <a:off x="4621876" y="4218617"/>
            <a:ext cx="2619375" cy="1743075"/>
          </a:xfrm>
          <a:prstGeom prst="rect">
            <a:avLst/>
          </a:prstGeom>
        </p:spPr>
      </p:pic>
    </p:spTree>
    <p:extLst>
      <p:ext uri="{BB962C8B-B14F-4D97-AF65-F5344CB8AC3E}">
        <p14:creationId xmlns:p14="http://schemas.microsoft.com/office/powerpoint/2010/main" val="147029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5"/>
          <p:cNvGrpSpPr>
            <a:grpSpLocks/>
          </p:cNvGrpSpPr>
          <p:nvPr/>
        </p:nvGrpSpPr>
        <p:grpSpPr bwMode="auto">
          <a:xfrm>
            <a:off x="34925" y="-134938"/>
            <a:ext cx="9109075" cy="6992938"/>
            <a:chOff x="22" y="-85"/>
            <a:chExt cx="5738" cy="4405"/>
          </a:xfrm>
        </p:grpSpPr>
        <p:sp>
          <p:nvSpPr>
            <p:cNvPr id="3481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34821" name="Group 17"/>
            <p:cNvGrpSpPr>
              <a:grpSpLocks/>
            </p:cNvGrpSpPr>
            <p:nvPr/>
          </p:nvGrpSpPr>
          <p:grpSpPr bwMode="auto">
            <a:xfrm>
              <a:off x="4736" y="3947"/>
              <a:ext cx="1024" cy="373"/>
              <a:chOff x="4736" y="3730"/>
              <a:chExt cx="1024" cy="373"/>
            </a:xfrm>
          </p:grpSpPr>
          <p:sp>
            <p:nvSpPr>
              <p:cNvPr id="3483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34831"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3482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34828"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34829"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34818" name="Immagine 1"/>
          <p:cNvPicPr>
            <a:picLocks noChangeAspect="1"/>
          </p:cNvPicPr>
          <p:nvPr/>
        </p:nvPicPr>
        <p:blipFill>
          <a:blip r:embed="rId6"/>
          <a:srcRect l="29126" t="18050" r="33008" b="10123"/>
          <a:stretch>
            <a:fillRect/>
          </a:stretch>
        </p:blipFill>
        <p:spPr bwMode="auto">
          <a:xfrm>
            <a:off x="1855788" y="1092200"/>
            <a:ext cx="4927600" cy="525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5"/>
          <p:cNvSpPr>
            <a:spLocks noChangeArrowheads="1"/>
          </p:cNvSpPr>
          <p:nvPr/>
        </p:nvSpPr>
        <p:spPr bwMode="auto">
          <a:xfrm>
            <a:off x="1476375" y="1989138"/>
            <a:ext cx="4464050" cy="528637"/>
          </a:xfrm>
          <a:prstGeom prst="rect">
            <a:avLst/>
          </a:prstGeom>
          <a:solidFill>
            <a:schemeClr val="hlink"/>
          </a:solidFill>
          <a:ln w="9525">
            <a:solidFill>
              <a:schemeClr val="tx1"/>
            </a:solidFill>
            <a:miter lim="800000"/>
            <a:headEnd/>
            <a:tailEnd/>
          </a:ln>
        </p:spPr>
        <p:txBody>
          <a:bodyPr>
            <a:spAutoFit/>
          </a:bodyPr>
          <a:lstStyle/>
          <a:p>
            <a:pPr algn="ctr" defTabSz="914400">
              <a:defRPr/>
            </a:pPr>
            <a:r>
              <a:rPr lang="en-US" sz="2800" dirty="0">
                <a:effectLst>
                  <a:outerShdw blurRad="38100" dist="38100" dir="2700000" algn="tl">
                    <a:srgbClr val="000000"/>
                  </a:outerShdw>
                </a:effectLst>
                <a:latin typeface="Calibri" pitchFamily="34" charset="0"/>
              </a:rPr>
              <a:t>SURRENECTOMIA </a:t>
            </a:r>
            <a:r>
              <a:rPr lang="en-US" sz="2800" dirty="0" smtClean="0">
                <a:effectLst>
                  <a:outerShdw blurRad="38100" dist="38100" dir="2700000" algn="tl">
                    <a:srgbClr val="000000"/>
                  </a:outerShdw>
                </a:effectLst>
                <a:latin typeface="Calibri" pitchFamily="34" charset="0"/>
              </a:rPr>
              <a:t>SX</a:t>
            </a:r>
            <a:endParaRPr lang="en-US" sz="2800" dirty="0">
              <a:effectLst>
                <a:outerShdw blurRad="38100" dist="38100" dir="2700000" algn="tl">
                  <a:srgbClr val="000000"/>
                </a:outerShdw>
              </a:effectLst>
              <a:latin typeface="Calibri" pitchFamily="34" charset="0"/>
            </a:endParaRPr>
          </a:p>
        </p:txBody>
      </p:sp>
      <p:sp>
        <p:nvSpPr>
          <p:cNvPr id="14" name="Rectangle 14"/>
          <p:cNvSpPr>
            <a:spLocks noChangeArrowheads="1"/>
          </p:cNvSpPr>
          <p:nvPr/>
        </p:nvSpPr>
        <p:spPr bwMode="auto">
          <a:xfrm>
            <a:off x="3027103" y="4230470"/>
            <a:ext cx="3744913" cy="954107"/>
          </a:xfrm>
          <a:prstGeom prst="rect">
            <a:avLst/>
          </a:prstGeom>
          <a:noFill/>
          <a:ln w="9525">
            <a:noFill/>
            <a:miter lim="800000"/>
            <a:headEnd/>
            <a:tailEnd/>
          </a:ln>
          <a:effectLst/>
        </p:spPr>
        <p:txBody>
          <a:bodyPr>
            <a:spAutoFit/>
          </a:bodyPr>
          <a:lstStyle/>
          <a:p>
            <a:pPr defTabSz="914400">
              <a:defRPr/>
            </a:pPr>
            <a:r>
              <a:rPr lang="en-US" sz="2800" dirty="0" smtClean="0">
                <a:effectLst>
                  <a:outerShdw blurRad="38100" dist="38100" dir="2700000" algn="tl">
                    <a:srgbClr val="000000"/>
                  </a:outerShdw>
                </a:effectLst>
                <a:latin typeface="Calibri" pitchFamily="34" charset="0"/>
              </a:rPr>
              <a:t>Adenoma </a:t>
            </a:r>
            <a:r>
              <a:rPr lang="en-US" sz="2800" dirty="0" err="1" smtClean="0">
                <a:effectLst>
                  <a:outerShdw blurRad="38100" dist="38100" dir="2700000" algn="tl">
                    <a:srgbClr val="000000"/>
                  </a:outerShdw>
                </a:effectLst>
                <a:latin typeface="Calibri" pitchFamily="34" charset="0"/>
              </a:rPr>
              <a:t>corticosurrenalico</a:t>
            </a:r>
            <a:endParaRPr lang="en-US" sz="2800" dirty="0">
              <a:effectLst>
                <a:outerShdw blurRad="38100" dist="38100" dir="2700000" algn="tl">
                  <a:srgbClr val="000000"/>
                </a:outerShdw>
              </a:effectLst>
              <a:latin typeface="Calibri" pitchFamily="34" charset="0"/>
            </a:endParaRPr>
          </a:p>
        </p:txBody>
      </p:sp>
      <p:grpSp>
        <p:nvGrpSpPr>
          <p:cNvPr id="75781" name="Group 7"/>
          <p:cNvGrpSpPr>
            <a:grpSpLocks/>
          </p:cNvGrpSpPr>
          <p:nvPr/>
        </p:nvGrpSpPr>
        <p:grpSpPr bwMode="auto">
          <a:xfrm>
            <a:off x="34925" y="-134938"/>
            <a:ext cx="9109075" cy="6992938"/>
            <a:chOff x="22" y="-85"/>
            <a:chExt cx="5738" cy="4405"/>
          </a:xfrm>
        </p:grpSpPr>
        <p:sp>
          <p:nvSpPr>
            <p:cNvPr id="75782"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3"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5784" name="Group 17"/>
            <p:cNvGrpSpPr>
              <a:grpSpLocks/>
            </p:cNvGrpSpPr>
            <p:nvPr/>
          </p:nvGrpSpPr>
          <p:grpSpPr bwMode="auto">
            <a:xfrm>
              <a:off x="4736" y="3947"/>
              <a:ext cx="1024" cy="373"/>
              <a:chOff x="4736" y="3730"/>
              <a:chExt cx="1024" cy="373"/>
            </a:xfrm>
          </p:grpSpPr>
          <p:sp>
            <p:nvSpPr>
              <p:cNvPr id="75793"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5794"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5786"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7"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8"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9"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90"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5791" name="Picture 19"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75792" name="Picture 20"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2" name="Immagine 1"/>
          <p:cNvPicPr>
            <a:picLocks noChangeAspect="1"/>
          </p:cNvPicPr>
          <p:nvPr/>
        </p:nvPicPr>
        <p:blipFill rotWithShape="1">
          <a:blip r:embed="rId6"/>
          <a:srcRect r="44609"/>
          <a:stretch/>
        </p:blipFill>
        <p:spPr>
          <a:xfrm>
            <a:off x="469106" y="3136842"/>
            <a:ext cx="2313922" cy="3129020"/>
          </a:xfrm>
          <a:prstGeom prst="rect">
            <a:avLst/>
          </a:prstGeom>
        </p:spPr>
      </p:pic>
      <p:pic>
        <p:nvPicPr>
          <p:cNvPr id="3" name="Immagine 2"/>
          <p:cNvPicPr>
            <a:picLocks noChangeAspect="1"/>
          </p:cNvPicPr>
          <p:nvPr/>
        </p:nvPicPr>
        <p:blipFill rotWithShape="1">
          <a:blip r:embed="rId7"/>
          <a:srcRect l="59495" t="10143" r="15107" b="5646"/>
          <a:stretch/>
        </p:blipFill>
        <p:spPr>
          <a:xfrm>
            <a:off x="6039684" y="2002641"/>
            <a:ext cx="2390275" cy="4455657"/>
          </a:xfrm>
          <a:prstGeom prst="rect">
            <a:avLst/>
          </a:prstGeom>
        </p:spPr>
      </p:pic>
    </p:spTree>
    <p:extLst>
      <p:ext uri="{BB962C8B-B14F-4D97-AF65-F5344CB8AC3E}">
        <p14:creationId xmlns:p14="http://schemas.microsoft.com/office/powerpoint/2010/main" val="666804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4"/>
          <p:cNvSpPr>
            <a:spLocks noChangeArrowheads="1"/>
          </p:cNvSpPr>
          <p:nvPr/>
        </p:nvSpPr>
        <p:spPr bwMode="auto">
          <a:xfrm>
            <a:off x="3506781" y="2132013"/>
            <a:ext cx="4176712" cy="1815882"/>
          </a:xfrm>
          <a:prstGeom prst="rect">
            <a:avLst/>
          </a:prstGeom>
          <a:solidFill>
            <a:schemeClr val="hlink"/>
          </a:solidFill>
          <a:ln w="76200" cmpd="tri">
            <a:solidFill>
              <a:schemeClr val="tx1"/>
            </a:solidFill>
            <a:prstDash val="dash"/>
            <a:miter lim="800000"/>
            <a:headEnd/>
            <a:tailEnd/>
          </a:ln>
          <a:effectLst/>
        </p:spPr>
        <p:txBody>
          <a:bodyPr wrap="square">
            <a:spAutoFit/>
          </a:bodyPr>
          <a:lstStyle/>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a:effectLst>
                  <a:outerShdw blurRad="38100" dist="38100" dir="2700000" algn="tl">
                    <a:srgbClr val="000000"/>
                  </a:outerShdw>
                </a:effectLst>
                <a:latin typeface="Calibri" pitchFamily="34" charset="0"/>
              </a:rPr>
              <a:t>cefalea</a:t>
            </a:r>
            <a:endParaRPr lang="en-US" sz="2800" dirty="0">
              <a:effectLst>
                <a:outerShdw blurRad="38100" dist="38100" dir="2700000" algn="tl">
                  <a:srgbClr val="000000"/>
                </a:outerShdw>
              </a:effectLst>
              <a:latin typeface="Calibri" pitchFamily="34" charset="0"/>
            </a:endParaRPr>
          </a:p>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bradiaritmia</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importante</a:t>
            </a:r>
            <a:endParaRPr lang="en-US" sz="2800" dirty="0">
              <a:effectLst>
                <a:outerShdw blurRad="38100" dist="38100" dir="2700000" algn="tl">
                  <a:srgbClr val="000000"/>
                </a:outerShdw>
              </a:effectLst>
              <a:latin typeface="Calibri" pitchFamily="34" charset="0"/>
            </a:endParaRPr>
          </a:p>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ipotonia</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muscolare</a:t>
            </a:r>
            <a:endParaRPr lang="en-US" sz="2800" dirty="0">
              <a:effectLst>
                <a:outerShdw blurRad="38100" dist="38100" dir="2700000" algn="tl">
                  <a:srgbClr val="000000"/>
                </a:outerShdw>
              </a:effectLst>
              <a:latin typeface="Calibri" pitchFamily="34" charset="0"/>
            </a:endParaRPr>
          </a:p>
          <a:p>
            <a:pPr defTabSz="914400">
              <a:buFontTx/>
              <a:buChar char="•"/>
              <a:defRPr/>
            </a:pPr>
            <a:r>
              <a:rPr lang="en-US" sz="2800" dirty="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ansia</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elevata</a:t>
            </a:r>
            <a:endParaRPr lang="it-IT" sz="2800" dirty="0">
              <a:effectLst>
                <a:outerShdw blurRad="38100" dist="38100" dir="2700000" algn="tl">
                  <a:srgbClr val="000000"/>
                </a:outerShdw>
              </a:effectLst>
              <a:latin typeface="Calibri" pitchFamily="34" charset="0"/>
            </a:endParaRPr>
          </a:p>
        </p:txBody>
      </p:sp>
      <p:sp>
        <p:nvSpPr>
          <p:cNvPr id="17" name="Rectangle 11"/>
          <p:cNvSpPr>
            <a:spLocks noChangeArrowheads="1"/>
          </p:cNvSpPr>
          <p:nvPr/>
        </p:nvSpPr>
        <p:spPr bwMode="auto">
          <a:xfrm>
            <a:off x="357188" y="5429250"/>
            <a:ext cx="3857625" cy="519113"/>
          </a:xfrm>
          <a:prstGeom prst="rect">
            <a:avLst/>
          </a:prstGeom>
          <a:noFill/>
          <a:ln w="9525">
            <a:noFill/>
            <a:miter lim="800000"/>
            <a:headEnd/>
            <a:tailEnd/>
          </a:ln>
          <a:effectLst/>
        </p:spPr>
        <p:txBody>
          <a:bodyPr>
            <a:spAutoFit/>
          </a:bodyPr>
          <a:lstStyle/>
          <a:p>
            <a:pPr algn="ctr" defTabSz="914400">
              <a:defRPr/>
            </a:pPr>
            <a:r>
              <a:rPr lang="en-US" sz="2800" dirty="0" err="1">
                <a:effectLst>
                  <a:outerShdw blurRad="38100" dist="38100" dir="2700000" algn="tl">
                    <a:srgbClr val="000000"/>
                  </a:outerShdw>
                </a:effectLst>
                <a:latin typeface="Calibri" pitchFamily="34" charset="0"/>
              </a:rPr>
              <a:t>Quindi</a:t>
            </a:r>
            <a:r>
              <a:rPr lang="en-US" sz="2800" dirty="0">
                <a:effectLst>
                  <a:outerShdw blurRad="38100" dist="38100" dir="2700000" algn="tl">
                    <a:srgbClr val="000000"/>
                  </a:outerShdw>
                </a:effectLst>
                <a:latin typeface="Calibri" pitchFamily="34" charset="0"/>
              </a:rPr>
              <a:t> </a:t>
            </a:r>
            <a:r>
              <a:rPr lang="en-US" sz="2800" dirty="0" smtClean="0">
                <a:effectLst>
                  <a:outerShdw blurRad="38100" dist="38100" dir="2700000" algn="tl">
                    <a:srgbClr val="000000"/>
                  </a:outerShdw>
                </a:effectLst>
                <a:latin typeface="Calibri" pitchFamily="34" charset="0"/>
              </a:rPr>
              <a:t>FS</a:t>
            </a:r>
            <a:endParaRPr lang="it-IT" sz="2800" dirty="0">
              <a:effectLst>
                <a:outerShdw blurRad="38100" dist="38100" dir="2700000" algn="tl">
                  <a:srgbClr val="000000"/>
                </a:outerShdw>
              </a:effectLst>
              <a:latin typeface="Calibri" pitchFamily="34" charset="0"/>
            </a:endParaRPr>
          </a:p>
        </p:txBody>
      </p:sp>
      <p:pic>
        <p:nvPicPr>
          <p:cNvPr id="77827" name="Picture 15" descr="http://blog.studenti.it/fisicamatematica/wp-content/uploads/2013/01/Gioco-della-Bilancia-ante.2.quadro.jpg"/>
          <p:cNvPicPr>
            <a:picLocks noChangeAspect="1" noChangeArrowheads="1"/>
          </p:cNvPicPr>
          <p:nvPr/>
        </p:nvPicPr>
        <p:blipFill>
          <a:blip r:embed="rId3"/>
          <a:srcRect r="18260"/>
          <a:stretch>
            <a:fillRect/>
          </a:stretch>
        </p:blipFill>
        <p:spPr bwMode="auto">
          <a:xfrm>
            <a:off x="4857750" y="4286250"/>
            <a:ext cx="1692275" cy="2159000"/>
          </a:xfrm>
          <a:prstGeom prst="rect">
            <a:avLst/>
          </a:prstGeom>
          <a:noFill/>
          <a:ln w="9525">
            <a:noFill/>
            <a:miter lim="800000"/>
            <a:headEnd/>
            <a:tailEnd/>
          </a:ln>
        </p:spPr>
      </p:pic>
      <p:sp>
        <p:nvSpPr>
          <p:cNvPr id="18" name="Rectangle 11"/>
          <p:cNvSpPr>
            <a:spLocks noChangeArrowheads="1"/>
          </p:cNvSpPr>
          <p:nvPr/>
        </p:nvSpPr>
        <p:spPr bwMode="auto">
          <a:xfrm>
            <a:off x="2857500" y="4286250"/>
            <a:ext cx="2500313" cy="457200"/>
          </a:xfrm>
          <a:prstGeom prst="rect">
            <a:avLst/>
          </a:prstGeom>
          <a:solidFill>
            <a:schemeClr val="tx1"/>
          </a:solidFill>
          <a:ln w="9525">
            <a:noFill/>
            <a:miter lim="800000"/>
            <a:headEnd/>
            <a:tailEnd/>
          </a:ln>
          <a:effectLst/>
        </p:spPr>
        <p:txBody>
          <a:bodyPr>
            <a:spAutoFit/>
          </a:bodyPr>
          <a:lstStyle/>
          <a:p>
            <a:pPr defTabSz="914400">
              <a:defRPr/>
            </a:pPr>
            <a:r>
              <a:rPr lang="en-US" sz="2400" dirty="0">
                <a:solidFill>
                  <a:schemeClr val="bg1"/>
                </a:solidFill>
                <a:effectLst>
                  <a:outerShdw blurRad="38100" dist="38100" dir="2700000" algn="tl">
                    <a:srgbClr val="C0C0C0"/>
                  </a:outerShdw>
                </a:effectLst>
                <a:latin typeface="Calibri" pitchFamily="34" charset="0"/>
              </a:rPr>
              <a:t>Era </a:t>
            </a:r>
            <a:r>
              <a:rPr lang="en-US" sz="2400" dirty="0" err="1" smtClean="0">
                <a:solidFill>
                  <a:schemeClr val="bg1"/>
                </a:solidFill>
                <a:effectLst>
                  <a:outerShdw blurRad="38100" dist="38100" dir="2700000" algn="tl">
                    <a:srgbClr val="C0C0C0"/>
                  </a:outerShdw>
                </a:effectLst>
                <a:latin typeface="Calibri" pitchFamily="34" charset="0"/>
              </a:rPr>
              <a:t>ammalata</a:t>
            </a:r>
            <a:r>
              <a:rPr lang="en-US" sz="2400" dirty="0" smtClean="0">
                <a:solidFill>
                  <a:schemeClr val="bg1"/>
                </a:solidFill>
                <a:effectLst>
                  <a:outerShdw blurRad="38100" dist="38100" dir="2700000" algn="tl">
                    <a:srgbClr val="C0C0C0"/>
                  </a:outerShdw>
                </a:effectLst>
                <a:latin typeface="Calibri" pitchFamily="34" charset="0"/>
              </a:rPr>
              <a:t>!!</a:t>
            </a:r>
            <a:endParaRPr lang="it-IT" sz="2400" dirty="0">
              <a:solidFill>
                <a:schemeClr val="bg1"/>
              </a:solidFill>
              <a:effectLst>
                <a:outerShdw blurRad="38100" dist="38100" dir="2700000" algn="tl">
                  <a:srgbClr val="C0C0C0"/>
                </a:outerShdw>
              </a:effectLst>
              <a:latin typeface="Calibri" pitchFamily="34" charset="0"/>
            </a:endParaRPr>
          </a:p>
        </p:txBody>
      </p:sp>
      <p:sp>
        <p:nvSpPr>
          <p:cNvPr id="19" name="Rectangle 11"/>
          <p:cNvSpPr>
            <a:spLocks noChangeArrowheads="1"/>
          </p:cNvSpPr>
          <p:nvPr/>
        </p:nvSpPr>
        <p:spPr bwMode="auto">
          <a:xfrm>
            <a:off x="6319750" y="5709975"/>
            <a:ext cx="2263775" cy="461665"/>
          </a:xfrm>
          <a:prstGeom prst="rect">
            <a:avLst/>
          </a:prstGeom>
          <a:solidFill>
            <a:schemeClr val="tx1"/>
          </a:solidFill>
          <a:ln w="9525">
            <a:noFill/>
            <a:miter lim="800000"/>
            <a:headEnd/>
            <a:tailEnd/>
          </a:ln>
          <a:effectLst/>
        </p:spPr>
        <p:txBody>
          <a:bodyPr wrap="square">
            <a:spAutoFit/>
          </a:bodyPr>
          <a:lstStyle/>
          <a:p>
            <a:pPr algn="ctr" defTabSz="914400">
              <a:defRPr/>
            </a:pPr>
            <a:r>
              <a:rPr lang="en-US" sz="2400" dirty="0">
                <a:solidFill>
                  <a:schemeClr val="bg1"/>
                </a:solidFill>
                <a:effectLst>
                  <a:outerShdw blurRad="38100" dist="38100" dir="2700000" algn="tl">
                    <a:srgbClr val="C0C0C0"/>
                  </a:outerShdw>
                </a:effectLst>
                <a:latin typeface="Calibri" pitchFamily="34" charset="0"/>
              </a:rPr>
              <a:t>NON è </a:t>
            </a:r>
            <a:r>
              <a:rPr lang="en-US" sz="2400" dirty="0" err="1" smtClean="0">
                <a:solidFill>
                  <a:schemeClr val="bg1"/>
                </a:solidFill>
                <a:effectLst>
                  <a:outerShdw blurRad="38100" dist="38100" dir="2700000" algn="tl">
                    <a:srgbClr val="C0C0C0"/>
                  </a:outerShdw>
                </a:effectLst>
                <a:latin typeface="Calibri" pitchFamily="34" charset="0"/>
              </a:rPr>
              <a:t>isterica</a:t>
            </a:r>
            <a:endParaRPr lang="it-IT" sz="2400" dirty="0">
              <a:solidFill>
                <a:schemeClr val="bg1"/>
              </a:solidFill>
              <a:effectLst>
                <a:outerShdw blurRad="38100" dist="38100" dir="2700000" algn="tl">
                  <a:srgbClr val="C0C0C0"/>
                </a:outerShdw>
              </a:effectLst>
              <a:latin typeface="Calibri" pitchFamily="34" charset="0"/>
            </a:endParaRPr>
          </a:p>
        </p:txBody>
      </p:sp>
      <p:cxnSp>
        <p:nvCxnSpPr>
          <p:cNvPr id="77830" name="Connettore 1 22"/>
          <p:cNvCxnSpPr>
            <a:cxnSpLocks noChangeShapeType="1"/>
          </p:cNvCxnSpPr>
          <p:nvPr/>
        </p:nvCxnSpPr>
        <p:spPr bwMode="auto">
          <a:xfrm flipV="1">
            <a:off x="3076575" y="1933575"/>
            <a:ext cx="5000625" cy="2214563"/>
          </a:xfrm>
          <a:prstGeom prst="line">
            <a:avLst/>
          </a:prstGeom>
          <a:noFill/>
          <a:ln w="76200" algn="ctr">
            <a:solidFill>
              <a:schemeClr val="tx1"/>
            </a:solidFill>
            <a:round/>
            <a:headEnd/>
            <a:tailEnd/>
          </a:ln>
        </p:spPr>
      </p:cxnSp>
      <p:cxnSp>
        <p:nvCxnSpPr>
          <p:cNvPr id="77831" name="Connettore 1 23"/>
          <p:cNvCxnSpPr>
            <a:cxnSpLocks noChangeShapeType="1"/>
          </p:cNvCxnSpPr>
          <p:nvPr/>
        </p:nvCxnSpPr>
        <p:spPr bwMode="auto">
          <a:xfrm flipH="1" flipV="1">
            <a:off x="3076575" y="1933575"/>
            <a:ext cx="5000625" cy="2214563"/>
          </a:xfrm>
          <a:prstGeom prst="line">
            <a:avLst/>
          </a:prstGeom>
          <a:noFill/>
          <a:ln w="76200" algn="ctr">
            <a:solidFill>
              <a:schemeClr val="tx1"/>
            </a:solidFill>
            <a:round/>
            <a:headEnd/>
            <a:tailEnd/>
          </a:ln>
        </p:spPr>
      </p:cxnSp>
      <p:grpSp>
        <p:nvGrpSpPr>
          <p:cNvPr id="77833" name="Group 11"/>
          <p:cNvGrpSpPr>
            <a:grpSpLocks/>
          </p:cNvGrpSpPr>
          <p:nvPr/>
        </p:nvGrpSpPr>
        <p:grpSpPr bwMode="auto">
          <a:xfrm>
            <a:off x="34925" y="-134938"/>
            <a:ext cx="9109075" cy="6992938"/>
            <a:chOff x="22" y="-85"/>
            <a:chExt cx="5738" cy="4405"/>
          </a:xfrm>
        </p:grpSpPr>
        <p:sp>
          <p:nvSpPr>
            <p:cNvPr id="77834"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35"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7836" name="Group 17"/>
            <p:cNvGrpSpPr>
              <a:grpSpLocks/>
            </p:cNvGrpSpPr>
            <p:nvPr/>
          </p:nvGrpSpPr>
          <p:grpSpPr bwMode="auto">
            <a:xfrm>
              <a:off x="4736" y="3947"/>
              <a:ext cx="1024" cy="373"/>
              <a:chOff x="4736" y="3730"/>
              <a:chExt cx="1024" cy="373"/>
            </a:xfrm>
          </p:grpSpPr>
          <p:sp>
            <p:nvSpPr>
              <p:cNvPr id="77845"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7846"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7838"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39"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40"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41"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42"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7843" name="Picture 23"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77844" name="Picture 24"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pic>
        <p:nvPicPr>
          <p:cNvPr id="25" name="Picture 2" descr="Icona del pittogramma figura stilizzata di posizione di lingua di corpo di persona femminile della ragazza della donna."/>
          <p:cNvPicPr>
            <a:picLocks noChangeAspect="1" noChangeArrowheads="1"/>
          </p:cNvPicPr>
          <p:nvPr/>
        </p:nvPicPr>
        <p:blipFill rotWithShape="1">
          <a:blip r:embed="rId7">
            <a:extLst>
              <a:ext uri="{28A0092B-C50C-407E-A947-70E740481C1C}">
                <a14:useLocalDpi xmlns:a14="http://schemas.microsoft.com/office/drawing/2010/main" val="0"/>
              </a:ext>
            </a:extLst>
          </a:blip>
          <a:srcRect l="57497" t="34452" r="17930" b="35330"/>
          <a:stretch/>
        </p:blipFill>
        <p:spPr bwMode="auto">
          <a:xfrm>
            <a:off x="548684" y="1933574"/>
            <a:ext cx="2134184" cy="262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15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
          <p:cNvSpPr>
            <a:spLocks noChangeArrowheads="1"/>
          </p:cNvSpPr>
          <p:nvPr/>
        </p:nvSpPr>
        <p:spPr bwMode="auto">
          <a:xfrm>
            <a:off x="2922588" y="1892300"/>
            <a:ext cx="5357812" cy="523220"/>
          </a:xfrm>
          <a:prstGeom prst="rect">
            <a:avLst/>
          </a:prstGeom>
          <a:solidFill>
            <a:schemeClr val="tx1"/>
          </a:solidFill>
          <a:ln w="9525">
            <a:noFill/>
            <a:miter lim="800000"/>
            <a:headEnd/>
            <a:tailEnd/>
          </a:ln>
          <a:effectLst/>
        </p:spPr>
        <p:txBody>
          <a:bodyPr>
            <a:spAutoFit/>
          </a:bodyPr>
          <a:lstStyle/>
          <a:p>
            <a:pPr defTabSz="914400">
              <a:defRPr/>
            </a:pPr>
            <a:r>
              <a:rPr lang="en-US" sz="2800" dirty="0" err="1">
                <a:solidFill>
                  <a:schemeClr val="bg1">
                    <a:lumMod val="75000"/>
                  </a:schemeClr>
                </a:solidFill>
                <a:effectLst>
                  <a:outerShdw blurRad="38100" dist="38100" dir="2700000" algn="tl">
                    <a:srgbClr val="C0C0C0"/>
                  </a:outerShdw>
                </a:effectLst>
                <a:latin typeface="Calibri" pitchFamily="34" charset="0"/>
              </a:rPr>
              <a:t>Percorso</a:t>
            </a:r>
            <a:r>
              <a:rPr lang="en-US" sz="2800" dirty="0">
                <a:solidFill>
                  <a:schemeClr val="bg1">
                    <a:lumMod val="75000"/>
                  </a:schemeClr>
                </a:solidFill>
                <a:effectLst>
                  <a:outerShdw blurRad="38100" dist="38100" dir="2700000" algn="tl">
                    <a:srgbClr val="C0C0C0"/>
                  </a:outerShdw>
                </a:effectLst>
                <a:latin typeface="Calibri" pitchFamily="34" charset="0"/>
              </a:rPr>
              <a:t> </a:t>
            </a:r>
            <a:r>
              <a:rPr lang="en-US" sz="2800" dirty="0" err="1">
                <a:solidFill>
                  <a:schemeClr val="bg1">
                    <a:lumMod val="75000"/>
                  </a:schemeClr>
                </a:solidFill>
                <a:effectLst>
                  <a:outerShdw blurRad="38100" dist="38100" dir="2700000" algn="tl">
                    <a:srgbClr val="C0C0C0"/>
                  </a:outerShdw>
                </a:effectLst>
                <a:latin typeface="Calibri" pitchFamily="34" charset="0"/>
              </a:rPr>
              <a:t>riabilitativo</a:t>
            </a:r>
            <a:r>
              <a:rPr lang="en-US" sz="2800" dirty="0">
                <a:solidFill>
                  <a:schemeClr val="bg1">
                    <a:lumMod val="75000"/>
                  </a:schemeClr>
                </a:solidFill>
                <a:effectLst>
                  <a:outerShdw blurRad="38100" dist="38100" dir="2700000" algn="tl">
                    <a:srgbClr val="C0C0C0"/>
                  </a:outerShdw>
                </a:effectLst>
                <a:latin typeface="Calibri" pitchFamily="34" charset="0"/>
              </a:rPr>
              <a:t> per </a:t>
            </a:r>
            <a:r>
              <a:rPr lang="en-US" sz="2800" dirty="0" err="1" smtClean="0">
                <a:solidFill>
                  <a:schemeClr val="bg1">
                    <a:lumMod val="75000"/>
                  </a:schemeClr>
                </a:solidFill>
                <a:effectLst>
                  <a:outerShdw blurRad="38100" dist="38100" dir="2700000" algn="tl">
                    <a:srgbClr val="C0C0C0"/>
                  </a:outerShdw>
                </a:effectLst>
                <a:latin typeface="Calibri" pitchFamily="34" charset="0"/>
              </a:rPr>
              <a:t>l’ipostenia</a:t>
            </a:r>
            <a:endParaRPr lang="it-IT" sz="2800" dirty="0">
              <a:solidFill>
                <a:schemeClr val="bg1">
                  <a:lumMod val="75000"/>
                </a:schemeClr>
              </a:solidFill>
              <a:effectLst>
                <a:outerShdw blurRad="38100" dist="38100" dir="2700000" algn="tl">
                  <a:srgbClr val="C0C0C0"/>
                </a:outerShdw>
              </a:effectLst>
              <a:latin typeface="Calibri" pitchFamily="34" charset="0"/>
            </a:endParaRPr>
          </a:p>
        </p:txBody>
      </p:sp>
      <p:sp>
        <p:nvSpPr>
          <p:cNvPr id="20" name="Rectangle 11"/>
          <p:cNvSpPr>
            <a:spLocks noChangeArrowheads="1"/>
          </p:cNvSpPr>
          <p:nvPr/>
        </p:nvSpPr>
        <p:spPr bwMode="auto">
          <a:xfrm>
            <a:off x="2922588" y="2627313"/>
            <a:ext cx="5364162" cy="523220"/>
          </a:xfrm>
          <a:prstGeom prst="rect">
            <a:avLst/>
          </a:prstGeom>
          <a:solidFill>
            <a:schemeClr val="tx1"/>
          </a:solidFill>
          <a:ln w="9525">
            <a:noFill/>
            <a:miter lim="800000"/>
            <a:headEnd/>
            <a:tailEnd/>
          </a:ln>
          <a:effectLst/>
        </p:spPr>
        <p:txBody>
          <a:bodyPr>
            <a:spAutoFit/>
          </a:bodyPr>
          <a:lstStyle/>
          <a:p>
            <a:pPr defTabSz="914400">
              <a:defRPr/>
            </a:pPr>
            <a:r>
              <a:rPr lang="en-US" sz="2800" dirty="0" err="1">
                <a:solidFill>
                  <a:schemeClr val="bg1"/>
                </a:solidFill>
                <a:effectLst>
                  <a:outerShdw blurRad="38100" dist="38100" dir="2700000" algn="tl">
                    <a:srgbClr val="C0C0C0"/>
                  </a:outerShdw>
                </a:effectLst>
                <a:latin typeface="Calibri" pitchFamily="34" charset="0"/>
              </a:rPr>
              <a:t>Recupero</a:t>
            </a:r>
            <a:r>
              <a:rPr lang="en-US" sz="2800" dirty="0">
                <a:solidFill>
                  <a:schemeClr val="bg1"/>
                </a:solidFill>
                <a:effectLst>
                  <a:outerShdw blurRad="38100" dist="38100" dir="2700000" algn="tl">
                    <a:srgbClr val="C0C0C0"/>
                  </a:outerShdw>
                </a:effectLst>
                <a:latin typeface="Calibri" pitchFamily="34" charset="0"/>
              </a:rPr>
              <a:t> </a:t>
            </a:r>
            <a:r>
              <a:rPr lang="en-US" sz="2800" dirty="0" err="1" smtClean="0">
                <a:solidFill>
                  <a:schemeClr val="bg1"/>
                </a:solidFill>
                <a:effectLst>
                  <a:outerShdw blurRad="38100" dist="38100" dir="2700000" algn="tl">
                    <a:srgbClr val="C0C0C0"/>
                  </a:outerShdw>
                </a:effectLst>
                <a:latin typeface="Calibri" pitchFamily="34" charset="0"/>
              </a:rPr>
              <a:t>graduale</a:t>
            </a:r>
            <a:r>
              <a:rPr lang="en-US" sz="2800" dirty="0" smtClean="0">
                <a:solidFill>
                  <a:schemeClr val="bg1"/>
                </a:solidFill>
                <a:effectLst>
                  <a:outerShdw blurRad="38100" dist="38100" dir="2700000" algn="tl">
                    <a:srgbClr val="C0C0C0"/>
                  </a:outerShdw>
                </a:effectLst>
                <a:latin typeface="Calibri" pitchFamily="34" charset="0"/>
              </a:rPr>
              <a:t> </a:t>
            </a:r>
            <a:r>
              <a:rPr lang="en-US" sz="2800" dirty="0" err="1" smtClean="0">
                <a:solidFill>
                  <a:schemeClr val="bg1"/>
                </a:solidFill>
                <a:effectLst>
                  <a:outerShdw blurRad="38100" dist="38100" dir="2700000" algn="tl">
                    <a:srgbClr val="C0C0C0"/>
                  </a:outerShdw>
                </a:effectLst>
                <a:latin typeface="Calibri" pitchFamily="34" charset="0"/>
              </a:rPr>
              <a:t>della</a:t>
            </a:r>
            <a:r>
              <a:rPr lang="en-US" sz="2800" dirty="0" smtClean="0">
                <a:solidFill>
                  <a:schemeClr val="bg1"/>
                </a:solidFill>
                <a:effectLst>
                  <a:outerShdw blurRad="38100" dist="38100" dir="2700000" algn="tl">
                    <a:srgbClr val="C0C0C0"/>
                  </a:outerShdw>
                </a:effectLst>
                <a:latin typeface="Calibri" pitchFamily="34" charset="0"/>
              </a:rPr>
              <a:t> </a:t>
            </a:r>
            <a:r>
              <a:rPr lang="en-US" sz="2800" dirty="0" err="1" smtClean="0">
                <a:solidFill>
                  <a:schemeClr val="bg1"/>
                </a:solidFill>
                <a:effectLst>
                  <a:outerShdw blurRad="38100" dist="38100" dir="2700000" algn="tl">
                    <a:srgbClr val="C0C0C0"/>
                  </a:outerShdw>
                </a:effectLst>
                <a:latin typeface="Calibri" pitchFamily="34" charset="0"/>
              </a:rPr>
              <a:t>forza</a:t>
            </a:r>
            <a:endParaRPr lang="it-IT" sz="2800" dirty="0">
              <a:solidFill>
                <a:schemeClr val="bg1"/>
              </a:solidFill>
              <a:effectLst>
                <a:outerShdw blurRad="38100" dist="38100" dir="2700000" algn="tl">
                  <a:srgbClr val="C0C0C0"/>
                </a:outerShdw>
              </a:effectLst>
              <a:latin typeface="Calibri" pitchFamily="34" charset="0"/>
            </a:endParaRPr>
          </a:p>
        </p:txBody>
      </p:sp>
      <p:sp>
        <p:nvSpPr>
          <p:cNvPr id="21" name="Rectangle 11"/>
          <p:cNvSpPr>
            <a:spLocks noChangeArrowheads="1"/>
          </p:cNvSpPr>
          <p:nvPr/>
        </p:nvSpPr>
        <p:spPr bwMode="auto">
          <a:xfrm>
            <a:off x="2928938" y="3352236"/>
            <a:ext cx="5357812" cy="519112"/>
          </a:xfrm>
          <a:prstGeom prst="rect">
            <a:avLst/>
          </a:prstGeom>
          <a:solidFill>
            <a:schemeClr val="tx1"/>
          </a:solidFill>
          <a:ln w="9525">
            <a:noFill/>
            <a:miter lim="800000"/>
            <a:headEnd/>
            <a:tailEnd/>
          </a:ln>
          <a:effectLst/>
        </p:spPr>
        <p:txBody>
          <a:bodyPr>
            <a:spAutoFit/>
          </a:bodyPr>
          <a:lstStyle/>
          <a:p>
            <a:pPr defTabSz="914400">
              <a:defRPr/>
            </a:pPr>
            <a:r>
              <a:rPr lang="en-US" sz="2800" dirty="0" err="1" smtClean="0">
                <a:solidFill>
                  <a:schemeClr val="bg1"/>
                </a:solidFill>
                <a:effectLst>
                  <a:outerShdw blurRad="38100" dist="38100" dir="2700000" algn="tl">
                    <a:srgbClr val="C0C0C0"/>
                  </a:outerShdw>
                </a:effectLst>
                <a:latin typeface="Calibri" pitchFamily="34" charset="0"/>
              </a:rPr>
              <a:t>Talvolta</a:t>
            </a:r>
            <a:r>
              <a:rPr lang="en-US" sz="2800" dirty="0" smtClean="0">
                <a:solidFill>
                  <a:schemeClr val="bg1"/>
                </a:solidFill>
                <a:effectLst>
                  <a:outerShdw blurRad="38100" dist="38100" dir="2700000" algn="tl">
                    <a:srgbClr val="C0C0C0"/>
                  </a:outerShdw>
                </a:effectLst>
                <a:latin typeface="Calibri" pitchFamily="34" charset="0"/>
              </a:rPr>
              <a:t> </a:t>
            </a:r>
            <a:r>
              <a:rPr lang="en-US" sz="2800" dirty="0" err="1" smtClean="0">
                <a:solidFill>
                  <a:schemeClr val="bg1"/>
                </a:solidFill>
                <a:effectLst>
                  <a:outerShdw blurRad="38100" dist="38100" dir="2700000" algn="tl">
                    <a:srgbClr val="C0C0C0"/>
                  </a:outerShdw>
                </a:effectLst>
                <a:latin typeface="Calibri" pitchFamily="34" charset="0"/>
              </a:rPr>
              <a:t>extrasistolie</a:t>
            </a:r>
            <a:endParaRPr lang="it-IT" sz="2800" dirty="0">
              <a:solidFill>
                <a:schemeClr val="bg1"/>
              </a:solidFill>
              <a:effectLst>
                <a:outerShdw blurRad="38100" dist="38100" dir="2700000" algn="tl">
                  <a:srgbClr val="C0C0C0"/>
                </a:outerShdw>
              </a:effectLst>
              <a:latin typeface="Calibri" pitchFamily="34" charset="0"/>
            </a:endParaRPr>
          </a:p>
        </p:txBody>
      </p:sp>
      <p:sp>
        <p:nvSpPr>
          <p:cNvPr id="22" name="Rectangle 11"/>
          <p:cNvSpPr>
            <a:spLocks noChangeArrowheads="1"/>
          </p:cNvSpPr>
          <p:nvPr/>
        </p:nvSpPr>
        <p:spPr bwMode="auto">
          <a:xfrm>
            <a:off x="2880990" y="5000625"/>
            <a:ext cx="3857625" cy="519113"/>
          </a:xfrm>
          <a:prstGeom prst="rect">
            <a:avLst/>
          </a:prstGeom>
          <a:noFill/>
          <a:ln w="9525">
            <a:noFill/>
            <a:miter lim="800000"/>
            <a:headEnd/>
            <a:tailEnd/>
          </a:ln>
          <a:effectLst/>
        </p:spPr>
        <p:txBody>
          <a:bodyPr>
            <a:spAutoFit/>
          </a:bodyPr>
          <a:lstStyle/>
          <a:p>
            <a:pPr algn="ctr" defTabSz="914400">
              <a:defRPr/>
            </a:pPr>
            <a:r>
              <a:rPr lang="en-US" sz="2800" dirty="0" smtClean="0">
                <a:effectLst>
                  <a:outerShdw blurRad="38100" dist="38100" dir="2700000" algn="tl">
                    <a:srgbClr val="000000"/>
                  </a:outerShdw>
                </a:effectLst>
                <a:latin typeface="Calibri" pitchFamily="34" charset="0"/>
              </a:rPr>
              <a:t>FS </a:t>
            </a:r>
            <a:r>
              <a:rPr lang="en-US" sz="2800" dirty="0" err="1">
                <a:effectLst>
                  <a:outerShdw blurRad="38100" dist="38100" dir="2700000" algn="tl">
                    <a:srgbClr val="000000"/>
                  </a:outerShdw>
                </a:effectLst>
                <a:latin typeface="Calibri" pitchFamily="34" charset="0"/>
              </a:rPr>
              <a:t>sta</a:t>
            </a:r>
            <a:r>
              <a:rPr lang="en-US" sz="2800" dirty="0">
                <a:effectLst>
                  <a:outerShdw blurRad="38100" dist="38100" dir="2700000" algn="tl">
                    <a:srgbClr val="000000"/>
                  </a:outerShdw>
                </a:effectLst>
                <a:latin typeface="Calibri" pitchFamily="34" charset="0"/>
              </a:rPr>
              <a:t> </a:t>
            </a:r>
            <a:r>
              <a:rPr lang="en-US" sz="2800" dirty="0" err="1">
                <a:effectLst>
                  <a:outerShdw blurRad="38100" dist="38100" dir="2700000" algn="tl">
                    <a:srgbClr val="000000"/>
                  </a:outerShdw>
                </a:effectLst>
                <a:latin typeface="Calibri" pitchFamily="34" charset="0"/>
              </a:rPr>
              <a:t>guarendo</a:t>
            </a:r>
            <a:r>
              <a:rPr lang="en-US" sz="2800" dirty="0">
                <a:effectLst>
                  <a:outerShdw blurRad="38100" dist="38100" dir="2700000" algn="tl">
                    <a:srgbClr val="000000"/>
                  </a:outerShdw>
                </a:effectLst>
                <a:latin typeface="Calibri" pitchFamily="34" charset="0"/>
              </a:rPr>
              <a:t>…?</a:t>
            </a:r>
            <a:endParaRPr lang="it-IT" sz="2800" dirty="0">
              <a:effectLst>
                <a:outerShdw blurRad="38100" dist="38100" dir="2700000" algn="tl">
                  <a:srgbClr val="000000"/>
                </a:outerShdw>
              </a:effectLst>
              <a:latin typeface="Calibri" pitchFamily="34" charset="0"/>
            </a:endParaRPr>
          </a:p>
        </p:txBody>
      </p:sp>
      <p:grpSp>
        <p:nvGrpSpPr>
          <p:cNvPr id="79878" name="Group 8"/>
          <p:cNvGrpSpPr>
            <a:grpSpLocks/>
          </p:cNvGrpSpPr>
          <p:nvPr/>
        </p:nvGrpSpPr>
        <p:grpSpPr bwMode="auto">
          <a:xfrm>
            <a:off x="34925" y="-134938"/>
            <a:ext cx="9109075" cy="6992938"/>
            <a:chOff x="22" y="-85"/>
            <a:chExt cx="5738" cy="4405"/>
          </a:xfrm>
        </p:grpSpPr>
        <p:sp>
          <p:nvSpPr>
            <p:cNvPr id="7987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9881" name="Group 17"/>
            <p:cNvGrpSpPr>
              <a:grpSpLocks/>
            </p:cNvGrpSpPr>
            <p:nvPr/>
          </p:nvGrpSpPr>
          <p:grpSpPr bwMode="auto">
            <a:xfrm>
              <a:off x="4736" y="3947"/>
              <a:ext cx="1024" cy="373"/>
              <a:chOff x="4736" y="3730"/>
              <a:chExt cx="1024" cy="373"/>
            </a:xfrm>
          </p:grpSpPr>
          <p:sp>
            <p:nvSpPr>
              <p:cNvPr id="7989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9891"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988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9888" name="Picture 20"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79889" name="Picture 21"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23" name="Rectangle 15"/>
          <p:cNvSpPr>
            <a:spLocks noChangeArrowheads="1"/>
          </p:cNvSpPr>
          <p:nvPr/>
        </p:nvSpPr>
        <p:spPr bwMode="auto">
          <a:xfrm>
            <a:off x="3357563" y="5864225"/>
            <a:ext cx="2857500" cy="701675"/>
          </a:xfrm>
          <a:prstGeom prst="rect">
            <a:avLst/>
          </a:prstGeom>
          <a:noFill/>
          <a:ln w="9525">
            <a:noFill/>
            <a:miter lim="800000"/>
            <a:headEnd/>
            <a:tailEnd/>
          </a:ln>
          <a:effectLst/>
        </p:spPr>
        <p:txBody>
          <a:bodyPr>
            <a:spAutoFit/>
          </a:bodyPr>
          <a:lstStyle/>
          <a:p>
            <a:pPr algn="ctr" defTabSz="914400">
              <a:defRPr/>
            </a:pPr>
            <a:r>
              <a:rPr lang="en-US" sz="4000">
                <a:effectLst>
                  <a:outerShdw blurRad="38100" dist="38100" dir="2700000" algn="tl">
                    <a:srgbClr val="000000"/>
                  </a:outerShdw>
                </a:effectLst>
                <a:latin typeface="Calibri" pitchFamily="34" charset="0"/>
              </a:rPr>
              <a:t>…o NO?</a:t>
            </a:r>
          </a:p>
        </p:txBody>
      </p:sp>
      <p:pic>
        <p:nvPicPr>
          <p:cNvPr id="24"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80433" t="64132" b="3326"/>
          <a:stretch/>
        </p:blipFill>
        <p:spPr bwMode="auto">
          <a:xfrm>
            <a:off x="608742" y="1833402"/>
            <a:ext cx="2010472" cy="334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5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
          <p:cNvSpPr>
            <a:spLocks noChangeArrowheads="1"/>
          </p:cNvSpPr>
          <p:nvPr/>
        </p:nvSpPr>
        <p:spPr bwMode="auto">
          <a:xfrm>
            <a:off x="2922588" y="1892300"/>
            <a:ext cx="5357812" cy="523220"/>
          </a:xfrm>
          <a:prstGeom prst="rect">
            <a:avLst/>
          </a:prstGeom>
          <a:solidFill>
            <a:schemeClr val="tx1"/>
          </a:solidFill>
          <a:ln w="9525">
            <a:noFill/>
            <a:miter lim="800000"/>
            <a:headEnd/>
            <a:tailEnd/>
          </a:ln>
          <a:effectLst/>
        </p:spPr>
        <p:txBody>
          <a:bodyPr>
            <a:spAutoFit/>
          </a:bodyPr>
          <a:lstStyle/>
          <a:p>
            <a:pPr defTabSz="914400">
              <a:defRPr/>
            </a:pPr>
            <a:r>
              <a:rPr lang="en-US" sz="2800" dirty="0" err="1" smtClean="0">
                <a:solidFill>
                  <a:schemeClr val="bg1">
                    <a:lumMod val="75000"/>
                  </a:schemeClr>
                </a:solidFill>
                <a:effectLst>
                  <a:outerShdw blurRad="38100" dist="38100" dir="2700000" algn="tl">
                    <a:srgbClr val="C0C0C0"/>
                  </a:outerShdw>
                </a:effectLst>
                <a:latin typeface="Calibri" pitchFamily="34" charset="0"/>
              </a:rPr>
              <a:t>Riscontro</a:t>
            </a:r>
            <a:r>
              <a:rPr lang="en-US" sz="2800" dirty="0" smtClean="0">
                <a:solidFill>
                  <a:schemeClr val="bg1">
                    <a:lumMod val="75000"/>
                  </a:schemeClr>
                </a:solidFill>
                <a:effectLst>
                  <a:outerShdw blurRad="38100" dist="38100" dir="2700000" algn="tl">
                    <a:srgbClr val="C0C0C0"/>
                  </a:outerShdw>
                </a:effectLst>
                <a:latin typeface="Calibri" pitchFamily="34" charset="0"/>
              </a:rPr>
              <a:t> di </a:t>
            </a:r>
            <a:r>
              <a:rPr lang="en-US" sz="2800" dirty="0" err="1" smtClean="0">
                <a:solidFill>
                  <a:schemeClr val="bg1">
                    <a:lumMod val="75000"/>
                  </a:schemeClr>
                </a:solidFill>
                <a:effectLst>
                  <a:outerShdw blurRad="38100" dist="38100" dir="2700000" algn="tl">
                    <a:srgbClr val="C0C0C0"/>
                  </a:outerShdw>
                </a:effectLst>
                <a:latin typeface="Calibri" pitchFamily="34" charset="0"/>
              </a:rPr>
              <a:t>fibrosi</a:t>
            </a:r>
            <a:r>
              <a:rPr lang="en-US" sz="2800" dirty="0" smtClean="0">
                <a:solidFill>
                  <a:schemeClr val="bg1">
                    <a:lumMod val="75000"/>
                  </a:schemeClr>
                </a:solidFill>
                <a:effectLst>
                  <a:outerShdw blurRad="38100" dist="38100" dir="2700000" algn="tl">
                    <a:srgbClr val="C0C0C0"/>
                  </a:outerShdw>
                </a:effectLst>
                <a:latin typeface="Calibri" pitchFamily="34" charset="0"/>
              </a:rPr>
              <a:t> </a:t>
            </a:r>
            <a:r>
              <a:rPr lang="en-US" sz="2800" dirty="0" err="1" smtClean="0">
                <a:solidFill>
                  <a:schemeClr val="bg1">
                    <a:lumMod val="75000"/>
                  </a:schemeClr>
                </a:solidFill>
                <a:effectLst>
                  <a:outerShdw blurRad="38100" dist="38100" dir="2700000" algn="tl">
                    <a:srgbClr val="C0C0C0"/>
                  </a:outerShdw>
                </a:effectLst>
                <a:latin typeface="Calibri" pitchFamily="34" charset="0"/>
              </a:rPr>
              <a:t>endocardica</a:t>
            </a:r>
            <a:endParaRPr lang="it-IT" sz="2800" dirty="0">
              <a:solidFill>
                <a:schemeClr val="bg1">
                  <a:lumMod val="75000"/>
                </a:schemeClr>
              </a:solidFill>
              <a:effectLst>
                <a:outerShdw blurRad="38100" dist="38100" dir="2700000" algn="tl">
                  <a:srgbClr val="C0C0C0"/>
                </a:outerShdw>
              </a:effectLst>
              <a:latin typeface="Calibri" pitchFamily="34" charset="0"/>
            </a:endParaRPr>
          </a:p>
        </p:txBody>
      </p:sp>
      <p:sp>
        <p:nvSpPr>
          <p:cNvPr id="20" name="Rectangle 11"/>
          <p:cNvSpPr>
            <a:spLocks noChangeArrowheads="1"/>
          </p:cNvSpPr>
          <p:nvPr/>
        </p:nvSpPr>
        <p:spPr bwMode="auto">
          <a:xfrm>
            <a:off x="2922588" y="2627313"/>
            <a:ext cx="5364162" cy="523220"/>
          </a:xfrm>
          <a:prstGeom prst="rect">
            <a:avLst/>
          </a:prstGeom>
          <a:solidFill>
            <a:schemeClr val="tx1"/>
          </a:solidFill>
          <a:ln w="9525">
            <a:noFill/>
            <a:miter lim="800000"/>
            <a:headEnd/>
            <a:tailEnd/>
          </a:ln>
          <a:effectLst/>
        </p:spPr>
        <p:txBody>
          <a:bodyPr>
            <a:spAutoFit/>
          </a:bodyPr>
          <a:lstStyle/>
          <a:p>
            <a:pPr defTabSz="914400">
              <a:defRPr/>
            </a:pPr>
            <a:r>
              <a:rPr lang="en-US" sz="2800" dirty="0" err="1" smtClean="0">
                <a:solidFill>
                  <a:schemeClr val="bg1"/>
                </a:solidFill>
                <a:effectLst>
                  <a:outerShdw blurRad="38100" dist="38100" dir="2700000" algn="tl">
                    <a:srgbClr val="C0C0C0"/>
                  </a:outerShdw>
                </a:effectLst>
                <a:latin typeface="Calibri" pitchFamily="34" charset="0"/>
              </a:rPr>
              <a:t>Persistente</a:t>
            </a:r>
            <a:r>
              <a:rPr lang="en-US" sz="2800" dirty="0" smtClean="0">
                <a:solidFill>
                  <a:schemeClr val="bg1"/>
                </a:solidFill>
                <a:effectLst>
                  <a:outerShdw blurRad="38100" dist="38100" dir="2700000" algn="tl">
                    <a:srgbClr val="C0C0C0"/>
                  </a:outerShdw>
                </a:effectLst>
                <a:latin typeface="Calibri" pitchFamily="34" charset="0"/>
              </a:rPr>
              <a:t> </a:t>
            </a:r>
            <a:r>
              <a:rPr lang="en-US" sz="2800" dirty="0" err="1" smtClean="0">
                <a:solidFill>
                  <a:schemeClr val="bg1"/>
                </a:solidFill>
                <a:effectLst>
                  <a:outerShdw blurRad="38100" dist="38100" dir="2700000" algn="tl">
                    <a:srgbClr val="C0C0C0"/>
                  </a:outerShdw>
                </a:effectLst>
                <a:latin typeface="Calibri" pitchFamily="34" charset="0"/>
              </a:rPr>
              <a:t>riduzione</a:t>
            </a:r>
            <a:r>
              <a:rPr lang="en-US" sz="2800" dirty="0" smtClean="0">
                <a:solidFill>
                  <a:schemeClr val="bg1"/>
                </a:solidFill>
                <a:effectLst>
                  <a:outerShdw blurRad="38100" dist="38100" dir="2700000" algn="tl">
                    <a:srgbClr val="C0C0C0"/>
                  </a:outerShdw>
                </a:effectLst>
                <a:latin typeface="Calibri" pitchFamily="34" charset="0"/>
              </a:rPr>
              <a:t> FE</a:t>
            </a:r>
            <a:endParaRPr lang="it-IT" sz="2800" dirty="0">
              <a:solidFill>
                <a:schemeClr val="bg1"/>
              </a:solidFill>
              <a:effectLst>
                <a:outerShdw blurRad="38100" dist="38100" dir="2700000" algn="tl">
                  <a:srgbClr val="C0C0C0"/>
                </a:outerShdw>
              </a:effectLst>
              <a:latin typeface="Calibri" pitchFamily="34" charset="0"/>
            </a:endParaRPr>
          </a:p>
        </p:txBody>
      </p:sp>
      <p:sp>
        <p:nvSpPr>
          <p:cNvPr id="21" name="Rectangle 11"/>
          <p:cNvSpPr>
            <a:spLocks noChangeArrowheads="1"/>
          </p:cNvSpPr>
          <p:nvPr/>
        </p:nvSpPr>
        <p:spPr bwMode="auto">
          <a:xfrm>
            <a:off x="2928938" y="3352236"/>
            <a:ext cx="5357812" cy="519112"/>
          </a:xfrm>
          <a:prstGeom prst="rect">
            <a:avLst/>
          </a:prstGeom>
          <a:solidFill>
            <a:schemeClr val="tx1"/>
          </a:solidFill>
          <a:ln w="9525">
            <a:noFill/>
            <a:miter lim="800000"/>
            <a:headEnd/>
            <a:tailEnd/>
          </a:ln>
          <a:effectLst/>
        </p:spPr>
        <p:txBody>
          <a:bodyPr>
            <a:spAutoFit/>
          </a:bodyPr>
          <a:lstStyle/>
          <a:p>
            <a:pPr defTabSz="914400">
              <a:defRPr/>
            </a:pPr>
            <a:r>
              <a:rPr lang="en-US" sz="2800" dirty="0" err="1" smtClean="0">
                <a:solidFill>
                  <a:schemeClr val="bg1"/>
                </a:solidFill>
                <a:effectLst>
                  <a:outerShdw blurRad="38100" dist="38100" dir="2700000" algn="tl">
                    <a:srgbClr val="C0C0C0"/>
                  </a:outerShdw>
                </a:effectLst>
                <a:latin typeface="Calibri" pitchFamily="34" charset="0"/>
              </a:rPr>
              <a:t>Impianto</a:t>
            </a:r>
            <a:r>
              <a:rPr lang="en-US" sz="2800" dirty="0" smtClean="0">
                <a:solidFill>
                  <a:schemeClr val="bg1"/>
                </a:solidFill>
                <a:effectLst>
                  <a:outerShdw blurRad="38100" dist="38100" dir="2700000" algn="tl">
                    <a:srgbClr val="C0C0C0"/>
                  </a:outerShdw>
                </a:effectLst>
                <a:latin typeface="Calibri" pitchFamily="34" charset="0"/>
              </a:rPr>
              <a:t> DAE</a:t>
            </a:r>
            <a:endParaRPr lang="it-IT" sz="2800" dirty="0">
              <a:solidFill>
                <a:schemeClr val="bg1"/>
              </a:solidFill>
              <a:effectLst>
                <a:outerShdw blurRad="38100" dist="38100" dir="2700000" algn="tl">
                  <a:srgbClr val="C0C0C0"/>
                </a:outerShdw>
              </a:effectLst>
              <a:latin typeface="Calibri" pitchFamily="34" charset="0"/>
            </a:endParaRPr>
          </a:p>
        </p:txBody>
      </p:sp>
      <p:sp>
        <p:nvSpPr>
          <p:cNvPr id="22" name="Rectangle 11"/>
          <p:cNvSpPr>
            <a:spLocks noChangeArrowheads="1"/>
          </p:cNvSpPr>
          <p:nvPr/>
        </p:nvSpPr>
        <p:spPr bwMode="auto">
          <a:xfrm>
            <a:off x="3374232" y="5419725"/>
            <a:ext cx="4420562" cy="523220"/>
          </a:xfrm>
          <a:prstGeom prst="rect">
            <a:avLst/>
          </a:prstGeom>
          <a:noFill/>
          <a:ln w="9525">
            <a:noFill/>
            <a:miter lim="800000"/>
            <a:headEnd/>
            <a:tailEnd/>
          </a:ln>
          <a:effectLst/>
        </p:spPr>
        <p:txBody>
          <a:bodyPr wrap="square">
            <a:spAutoFit/>
          </a:bodyPr>
          <a:lstStyle/>
          <a:p>
            <a:pPr algn="ctr" defTabSz="914400">
              <a:defRPr/>
            </a:pPr>
            <a:r>
              <a:rPr lang="en-US" sz="2800" dirty="0" smtClean="0">
                <a:effectLst>
                  <a:outerShdw blurRad="38100" dist="38100" dir="2700000" algn="tl">
                    <a:srgbClr val="000000"/>
                  </a:outerShdw>
                </a:effectLst>
                <a:latin typeface="Calibri" pitchFamily="34" charset="0"/>
              </a:rPr>
              <a:t>FS non </a:t>
            </a:r>
            <a:r>
              <a:rPr lang="en-US" sz="2800" dirty="0" err="1" smtClean="0">
                <a:effectLst>
                  <a:outerShdw blurRad="38100" dist="38100" dir="2700000" algn="tl">
                    <a:srgbClr val="000000"/>
                  </a:outerShdw>
                </a:effectLst>
                <a:latin typeface="Calibri" pitchFamily="34" charset="0"/>
              </a:rPr>
              <a:t>guarirà</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mai</a:t>
            </a:r>
            <a:r>
              <a:rPr lang="en-US" sz="2800" dirty="0" smtClean="0">
                <a:effectLst>
                  <a:outerShdw blurRad="38100" dist="38100" dir="2700000" algn="tl">
                    <a:srgbClr val="000000"/>
                  </a:outerShdw>
                </a:effectLst>
                <a:latin typeface="Calibri" pitchFamily="34" charset="0"/>
              </a:rPr>
              <a:t> del </a:t>
            </a:r>
            <a:r>
              <a:rPr lang="en-US" sz="2800" dirty="0" err="1" smtClean="0">
                <a:effectLst>
                  <a:outerShdw blurRad="38100" dist="38100" dir="2700000" algn="tl">
                    <a:srgbClr val="000000"/>
                  </a:outerShdw>
                </a:effectLst>
                <a:latin typeface="Calibri" pitchFamily="34" charset="0"/>
              </a:rPr>
              <a:t>tutto</a:t>
            </a:r>
            <a:endParaRPr lang="it-IT" sz="2800" dirty="0">
              <a:effectLst>
                <a:outerShdw blurRad="38100" dist="38100" dir="2700000" algn="tl">
                  <a:srgbClr val="000000"/>
                </a:outerShdw>
              </a:effectLst>
              <a:latin typeface="Calibri" pitchFamily="34" charset="0"/>
            </a:endParaRPr>
          </a:p>
        </p:txBody>
      </p:sp>
      <p:grpSp>
        <p:nvGrpSpPr>
          <p:cNvPr id="79878" name="Group 8"/>
          <p:cNvGrpSpPr>
            <a:grpSpLocks/>
          </p:cNvGrpSpPr>
          <p:nvPr/>
        </p:nvGrpSpPr>
        <p:grpSpPr bwMode="auto">
          <a:xfrm>
            <a:off x="34925" y="-134938"/>
            <a:ext cx="9109075" cy="6992938"/>
            <a:chOff x="22" y="-85"/>
            <a:chExt cx="5738" cy="4405"/>
          </a:xfrm>
        </p:grpSpPr>
        <p:sp>
          <p:nvSpPr>
            <p:cNvPr id="7987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9881" name="Group 17"/>
            <p:cNvGrpSpPr>
              <a:grpSpLocks/>
            </p:cNvGrpSpPr>
            <p:nvPr/>
          </p:nvGrpSpPr>
          <p:grpSpPr bwMode="auto">
            <a:xfrm>
              <a:off x="4736" y="3947"/>
              <a:ext cx="1024" cy="373"/>
              <a:chOff x="4736" y="3730"/>
              <a:chExt cx="1024" cy="373"/>
            </a:xfrm>
          </p:grpSpPr>
          <p:sp>
            <p:nvSpPr>
              <p:cNvPr id="7989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9891"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988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9888" name="Picture 20"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79889" name="Picture 21"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25"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80274" r="2180" b="68618"/>
          <a:stretch/>
        </p:blipFill>
        <p:spPr bwMode="auto">
          <a:xfrm>
            <a:off x="855662" y="1887539"/>
            <a:ext cx="1778355" cy="318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93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3"/>
          <p:cNvGrpSpPr>
            <a:grpSpLocks/>
          </p:cNvGrpSpPr>
          <p:nvPr/>
        </p:nvGrpSpPr>
        <p:grpSpPr bwMode="auto">
          <a:xfrm>
            <a:off x="34925" y="-134938"/>
            <a:ext cx="9109075" cy="6992938"/>
            <a:chOff x="22" y="-85"/>
            <a:chExt cx="5738" cy="4405"/>
          </a:xfrm>
        </p:grpSpPr>
        <p:sp>
          <p:nvSpPr>
            <p:cNvPr id="30725"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0726"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30727" name="Group 17"/>
            <p:cNvGrpSpPr>
              <a:grpSpLocks/>
            </p:cNvGrpSpPr>
            <p:nvPr/>
          </p:nvGrpSpPr>
          <p:grpSpPr bwMode="auto">
            <a:xfrm>
              <a:off x="4736" y="3947"/>
              <a:ext cx="1024" cy="373"/>
              <a:chOff x="4736" y="3730"/>
              <a:chExt cx="1024" cy="373"/>
            </a:xfrm>
          </p:grpSpPr>
          <p:sp>
            <p:nvSpPr>
              <p:cNvPr id="30736"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30737"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30729"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0730"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0731"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0732"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0733"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30734" name="Picture 19"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30735" name="Picture 21"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30722" name="Immagine 1"/>
          <p:cNvPicPr>
            <a:picLocks noChangeAspect="1"/>
          </p:cNvPicPr>
          <p:nvPr/>
        </p:nvPicPr>
        <p:blipFill>
          <a:blip r:embed="rId6"/>
          <a:srcRect l="22791" t="25029" r="20840" b="10484"/>
          <a:stretch>
            <a:fillRect/>
          </a:stretch>
        </p:blipFill>
        <p:spPr bwMode="auto">
          <a:xfrm>
            <a:off x="433388" y="1549400"/>
            <a:ext cx="7334250" cy="4716463"/>
          </a:xfrm>
          <a:prstGeom prst="rect">
            <a:avLst/>
          </a:prstGeom>
          <a:noFill/>
          <a:ln w="9525">
            <a:noFill/>
            <a:miter lim="800000"/>
            <a:headEnd/>
            <a:tailEnd/>
          </a:ln>
        </p:spPr>
      </p:pic>
      <p:sp>
        <p:nvSpPr>
          <p:cNvPr id="17" name="Rectangle 17"/>
          <p:cNvSpPr>
            <a:spLocks noChangeArrowheads="1"/>
          </p:cNvSpPr>
          <p:nvPr/>
        </p:nvSpPr>
        <p:spPr bwMode="auto">
          <a:xfrm>
            <a:off x="1562100" y="858838"/>
            <a:ext cx="5332413" cy="646112"/>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outerShdw>
                </a:effectLst>
                <a:latin typeface="Calibri" pitchFamily="34" charset="0"/>
              </a:rPr>
              <a:t>IPERTENSIONI SECONDARIE</a:t>
            </a:r>
            <a:endParaRPr lang="it-IT" sz="3600" dirty="0">
              <a:effectLst>
                <a:outerShdw blurRad="38100" dist="38100" dir="2700000" algn="tl">
                  <a:srgbClr val="000000"/>
                </a:outerShdw>
              </a:effectLst>
              <a:latin typeface="Calibri" pitchFamily="34" charset="0"/>
            </a:endParaRPr>
          </a:p>
        </p:txBody>
      </p:sp>
      <p:sp>
        <p:nvSpPr>
          <p:cNvPr id="3" name="Ovale 2"/>
          <p:cNvSpPr/>
          <p:nvPr/>
        </p:nvSpPr>
        <p:spPr>
          <a:xfrm rot="2719866">
            <a:off x="6263482" y="2874169"/>
            <a:ext cx="1295400" cy="2674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5"/>
          <p:cNvGrpSpPr>
            <a:grpSpLocks/>
          </p:cNvGrpSpPr>
          <p:nvPr/>
        </p:nvGrpSpPr>
        <p:grpSpPr bwMode="auto">
          <a:xfrm>
            <a:off x="34925" y="-134938"/>
            <a:ext cx="9109075" cy="6992938"/>
            <a:chOff x="22" y="-85"/>
            <a:chExt cx="5738" cy="4405"/>
          </a:xfrm>
        </p:grpSpPr>
        <p:sp>
          <p:nvSpPr>
            <p:cNvPr id="3481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34821" name="Group 17"/>
            <p:cNvGrpSpPr>
              <a:grpSpLocks/>
            </p:cNvGrpSpPr>
            <p:nvPr/>
          </p:nvGrpSpPr>
          <p:grpSpPr bwMode="auto">
            <a:xfrm>
              <a:off x="4736" y="3947"/>
              <a:ext cx="1024" cy="373"/>
              <a:chOff x="4736" y="3730"/>
              <a:chExt cx="1024" cy="373"/>
            </a:xfrm>
          </p:grpSpPr>
          <p:sp>
            <p:nvSpPr>
              <p:cNvPr id="3483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34831"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3482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482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34828"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34829"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16"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3757" t="4210" r="80745" b="68596"/>
          <a:stretch/>
        </p:blipFill>
        <p:spPr bwMode="auto">
          <a:xfrm>
            <a:off x="640433" y="1657580"/>
            <a:ext cx="1338161" cy="234804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1"/>
          <p:cNvSpPr>
            <a:spLocks noChangeArrowheads="1"/>
          </p:cNvSpPr>
          <p:nvPr/>
        </p:nvSpPr>
        <p:spPr bwMode="auto">
          <a:xfrm>
            <a:off x="1910092" y="1611141"/>
            <a:ext cx="4420562" cy="523220"/>
          </a:xfrm>
          <a:prstGeom prst="rect">
            <a:avLst/>
          </a:prstGeom>
          <a:noFill/>
          <a:ln w="9525">
            <a:noFill/>
            <a:miter lim="800000"/>
            <a:headEnd/>
            <a:tailEnd/>
          </a:ln>
          <a:effectLst/>
        </p:spPr>
        <p:txBody>
          <a:bodyPr wrap="square">
            <a:spAutoFit/>
          </a:bodyPr>
          <a:lstStyle/>
          <a:p>
            <a:pPr algn="ctr" defTabSz="914400">
              <a:defRPr/>
            </a:pPr>
            <a:r>
              <a:rPr lang="en-US" sz="2800" dirty="0" smtClean="0">
                <a:effectLst>
                  <a:outerShdw blurRad="38100" dist="38100" dir="2700000" algn="tl">
                    <a:srgbClr val="000000"/>
                  </a:outerShdw>
                </a:effectLst>
                <a:latin typeface="Calibri" pitchFamily="34" charset="0"/>
              </a:rPr>
              <a:t>Follow-up per </a:t>
            </a:r>
            <a:r>
              <a:rPr lang="en-US" sz="2800" dirty="0" err="1" smtClean="0">
                <a:effectLst>
                  <a:outerShdw blurRad="38100" dist="38100" dir="2700000" algn="tl">
                    <a:srgbClr val="000000"/>
                  </a:outerShdw>
                </a:effectLst>
                <a:latin typeface="Calibri" pitchFamily="34" charset="0"/>
              </a:rPr>
              <a:t>tutta</a:t>
            </a:r>
            <a:r>
              <a:rPr lang="en-US" sz="2800" dirty="0" smtClean="0">
                <a:effectLst>
                  <a:outerShdw blurRad="38100" dist="38100" dir="2700000" algn="tl">
                    <a:srgbClr val="000000"/>
                  </a:outerShdw>
                </a:effectLst>
                <a:latin typeface="Calibri" pitchFamily="34" charset="0"/>
              </a:rPr>
              <a:t> la vita</a:t>
            </a:r>
            <a:endParaRPr lang="it-IT" sz="2800" dirty="0">
              <a:effectLst>
                <a:outerShdw blurRad="38100" dist="38100" dir="2700000" algn="tl">
                  <a:srgbClr val="000000"/>
                </a:outerShdw>
              </a:effectLst>
              <a:latin typeface="Calibri" pitchFamily="34" charset="0"/>
            </a:endParaRPr>
          </a:p>
        </p:txBody>
      </p:sp>
      <p:pic>
        <p:nvPicPr>
          <p:cNvPr id="2050" name="Picture 2" descr="Risultati immagini per ipopotassiem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9822" y="2231096"/>
            <a:ext cx="3876179" cy="258412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8"/>
          <a:stretch>
            <a:fillRect/>
          </a:stretch>
        </p:blipFill>
        <p:spPr>
          <a:xfrm>
            <a:off x="6354094" y="3584598"/>
            <a:ext cx="2063750" cy="2063750"/>
          </a:xfrm>
          <a:prstGeom prst="rect">
            <a:avLst/>
          </a:prstGeom>
        </p:spPr>
      </p:pic>
      <p:cxnSp>
        <p:nvCxnSpPr>
          <p:cNvPr id="4" name="Connettore diritto 3"/>
          <p:cNvCxnSpPr/>
          <p:nvPr/>
        </p:nvCxnSpPr>
        <p:spPr>
          <a:xfrm flipH="1">
            <a:off x="5904832" y="3252539"/>
            <a:ext cx="2962274" cy="27278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a:xfrm flipH="1" flipV="1">
            <a:off x="5904832" y="3252539"/>
            <a:ext cx="2962274" cy="27278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815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ChangeArrowheads="1"/>
          </p:cNvSpPr>
          <p:nvPr/>
        </p:nvSpPr>
        <p:spPr bwMode="auto">
          <a:xfrm>
            <a:off x="2484438" y="1458913"/>
            <a:ext cx="2520950" cy="584200"/>
          </a:xfrm>
          <a:prstGeom prst="rect">
            <a:avLst/>
          </a:prstGeom>
          <a:noFill/>
          <a:ln w="9525">
            <a:noFill/>
            <a:miter lim="800000"/>
            <a:headEnd/>
            <a:tailEnd/>
          </a:ln>
          <a:effectLst/>
        </p:spPr>
        <p:txBody>
          <a:bodyPr>
            <a:spAutoFit/>
          </a:bodyPr>
          <a:lstStyle/>
          <a:p>
            <a:pPr algn="ctr" defTabSz="914400">
              <a:defRPr/>
            </a:pPr>
            <a:r>
              <a:rPr lang="en-US" sz="3200" dirty="0">
                <a:effectLst>
                  <a:outerShdw blurRad="38100" dist="38100" dir="2700000" algn="tl">
                    <a:srgbClr val="000000">
                      <a:alpha val="43137"/>
                    </a:srgbClr>
                  </a:outerShdw>
                </a:effectLst>
                <a:latin typeface="Calibri" pitchFamily="34" charset="0"/>
              </a:rPr>
              <a:t>J Lo, M, 28 aa</a:t>
            </a:r>
            <a:endParaRPr lang="it-IT" sz="3200" dirty="0">
              <a:effectLst>
                <a:outerShdw blurRad="38100" dist="38100" dir="2700000" algn="tl">
                  <a:srgbClr val="000000">
                    <a:alpha val="43137"/>
                  </a:srgbClr>
                </a:outerShdw>
              </a:effectLst>
              <a:latin typeface="Calibri" pitchFamily="34" charset="0"/>
            </a:endParaRPr>
          </a:p>
        </p:txBody>
      </p:sp>
      <p:sp>
        <p:nvSpPr>
          <p:cNvPr id="68627" name="Rectangle 19"/>
          <p:cNvSpPr>
            <a:spLocks noChangeArrowheads="1"/>
          </p:cNvSpPr>
          <p:nvPr/>
        </p:nvSpPr>
        <p:spPr bwMode="auto">
          <a:xfrm>
            <a:off x="2532063" y="2633663"/>
            <a:ext cx="5184775" cy="3540125"/>
          </a:xfrm>
          <a:prstGeom prst="rect">
            <a:avLst/>
          </a:prstGeom>
          <a:noFill/>
          <a:ln w="9525">
            <a:noFill/>
            <a:miter lim="800000"/>
            <a:headEnd/>
            <a:tailEnd/>
          </a:ln>
          <a:effectLst/>
        </p:spPr>
        <p:txBody>
          <a:bodyPr>
            <a:spAutoFit/>
          </a:bodyPr>
          <a:lstStyle/>
          <a:p>
            <a:pPr defTabSz="914400">
              <a:defRPr/>
            </a:pPr>
            <a:r>
              <a:rPr lang="en-US" sz="2800" dirty="0">
                <a:effectLst>
                  <a:outerShdw blurRad="38100" dist="38100" dir="2700000" algn="tl">
                    <a:srgbClr val="000000">
                      <a:alpha val="43137"/>
                    </a:srgbClr>
                  </a:outerShdw>
                </a:effectLst>
                <a:latin typeface="Calibri" pitchFamily="34" charset="0"/>
              </a:rPr>
              <a:t>Da circa un anno </a:t>
            </a:r>
            <a:r>
              <a:rPr lang="en-US" sz="2800" dirty="0" err="1">
                <a:effectLst>
                  <a:outerShdw blurRad="38100" dist="38100" dir="2700000" algn="tl">
                    <a:srgbClr val="000000">
                      <a:alpha val="43137"/>
                    </a:srgbClr>
                  </a:outerShdw>
                </a:effectLst>
                <a:latin typeface="Calibri" pitchFamily="34" charset="0"/>
              </a:rPr>
              <a:t>molteplici</a:t>
            </a:r>
            <a:r>
              <a:rPr lang="en-US" sz="2800" dirty="0">
                <a:effectLst>
                  <a:outerShdw blurRad="38100" dist="38100" dir="2700000" algn="tl">
                    <a:srgbClr val="000000">
                      <a:alpha val="43137"/>
                    </a:srgbClr>
                  </a:outerShdw>
                </a:effectLst>
                <a:latin typeface="Calibri" pitchFamily="34" charset="0"/>
              </a:rPr>
              <a:t> </a:t>
            </a:r>
            <a:r>
              <a:rPr lang="en-US" sz="2800" dirty="0" err="1">
                <a:effectLst>
                  <a:outerShdw blurRad="38100" dist="38100" dir="2700000" algn="tl">
                    <a:srgbClr val="000000">
                      <a:alpha val="43137"/>
                    </a:srgbClr>
                  </a:outerShdw>
                </a:effectLst>
                <a:latin typeface="Calibri" pitchFamily="34" charset="0"/>
              </a:rPr>
              <a:t>accessi</a:t>
            </a:r>
            <a:r>
              <a:rPr lang="en-US" sz="2800" dirty="0">
                <a:effectLst>
                  <a:outerShdw blurRad="38100" dist="38100" dir="2700000" algn="tl">
                    <a:srgbClr val="000000">
                      <a:alpha val="43137"/>
                    </a:srgbClr>
                  </a:outerShdw>
                </a:effectLst>
                <a:latin typeface="Calibri" pitchFamily="34" charset="0"/>
              </a:rPr>
              <a:t> in PS per la </a:t>
            </a:r>
            <a:r>
              <a:rPr lang="en-US" sz="2800" dirty="0" err="1">
                <a:effectLst>
                  <a:outerShdw blurRad="38100" dist="38100" dir="2700000" algn="tl">
                    <a:srgbClr val="000000">
                      <a:alpha val="43137"/>
                    </a:srgbClr>
                  </a:outerShdw>
                </a:effectLst>
                <a:latin typeface="Calibri" pitchFamily="34" charset="0"/>
              </a:rPr>
              <a:t>comparsa</a:t>
            </a:r>
            <a:r>
              <a:rPr lang="en-US" sz="2800" dirty="0">
                <a:effectLst>
                  <a:outerShdw blurRad="38100" dist="38100" dir="2700000" algn="tl">
                    <a:srgbClr val="000000">
                      <a:alpha val="43137"/>
                    </a:srgbClr>
                  </a:outerShdw>
                </a:effectLst>
                <a:latin typeface="Calibri" pitchFamily="34" charset="0"/>
              </a:rPr>
              <a:t> di </a:t>
            </a:r>
            <a:r>
              <a:rPr lang="en-US" sz="2800" dirty="0" err="1">
                <a:effectLst>
                  <a:outerShdw blurRad="38100" dist="38100" dir="2700000" algn="tl">
                    <a:srgbClr val="000000">
                      <a:alpha val="43137"/>
                    </a:srgbClr>
                  </a:outerShdw>
                </a:effectLst>
                <a:latin typeface="Calibri" pitchFamily="34" charset="0"/>
              </a:rPr>
              <a:t>episodi</a:t>
            </a:r>
            <a:r>
              <a:rPr lang="en-US" sz="2800" dirty="0">
                <a:effectLst>
                  <a:outerShdw blurRad="38100" dist="38100" dir="2700000" algn="tl">
                    <a:srgbClr val="000000">
                      <a:alpha val="43137"/>
                    </a:srgbClr>
                  </a:outerShdw>
                </a:effectLst>
                <a:latin typeface="Calibri" pitchFamily="34" charset="0"/>
              </a:rPr>
              <a:t> </a:t>
            </a:r>
            <a:r>
              <a:rPr lang="en-US" sz="2800" dirty="0" err="1">
                <a:effectLst>
                  <a:outerShdw blurRad="38100" dist="38100" dir="2700000" algn="tl">
                    <a:srgbClr val="000000">
                      <a:alpha val="43137"/>
                    </a:srgbClr>
                  </a:outerShdw>
                </a:effectLst>
                <a:latin typeface="Calibri" pitchFamily="34" charset="0"/>
              </a:rPr>
              <a:t>importanti</a:t>
            </a:r>
            <a:r>
              <a:rPr lang="en-US" sz="2800" dirty="0">
                <a:effectLst>
                  <a:outerShdw blurRad="38100" dist="38100" dir="2700000" algn="tl">
                    <a:srgbClr val="000000">
                      <a:alpha val="43137"/>
                    </a:srgbClr>
                  </a:outerShdw>
                </a:effectLst>
                <a:latin typeface="Calibri" pitchFamily="34" charset="0"/>
              </a:rPr>
              <a:t> di</a:t>
            </a:r>
          </a:p>
          <a:p>
            <a:pPr defTabSz="914400">
              <a:defRPr/>
            </a:pP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a:effectLst>
                  <a:outerShdw blurRad="38100" dist="38100" dir="2700000" algn="tl">
                    <a:srgbClr val="000000">
                      <a:alpha val="43137"/>
                    </a:srgbClr>
                  </a:outerShdw>
                </a:effectLst>
                <a:latin typeface="Calibri" pitchFamily="34" charset="0"/>
              </a:rPr>
              <a:t>cefalea</a:t>
            </a: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a:effectLst>
                  <a:outerShdw blurRad="38100" dist="38100" dir="2700000" algn="tl">
                    <a:srgbClr val="000000">
                      <a:alpha val="43137"/>
                    </a:srgbClr>
                  </a:outerShdw>
                </a:effectLst>
                <a:latin typeface="Calibri" pitchFamily="34" charset="0"/>
              </a:rPr>
              <a:t>tachicardia</a:t>
            </a: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a:effectLst>
                  <a:outerShdw blurRad="38100" dist="38100" dir="2700000" algn="tl">
                    <a:srgbClr val="000000">
                      <a:alpha val="43137"/>
                    </a:srgbClr>
                  </a:outerShdw>
                </a:effectLst>
                <a:latin typeface="Calibri" pitchFamily="34" charset="0"/>
              </a:rPr>
              <a:t>tremori</a:t>
            </a: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a:effectLst>
                  <a:outerShdw blurRad="38100" dist="38100" dir="2700000" algn="tl">
                    <a:srgbClr val="000000">
                      <a:alpha val="43137"/>
                    </a:srgbClr>
                  </a:outerShdw>
                </a:effectLst>
                <a:latin typeface="Calibri" pitchFamily="34" charset="0"/>
              </a:rPr>
              <a:t>attacchi</a:t>
            </a:r>
            <a:r>
              <a:rPr lang="en-US" sz="2800" dirty="0">
                <a:effectLst>
                  <a:outerShdw blurRad="38100" dist="38100" dir="2700000" algn="tl">
                    <a:srgbClr val="000000">
                      <a:alpha val="43137"/>
                    </a:srgbClr>
                  </a:outerShdw>
                </a:effectLst>
                <a:latin typeface="Calibri" pitchFamily="34" charset="0"/>
              </a:rPr>
              <a:t> di </a:t>
            </a:r>
            <a:r>
              <a:rPr lang="en-US" sz="2800" dirty="0" err="1">
                <a:effectLst>
                  <a:outerShdw blurRad="38100" dist="38100" dir="2700000" algn="tl">
                    <a:srgbClr val="000000">
                      <a:alpha val="43137"/>
                    </a:srgbClr>
                  </a:outerShdw>
                </a:effectLst>
                <a:latin typeface="Calibri" pitchFamily="34" charset="0"/>
              </a:rPr>
              <a:t>panico</a:t>
            </a:r>
            <a:endParaRPr lang="it-IT" sz="2800" dirty="0">
              <a:effectLst>
                <a:outerShdw blurRad="38100" dist="38100" dir="2700000" algn="tl">
                  <a:srgbClr val="000000">
                    <a:alpha val="43137"/>
                  </a:srgbClr>
                </a:outerShdw>
              </a:effectLst>
              <a:latin typeface="Calibri" pitchFamily="34" charset="0"/>
            </a:endParaRPr>
          </a:p>
        </p:txBody>
      </p:sp>
      <p:pic>
        <p:nvPicPr>
          <p:cNvPr id="53251" name="Picture 21" descr="3092 testa uovo manichino stilizzato base vetro ragazzo"/>
          <p:cNvPicPr>
            <a:picLocks noChangeAspect="1" noChangeArrowheads="1"/>
          </p:cNvPicPr>
          <p:nvPr/>
        </p:nvPicPr>
        <p:blipFill>
          <a:blip r:embed="rId3"/>
          <a:srcRect/>
          <a:stretch>
            <a:fillRect/>
          </a:stretch>
        </p:blipFill>
        <p:spPr bwMode="auto">
          <a:xfrm>
            <a:off x="434975" y="1412875"/>
            <a:ext cx="1976438" cy="4760913"/>
          </a:xfrm>
          <a:prstGeom prst="rect">
            <a:avLst/>
          </a:prstGeom>
          <a:noFill/>
          <a:ln w="9525">
            <a:solidFill>
              <a:schemeClr val="tx1"/>
            </a:solidFill>
            <a:miter lim="800000"/>
            <a:headEnd/>
            <a:tailEnd/>
          </a:ln>
        </p:spPr>
      </p:pic>
      <p:grpSp>
        <p:nvGrpSpPr>
          <p:cNvPr id="53252" name="Group 7"/>
          <p:cNvGrpSpPr>
            <a:grpSpLocks/>
          </p:cNvGrpSpPr>
          <p:nvPr/>
        </p:nvGrpSpPr>
        <p:grpSpPr bwMode="auto">
          <a:xfrm>
            <a:off x="34925" y="-134938"/>
            <a:ext cx="9109075" cy="6992938"/>
            <a:chOff x="22" y="-85"/>
            <a:chExt cx="5738" cy="4405"/>
          </a:xfrm>
        </p:grpSpPr>
        <p:sp>
          <p:nvSpPr>
            <p:cNvPr id="53253"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3254"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53255" name="Group 17"/>
            <p:cNvGrpSpPr>
              <a:grpSpLocks/>
            </p:cNvGrpSpPr>
            <p:nvPr/>
          </p:nvGrpSpPr>
          <p:grpSpPr bwMode="auto">
            <a:xfrm>
              <a:off x="4736" y="3947"/>
              <a:ext cx="1024" cy="373"/>
              <a:chOff x="4736" y="3730"/>
              <a:chExt cx="1024" cy="373"/>
            </a:xfrm>
          </p:grpSpPr>
          <p:sp>
            <p:nvSpPr>
              <p:cNvPr id="53264"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53265"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53257"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3258"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3259"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3260"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3261"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53262" name="Picture 19"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53263" name="Picture 20"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0" descr="3093 base vetro manichino stilizzato ragazzo bianco testa uovo"/>
          <p:cNvPicPr>
            <a:picLocks noChangeAspect="1" noChangeArrowheads="1"/>
          </p:cNvPicPr>
          <p:nvPr/>
        </p:nvPicPr>
        <p:blipFill>
          <a:blip r:embed="rId3"/>
          <a:srcRect/>
          <a:stretch>
            <a:fillRect/>
          </a:stretch>
        </p:blipFill>
        <p:spPr bwMode="auto">
          <a:xfrm>
            <a:off x="395288" y="1412875"/>
            <a:ext cx="2057400" cy="4762500"/>
          </a:xfrm>
          <a:prstGeom prst="rect">
            <a:avLst/>
          </a:prstGeom>
          <a:noFill/>
          <a:ln w="9525">
            <a:solidFill>
              <a:schemeClr val="tx1"/>
            </a:solidFill>
            <a:miter lim="800000"/>
            <a:headEnd/>
            <a:tailEnd/>
          </a:ln>
        </p:spPr>
      </p:pic>
      <p:sp>
        <p:nvSpPr>
          <p:cNvPr id="80907" name="Rectangle 11"/>
          <p:cNvSpPr>
            <a:spLocks noChangeArrowheads="1"/>
          </p:cNvSpPr>
          <p:nvPr/>
        </p:nvSpPr>
        <p:spPr bwMode="auto">
          <a:xfrm>
            <a:off x="2598738" y="1458913"/>
            <a:ext cx="2520950" cy="584200"/>
          </a:xfrm>
          <a:prstGeom prst="rect">
            <a:avLst/>
          </a:prstGeom>
          <a:noFill/>
          <a:ln w="9525">
            <a:noFill/>
            <a:miter lim="800000"/>
            <a:headEnd/>
            <a:tailEnd/>
          </a:ln>
          <a:effectLst/>
        </p:spPr>
        <p:txBody>
          <a:bodyPr>
            <a:spAutoFit/>
          </a:bodyPr>
          <a:lstStyle/>
          <a:p>
            <a:pPr algn="ctr" defTabSz="914400">
              <a:defRPr/>
            </a:pPr>
            <a:r>
              <a:rPr lang="en-US" sz="3200" dirty="0">
                <a:effectLst>
                  <a:outerShdw blurRad="38100" dist="38100" dir="2700000" algn="tl">
                    <a:srgbClr val="000000"/>
                  </a:outerShdw>
                </a:effectLst>
                <a:latin typeface="Calibri" pitchFamily="34" charset="0"/>
              </a:rPr>
              <a:t>J Lo, M, 28 aa</a:t>
            </a:r>
            <a:endParaRPr lang="it-IT" sz="3200" dirty="0">
              <a:effectLst>
                <a:outerShdw blurRad="38100" dist="38100" dir="2700000" algn="tl">
                  <a:srgbClr val="000000"/>
                </a:outerShdw>
              </a:effectLst>
              <a:latin typeface="Calibri" pitchFamily="34" charset="0"/>
            </a:endParaRPr>
          </a:p>
        </p:txBody>
      </p:sp>
      <p:sp>
        <p:nvSpPr>
          <p:cNvPr id="80908" name="Rectangle 12"/>
          <p:cNvSpPr>
            <a:spLocks noChangeArrowheads="1"/>
          </p:cNvSpPr>
          <p:nvPr/>
        </p:nvSpPr>
        <p:spPr bwMode="auto">
          <a:xfrm>
            <a:off x="2598738" y="1989138"/>
            <a:ext cx="2997200" cy="461962"/>
          </a:xfrm>
          <a:prstGeom prst="rect">
            <a:avLst/>
          </a:prstGeom>
          <a:noFill/>
          <a:ln w="9525">
            <a:noFill/>
            <a:miter lim="800000"/>
            <a:headEnd/>
            <a:tailEnd/>
          </a:ln>
          <a:effectLst/>
        </p:spPr>
        <p:txBody>
          <a:bodyPr>
            <a:spAutoFit/>
          </a:bodyPr>
          <a:lstStyle/>
          <a:p>
            <a:pPr defTabSz="914400">
              <a:defRPr/>
            </a:pPr>
            <a:r>
              <a:rPr lang="en-US" sz="2400" dirty="0" err="1">
                <a:effectLst>
                  <a:outerShdw blurRad="38100" dist="38100" dir="2700000" algn="tl">
                    <a:srgbClr val="000000"/>
                  </a:outerShdw>
                </a:effectLst>
                <a:latin typeface="Calibri" pitchFamily="34" charset="0"/>
              </a:rPr>
              <a:t>Testimone</a:t>
            </a:r>
            <a:r>
              <a:rPr lang="en-US" sz="2400" dirty="0">
                <a:effectLst>
                  <a:outerShdw blurRad="38100" dist="38100" dir="2700000" algn="tl">
                    <a:srgbClr val="000000"/>
                  </a:outerShdw>
                </a:effectLst>
                <a:latin typeface="Calibri" pitchFamily="34" charset="0"/>
              </a:rPr>
              <a:t> di </a:t>
            </a:r>
            <a:r>
              <a:rPr lang="en-US" sz="2400" dirty="0" err="1">
                <a:effectLst>
                  <a:outerShdw blurRad="38100" dist="38100" dir="2700000" algn="tl">
                    <a:srgbClr val="000000"/>
                  </a:outerShdw>
                </a:effectLst>
                <a:latin typeface="Calibri" pitchFamily="34" charset="0"/>
              </a:rPr>
              <a:t>Geova</a:t>
            </a:r>
            <a:endParaRPr lang="it-IT" sz="2400" dirty="0">
              <a:effectLst>
                <a:outerShdw blurRad="38100" dist="38100" dir="2700000" algn="tl">
                  <a:srgbClr val="000000"/>
                </a:outerShdw>
              </a:effectLst>
              <a:latin typeface="Calibri" pitchFamily="34" charset="0"/>
            </a:endParaRPr>
          </a:p>
        </p:txBody>
      </p:sp>
      <p:sp>
        <p:nvSpPr>
          <p:cNvPr id="80909" name="Rectangle 13"/>
          <p:cNvSpPr>
            <a:spLocks noChangeArrowheads="1"/>
          </p:cNvSpPr>
          <p:nvPr/>
        </p:nvSpPr>
        <p:spPr bwMode="auto">
          <a:xfrm>
            <a:off x="2598738" y="3141663"/>
            <a:ext cx="5184775" cy="1616075"/>
          </a:xfrm>
          <a:prstGeom prst="rect">
            <a:avLst/>
          </a:prstGeom>
          <a:noFill/>
          <a:ln w="9525">
            <a:noFill/>
            <a:miter lim="800000"/>
            <a:headEnd/>
            <a:tailEnd/>
          </a:ln>
          <a:effectLst/>
        </p:spPr>
        <p:txBody>
          <a:bodyPr>
            <a:spAutoFit/>
          </a:bodyPr>
          <a:lstStyle/>
          <a:p>
            <a:pPr defTabSz="914400">
              <a:defRPr/>
            </a:pPr>
            <a:r>
              <a:rPr lang="en-US" sz="2000" dirty="0">
                <a:effectLst>
                  <a:outerShdw blurRad="38100" dist="38100" dir="2700000" algn="tl">
                    <a:srgbClr val="000000">
                      <a:alpha val="43137"/>
                    </a:srgbClr>
                  </a:outerShdw>
                </a:effectLst>
                <a:latin typeface="Calibri" pitchFamily="34" charset="0"/>
              </a:rPr>
              <a:t>Si è </a:t>
            </a:r>
            <a:r>
              <a:rPr lang="en-US" sz="2000" dirty="0" err="1">
                <a:effectLst>
                  <a:outerShdw blurRad="38100" dist="38100" dir="2700000" algn="tl">
                    <a:srgbClr val="000000">
                      <a:alpha val="43137"/>
                    </a:srgbClr>
                  </a:outerShdw>
                </a:effectLst>
                <a:latin typeface="Calibri" pitchFamily="34" charset="0"/>
              </a:rPr>
              <a:t>sposato</a:t>
            </a:r>
            <a:r>
              <a:rPr lang="en-US" sz="2000" dirty="0">
                <a:effectLst>
                  <a:outerShdw blurRad="38100" dist="38100" dir="2700000" algn="tl">
                    <a:srgbClr val="000000">
                      <a:alpha val="43137"/>
                    </a:srgbClr>
                  </a:outerShdw>
                </a:effectLst>
                <a:latin typeface="Calibri" pitchFamily="34" charset="0"/>
              </a:rPr>
              <a:t> da </a:t>
            </a:r>
            <a:r>
              <a:rPr lang="en-US" sz="2000" dirty="0" err="1">
                <a:effectLst>
                  <a:outerShdw blurRad="38100" dist="38100" dir="2700000" algn="tl">
                    <a:srgbClr val="000000">
                      <a:alpha val="43137"/>
                    </a:srgbClr>
                  </a:outerShdw>
                </a:effectLst>
                <a:latin typeface="Calibri" pitchFamily="34" charset="0"/>
              </a:rPr>
              <a:t>poco</a:t>
            </a:r>
            <a:r>
              <a:rPr lang="en-US" sz="2000" dirty="0">
                <a:effectLst>
                  <a:outerShdw blurRad="38100" dist="38100" dir="2700000" algn="tl">
                    <a:srgbClr val="000000">
                      <a:alpha val="43137"/>
                    </a:srgbClr>
                  </a:outerShdw>
                </a:effectLst>
                <a:latin typeface="Calibri" pitchFamily="34" charset="0"/>
              </a:rPr>
              <a:t> </a:t>
            </a:r>
            <a:r>
              <a:rPr lang="en-US" sz="2000" dirty="0" err="1">
                <a:effectLst>
                  <a:outerShdw blurRad="38100" dist="38100" dir="2700000" algn="tl">
                    <a:srgbClr val="000000">
                      <a:alpha val="43137"/>
                    </a:srgbClr>
                  </a:outerShdw>
                </a:effectLst>
                <a:latin typeface="Calibri" pitchFamily="34" charset="0"/>
              </a:rPr>
              <a:t>più</a:t>
            </a:r>
            <a:r>
              <a:rPr lang="en-US" sz="2000" dirty="0">
                <a:effectLst>
                  <a:outerShdw blurRad="38100" dist="38100" dir="2700000" algn="tl">
                    <a:srgbClr val="000000">
                      <a:alpha val="43137"/>
                    </a:srgbClr>
                  </a:outerShdw>
                </a:effectLst>
                <a:latin typeface="Calibri" pitchFamily="34" charset="0"/>
              </a:rPr>
              <a:t> di due </a:t>
            </a:r>
            <a:r>
              <a:rPr lang="en-US" sz="2000" dirty="0" err="1">
                <a:effectLst>
                  <a:outerShdw blurRad="38100" dist="38100" dir="2700000" algn="tl">
                    <a:srgbClr val="000000">
                      <a:alpha val="43137"/>
                    </a:srgbClr>
                  </a:outerShdw>
                </a:effectLst>
                <a:latin typeface="Calibri" pitchFamily="34" charset="0"/>
              </a:rPr>
              <a:t>anni</a:t>
            </a:r>
            <a:endParaRPr lang="en-US" sz="2000" dirty="0">
              <a:effectLst>
                <a:outerShdw blurRad="38100" dist="38100" dir="2700000" algn="tl">
                  <a:srgbClr val="000000">
                    <a:alpha val="43137"/>
                  </a:srgbClr>
                </a:outerShdw>
              </a:effectLst>
              <a:latin typeface="Calibri" pitchFamily="34" charset="0"/>
            </a:endParaRPr>
          </a:p>
          <a:p>
            <a:pPr defTabSz="914400">
              <a:defRPr/>
            </a:pPr>
            <a:endParaRPr lang="en-US" sz="2000" dirty="0">
              <a:effectLst>
                <a:outerShdw blurRad="38100" dist="38100" dir="2700000" algn="tl">
                  <a:srgbClr val="000000">
                    <a:alpha val="43137"/>
                  </a:srgbClr>
                </a:outerShdw>
              </a:effectLst>
              <a:latin typeface="Calibri" pitchFamily="34" charset="0"/>
            </a:endParaRPr>
          </a:p>
          <a:p>
            <a:pPr defTabSz="914400">
              <a:defRPr/>
            </a:pPr>
            <a:r>
              <a:rPr lang="en-US" sz="2000" dirty="0">
                <a:effectLst>
                  <a:outerShdw blurRad="38100" dist="38100" dir="2700000" algn="tl">
                    <a:srgbClr val="000000">
                      <a:alpha val="43137"/>
                    </a:srgbClr>
                  </a:outerShdw>
                </a:effectLst>
                <a:latin typeface="Calibri" pitchFamily="34" charset="0"/>
              </a:rPr>
              <a:t>Da </a:t>
            </a:r>
            <a:r>
              <a:rPr lang="en-US" sz="2000" dirty="0" err="1">
                <a:effectLst>
                  <a:outerShdw blurRad="38100" dist="38100" dir="2700000" algn="tl">
                    <a:srgbClr val="000000">
                      <a:alpha val="43137"/>
                    </a:srgbClr>
                  </a:outerShdw>
                </a:effectLst>
                <a:latin typeface="Calibri" pitchFamily="34" charset="0"/>
              </a:rPr>
              <a:t>poco</a:t>
            </a:r>
            <a:r>
              <a:rPr lang="en-US" sz="2000" dirty="0">
                <a:effectLst>
                  <a:outerShdw blurRad="38100" dist="38100" dir="2700000" algn="tl">
                    <a:srgbClr val="000000">
                      <a:alpha val="43137"/>
                    </a:srgbClr>
                  </a:outerShdw>
                </a:effectLst>
                <a:latin typeface="Calibri" pitchFamily="34" charset="0"/>
              </a:rPr>
              <a:t> è </a:t>
            </a:r>
            <a:r>
              <a:rPr lang="en-US" sz="2000" dirty="0" err="1">
                <a:effectLst>
                  <a:outerShdw blurRad="38100" dist="38100" dir="2700000" algn="tl">
                    <a:srgbClr val="000000">
                      <a:alpha val="43137"/>
                    </a:srgbClr>
                  </a:outerShdw>
                </a:effectLst>
                <a:latin typeface="Calibri" pitchFamily="34" charset="0"/>
              </a:rPr>
              <a:t>nato</a:t>
            </a:r>
            <a:r>
              <a:rPr lang="en-US" sz="2000" dirty="0">
                <a:effectLst>
                  <a:outerShdw blurRad="38100" dist="38100" dir="2700000" algn="tl">
                    <a:srgbClr val="000000">
                      <a:alpha val="43137"/>
                    </a:srgbClr>
                  </a:outerShdw>
                </a:effectLst>
                <a:latin typeface="Calibri" pitchFamily="34" charset="0"/>
              </a:rPr>
              <a:t> </a:t>
            </a:r>
            <a:r>
              <a:rPr lang="en-US" sz="2000" dirty="0" err="1">
                <a:effectLst>
                  <a:outerShdw blurRad="38100" dist="38100" dir="2700000" algn="tl">
                    <a:srgbClr val="000000">
                      <a:alpha val="43137"/>
                    </a:srgbClr>
                  </a:outerShdw>
                </a:effectLst>
                <a:latin typeface="Calibri" pitchFamily="34" charset="0"/>
              </a:rPr>
              <a:t>il</a:t>
            </a:r>
            <a:r>
              <a:rPr lang="en-US" sz="2000" dirty="0">
                <a:effectLst>
                  <a:outerShdw blurRad="38100" dist="38100" dir="2700000" algn="tl">
                    <a:srgbClr val="000000">
                      <a:alpha val="43137"/>
                    </a:srgbClr>
                  </a:outerShdw>
                </a:effectLst>
                <a:latin typeface="Calibri" pitchFamily="34" charset="0"/>
              </a:rPr>
              <a:t> primo </a:t>
            </a:r>
            <a:r>
              <a:rPr lang="en-US" sz="2000" dirty="0" err="1">
                <a:effectLst>
                  <a:outerShdw blurRad="38100" dist="38100" dir="2700000" algn="tl">
                    <a:srgbClr val="000000">
                      <a:alpha val="43137"/>
                    </a:srgbClr>
                  </a:outerShdw>
                </a:effectLst>
                <a:latin typeface="Calibri" pitchFamily="34" charset="0"/>
              </a:rPr>
              <a:t>figlio</a:t>
            </a:r>
            <a:endParaRPr lang="en-US" sz="2000" dirty="0">
              <a:effectLst>
                <a:outerShdw blurRad="38100" dist="38100" dir="2700000" algn="tl">
                  <a:srgbClr val="000000">
                    <a:alpha val="43137"/>
                  </a:srgbClr>
                </a:outerShdw>
              </a:effectLst>
              <a:latin typeface="Calibri" pitchFamily="34" charset="0"/>
            </a:endParaRPr>
          </a:p>
          <a:p>
            <a:pPr defTabSz="914400">
              <a:defRPr/>
            </a:pPr>
            <a:endParaRPr lang="en-US" sz="2000" dirty="0">
              <a:effectLst>
                <a:outerShdw blurRad="38100" dist="38100" dir="2700000" algn="tl">
                  <a:srgbClr val="000000">
                    <a:alpha val="43137"/>
                  </a:srgbClr>
                </a:outerShdw>
              </a:effectLst>
              <a:latin typeface="Calibri" pitchFamily="34" charset="0"/>
            </a:endParaRPr>
          </a:p>
          <a:p>
            <a:pPr defTabSz="914400">
              <a:defRPr/>
            </a:pPr>
            <a:r>
              <a:rPr lang="en-US" sz="2000" dirty="0" err="1">
                <a:effectLst>
                  <a:outerShdw blurRad="38100" dist="38100" dir="2700000" algn="tl">
                    <a:srgbClr val="000000">
                      <a:alpha val="43137"/>
                    </a:srgbClr>
                  </a:outerShdw>
                </a:effectLst>
                <a:latin typeface="Calibri" pitchFamily="34" charset="0"/>
              </a:rPr>
              <a:t>Prega</a:t>
            </a:r>
            <a:r>
              <a:rPr lang="en-US" sz="2000" dirty="0">
                <a:effectLst>
                  <a:outerShdw blurRad="38100" dist="38100" dir="2700000" algn="tl">
                    <a:srgbClr val="000000">
                      <a:alpha val="43137"/>
                    </a:srgbClr>
                  </a:outerShdw>
                </a:effectLst>
                <a:latin typeface="Calibri" pitchFamily="34" charset="0"/>
              </a:rPr>
              <a:t> molto e </a:t>
            </a:r>
            <a:r>
              <a:rPr lang="en-US" sz="2000" dirty="0" err="1">
                <a:effectLst>
                  <a:outerShdw blurRad="38100" dist="38100" dir="2700000" algn="tl">
                    <a:srgbClr val="000000">
                      <a:alpha val="43137"/>
                    </a:srgbClr>
                  </a:outerShdw>
                </a:effectLst>
                <a:latin typeface="Calibri" pitchFamily="34" charset="0"/>
              </a:rPr>
              <a:t>digiuna</a:t>
            </a:r>
            <a:endParaRPr lang="en-US" sz="2000" dirty="0">
              <a:effectLst>
                <a:outerShdw blurRad="38100" dist="38100" dir="2700000" algn="tl">
                  <a:srgbClr val="000000">
                    <a:alpha val="43137"/>
                  </a:srgbClr>
                </a:outerShdw>
              </a:effectLst>
              <a:latin typeface="Calibri" pitchFamily="34" charset="0"/>
            </a:endParaRPr>
          </a:p>
        </p:txBody>
      </p:sp>
      <p:sp>
        <p:nvSpPr>
          <p:cNvPr id="80910" name="Rectangle 14"/>
          <p:cNvSpPr>
            <a:spLocks noChangeArrowheads="1"/>
          </p:cNvSpPr>
          <p:nvPr/>
        </p:nvSpPr>
        <p:spPr bwMode="auto">
          <a:xfrm>
            <a:off x="7092950" y="2997200"/>
            <a:ext cx="1800225" cy="641350"/>
          </a:xfrm>
          <a:prstGeom prst="rect">
            <a:avLst/>
          </a:prstGeom>
          <a:solidFill>
            <a:schemeClr val="tx1"/>
          </a:solidFill>
          <a:ln w="9525">
            <a:noFill/>
            <a:miter lim="800000"/>
            <a:headEnd/>
            <a:tailEnd/>
          </a:ln>
          <a:effectLst/>
        </p:spPr>
        <p:txBody>
          <a:bodyPr>
            <a:spAutoFit/>
          </a:bodyPr>
          <a:lstStyle/>
          <a:p>
            <a:pPr algn="ctr" defTabSz="914400">
              <a:defRPr/>
            </a:pPr>
            <a:r>
              <a:rPr lang="en-US" dirty="0" err="1">
                <a:solidFill>
                  <a:schemeClr val="bg1"/>
                </a:solidFill>
                <a:effectLst>
                  <a:outerShdw blurRad="38100" dist="38100" dir="2700000" algn="tl">
                    <a:srgbClr val="000000">
                      <a:alpha val="43137"/>
                    </a:srgbClr>
                  </a:outerShdw>
                </a:effectLst>
                <a:latin typeface="Calibri" pitchFamily="34" charset="0"/>
              </a:rPr>
              <a:t>nuove</a:t>
            </a:r>
            <a:r>
              <a:rPr lang="en-US" dirty="0">
                <a:solidFill>
                  <a:schemeClr val="bg1"/>
                </a:solidFill>
                <a:effectLst>
                  <a:outerShdw blurRad="38100" dist="38100" dir="2700000" algn="tl">
                    <a:srgbClr val="000000">
                      <a:alpha val="43137"/>
                    </a:srgbClr>
                  </a:outerShdw>
                </a:effectLst>
                <a:latin typeface="Calibri" pitchFamily="34" charset="0"/>
              </a:rPr>
              <a:t> </a:t>
            </a:r>
            <a:r>
              <a:rPr lang="en-US" dirty="0" err="1">
                <a:solidFill>
                  <a:schemeClr val="bg1"/>
                </a:solidFill>
                <a:effectLst>
                  <a:outerShdw blurRad="38100" dist="38100" dir="2700000" algn="tl">
                    <a:srgbClr val="000000">
                      <a:alpha val="43137"/>
                    </a:srgbClr>
                  </a:outerShdw>
                </a:effectLst>
                <a:latin typeface="Calibri" pitchFamily="34" charset="0"/>
              </a:rPr>
              <a:t>responsabilità</a:t>
            </a:r>
            <a:endParaRPr lang="it-IT" dirty="0">
              <a:solidFill>
                <a:schemeClr val="bg1"/>
              </a:solidFill>
              <a:effectLst>
                <a:outerShdw blurRad="38100" dist="38100" dir="2700000" algn="tl">
                  <a:srgbClr val="000000">
                    <a:alpha val="43137"/>
                  </a:srgbClr>
                </a:outerShdw>
              </a:effectLst>
              <a:latin typeface="Calibri" pitchFamily="34" charset="0"/>
            </a:endParaRPr>
          </a:p>
        </p:txBody>
      </p:sp>
      <p:sp>
        <p:nvSpPr>
          <p:cNvPr id="80911" name="Rectangle 15"/>
          <p:cNvSpPr>
            <a:spLocks noChangeArrowheads="1"/>
          </p:cNvSpPr>
          <p:nvPr/>
        </p:nvSpPr>
        <p:spPr bwMode="auto">
          <a:xfrm>
            <a:off x="6300788" y="3783013"/>
            <a:ext cx="1800225" cy="366712"/>
          </a:xfrm>
          <a:prstGeom prst="rect">
            <a:avLst/>
          </a:prstGeom>
          <a:solidFill>
            <a:schemeClr val="tx1"/>
          </a:solidFill>
          <a:ln w="9525">
            <a:noFill/>
            <a:miter lim="800000"/>
            <a:headEnd/>
            <a:tailEnd/>
          </a:ln>
          <a:effectLst/>
        </p:spPr>
        <p:txBody>
          <a:bodyPr>
            <a:spAutoFit/>
          </a:bodyPr>
          <a:lstStyle/>
          <a:p>
            <a:pPr algn="ctr" defTabSz="914400">
              <a:defRPr/>
            </a:pPr>
            <a:r>
              <a:rPr lang="en-US">
                <a:solidFill>
                  <a:schemeClr val="bg1"/>
                </a:solidFill>
                <a:effectLst>
                  <a:outerShdw blurRad="38100" dist="38100" dir="2700000" algn="tl">
                    <a:srgbClr val="000000">
                      <a:alpha val="43137"/>
                    </a:srgbClr>
                  </a:outerShdw>
                </a:effectLst>
                <a:latin typeface="Calibri" pitchFamily="34" charset="0"/>
              </a:rPr>
              <a:t>dorme poco</a:t>
            </a:r>
            <a:endParaRPr lang="it-IT">
              <a:solidFill>
                <a:schemeClr val="bg1"/>
              </a:solidFill>
              <a:effectLst>
                <a:outerShdw blurRad="38100" dist="38100" dir="2700000" algn="tl">
                  <a:srgbClr val="000000">
                    <a:alpha val="43137"/>
                  </a:srgbClr>
                </a:outerShdw>
              </a:effectLst>
              <a:latin typeface="Calibri" pitchFamily="34" charset="0"/>
            </a:endParaRPr>
          </a:p>
        </p:txBody>
      </p:sp>
      <p:sp>
        <p:nvSpPr>
          <p:cNvPr id="80912" name="Rectangle 16"/>
          <p:cNvSpPr>
            <a:spLocks noChangeArrowheads="1"/>
          </p:cNvSpPr>
          <p:nvPr/>
        </p:nvSpPr>
        <p:spPr bwMode="auto">
          <a:xfrm>
            <a:off x="5435600" y="4365625"/>
            <a:ext cx="1800225" cy="366713"/>
          </a:xfrm>
          <a:prstGeom prst="rect">
            <a:avLst/>
          </a:prstGeom>
          <a:solidFill>
            <a:schemeClr val="tx1"/>
          </a:solidFill>
          <a:ln w="9525">
            <a:noFill/>
            <a:miter lim="800000"/>
            <a:headEnd/>
            <a:tailEnd/>
          </a:ln>
          <a:effectLst/>
        </p:spPr>
        <p:txBody>
          <a:bodyPr>
            <a:spAutoFit/>
          </a:bodyPr>
          <a:lstStyle/>
          <a:p>
            <a:pPr algn="ctr" defTabSz="914400">
              <a:defRPr/>
            </a:pPr>
            <a:r>
              <a:rPr lang="en-US">
                <a:solidFill>
                  <a:schemeClr val="bg1"/>
                </a:solidFill>
                <a:effectLst>
                  <a:outerShdw blurRad="38100" dist="38100" dir="2700000" algn="tl">
                    <a:srgbClr val="000000">
                      <a:alpha val="43137"/>
                    </a:srgbClr>
                  </a:outerShdw>
                </a:effectLst>
                <a:latin typeface="Calibri" pitchFamily="34" charset="0"/>
              </a:rPr>
              <a:t>ipoglicemia?</a:t>
            </a:r>
            <a:endParaRPr lang="it-IT">
              <a:solidFill>
                <a:schemeClr val="bg1"/>
              </a:solidFill>
              <a:effectLst>
                <a:outerShdw blurRad="38100" dist="38100" dir="2700000" algn="tl">
                  <a:srgbClr val="000000">
                    <a:alpha val="43137"/>
                  </a:srgbClr>
                </a:outerShdw>
              </a:effectLst>
              <a:latin typeface="Calibri" pitchFamily="34" charset="0"/>
            </a:endParaRPr>
          </a:p>
        </p:txBody>
      </p:sp>
      <p:grpSp>
        <p:nvGrpSpPr>
          <p:cNvPr id="55304" name="Group 11"/>
          <p:cNvGrpSpPr>
            <a:grpSpLocks/>
          </p:cNvGrpSpPr>
          <p:nvPr/>
        </p:nvGrpSpPr>
        <p:grpSpPr bwMode="auto">
          <a:xfrm>
            <a:off x="34925" y="-134938"/>
            <a:ext cx="9109075" cy="6992938"/>
            <a:chOff x="22" y="-85"/>
            <a:chExt cx="5738" cy="4405"/>
          </a:xfrm>
        </p:grpSpPr>
        <p:sp>
          <p:nvSpPr>
            <p:cNvPr id="55305"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5306"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55307" name="Group 17"/>
            <p:cNvGrpSpPr>
              <a:grpSpLocks/>
            </p:cNvGrpSpPr>
            <p:nvPr/>
          </p:nvGrpSpPr>
          <p:grpSpPr bwMode="auto">
            <a:xfrm>
              <a:off x="4736" y="3947"/>
              <a:ext cx="1024" cy="373"/>
              <a:chOff x="4736" y="3730"/>
              <a:chExt cx="1024" cy="373"/>
            </a:xfrm>
          </p:grpSpPr>
          <p:sp>
            <p:nvSpPr>
              <p:cNvPr id="55316"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55317"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55309"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5310"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5311"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5312"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5313"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55314" name="Picture 23"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55315" name="Picture 24"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910"/>
                                        </p:tgtEl>
                                        <p:attrNameLst>
                                          <p:attrName>style.visibility</p:attrName>
                                        </p:attrNameLst>
                                      </p:cBhvr>
                                      <p:to>
                                        <p:strVal val="visible"/>
                                      </p:to>
                                    </p:set>
                                    <p:animEffect transition="in" filter="fade">
                                      <p:cBhvr>
                                        <p:cTn id="7" dur="1000"/>
                                        <p:tgtEl>
                                          <p:spTgt spid="80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911"/>
                                        </p:tgtEl>
                                        <p:attrNameLst>
                                          <p:attrName>style.visibility</p:attrName>
                                        </p:attrNameLst>
                                      </p:cBhvr>
                                      <p:to>
                                        <p:strVal val="visible"/>
                                      </p:to>
                                    </p:set>
                                    <p:animEffect transition="in" filter="fade">
                                      <p:cBhvr>
                                        <p:cTn id="12" dur="1000"/>
                                        <p:tgtEl>
                                          <p:spTgt spid="809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912"/>
                                        </p:tgtEl>
                                        <p:attrNameLst>
                                          <p:attrName>style.visibility</p:attrName>
                                        </p:attrNameLst>
                                      </p:cBhvr>
                                      <p:to>
                                        <p:strVal val="visible"/>
                                      </p:to>
                                    </p:set>
                                    <p:animEffect transition="in" filter="fade">
                                      <p:cBhvr>
                                        <p:cTn id="17" dur="1000"/>
                                        <p:tgtEl>
                                          <p:spTgt spid="80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10" grpId="0" animBg="1"/>
      <p:bldP spid="80911" grpId="0" animBg="1"/>
      <p:bldP spid="809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9" descr="Risultati immagini per cefalea"/>
          <p:cNvPicPr>
            <a:picLocks noChangeAspect="1" noChangeArrowheads="1"/>
          </p:cNvPicPr>
          <p:nvPr/>
        </p:nvPicPr>
        <p:blipFill>
          <a:blip r:embed="rId3"/>
          <a:srcRect/>
          <a:stretch>
            <a:fillRect/>
          </a:stretch>
        </p:blipFill>
        <p:spPr bwMode="auto">
          <a:xfrm>
            <a:off x="2916238" y="2205038"/>
            <a:ext cx="2124075" cy="2152650"/>
          </a:xfrm>
          <a:prstGeom prst="rect">
            <a:avLst/>
          </a:prstGeom>
          <a:noFill/>
          <a:ln w="9525">
            <a:noFill/>
            <a:miter lim="800000"/>
            <a:headEnd/>
            <a:tailEnd/>
          </a:ln>
        </p:spPr>
      </p:pic>
      <p:sp>
        <p:nvSpPr>
          <p:cNvPr id="85002" name="Rectangle 10"/>
          <p:cNvSpPr>
            <a:spLocks noChangeArrowheads="1"/>
          </p:cNvSpPr>
          <p:nvPr/>
        </p:nvSpPr>
        <p:spPr bwMode="auto">
          <a:xfrm>
            <a:off x="5364163" y="1700213"/>
            <a:ext cx="2303462" cy="831850"/>
          </a:xfrm>
          <a:prstGeom prst="rect">
            <a:avLst/>
          </a:prstGeom>
          <a:solidFill>
            <a:srgbClr val="FF0000"/>
          </a:solidFill>
          <a:ln w="9525">
            <a:solidFill>
              <a:schemeClr val="tx1"/>
            </a:solid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nuove responsabilità</a:t>
            </a:r>
            <a:endParaRPr lang="it-IT" sz="2400">
              <a:effectLst>
                <a:outerShdw blurRad="38100" dist="38100" dir="2700000" algn="tl">
                  <a:srgbClr val="000000"/>
                </a:outerShdw>
              </a:effectLst>
              <a:latin typeface="Calibri" pitchFamily="34" charset="0"/>
            </a:endParaRPr>
          </a:p>
        </p:txBody>
      </p:sp>
      <p:sp>
        <p:nvSpPr>
          <p:cNvPr id="85003" name="Rectangle 11"/>
          <p:cNvSpPr>
            <a:spLocks noChangeArrowheads="1"/>
          </p:cNvSpPr>
          <p:nvPr/>
        </p:nvSpPr>
        <p:spPr bwMode="auto">
          <a:xfrm>
            <a:off x="827088" y="1700213"/>
            <a:ext cx="1800225" cy="466725"/>
          </a:xfrm>
          <a:prstGeom prst="rect">
            <a:avLst/>
          </a:prstGeom>
          <a:solidFill>
            <a:srgbClr val="FF0000"/>
          </a:solidFill>
          <a:ln w="9525">
            <a:solidFill>
              <a:schemeClr val="tx1"/>
            </a:solid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dorme poco</a:t>
            </a:r>
            <a:endParaRPr lang="it-IT" sz="2400">
              <a:effectLst>
                <a:outerShdw blurRad="38100" dist="38100" dir="2700000" algn="tl">
                  <a:srgbClr val="000000"/>
                </a:outerShdw>
              </a:effectLst>
              <a:latin typeface="Calibri" pitchFamily="34" charset="0"/>
            </a:endParaRPr>
          </a:p>
        </p:txBody>
      </p:sp>
      <p:sp>
        <p:nvSpPr>
          <p:cNvPr id="85004" name="Rectangle 12"/>
          <p:cNvSpPr>
            <a:spLocks noChangeArrowheads="1"/>
          </p:cNvSpPr>
          <p:nvPr/>
        </p:nvSpPr>
        <p:spPr bwMode="auto">
          <a:xfrm>
            <a:off x="684213" y="5300663"/>
            <a:ext cx="2232025" cy="466725"/>
          </a:xfrm>
          <a:prstGeom prst="rect">
            <a:avLst/>
          </a:prstGeom>
          <a:solidFill>
            <a:srgbClr val="FF0000"/>
          </a:solidFill>
          <a:ln w="9525">
            <a:solidFill>
              <a:schemeClr val="tx1"/>
            </a:solid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digiuno</a:t>
            </a:r>
            <a:endParaRPr lang="it-IT" sz="2400">
              <a:effectLst>
                <a:outerShdw blurRad="38100" dist="38100" dir="2700000" algn="tl">
                  <a:srgbClr val="000000"/>
                </a:outerShdw>
              </a:effectLst>
              <a:latin typeface="Calibri" pitchFamily="34" charset="0"/>
            </a:endParaRPr>
          </a:p>
        </p:txBody>
      </p:sp>
      <p:sp>
        <p:nvSpPr>
          <p:cNvPr id="85006" name="Rectangle 14"/>
          <p:cNvSpPr>
            <a:spLocks noChangeArrowheads="1"/>
          </p:cNvSpPr>
          <p:nvPr/>
        </p:nvSpPr>
        <p:spPr bwMode="auto">
          <a:xfrm>
            <a:off x="5148263" y="4565650"/>
            <a:ext cx="2736850" cy="1570038"/>
          </a:xfrm>
          <a:prstGeom prst="rect">
            <a:avLst/>
          </a:prstGeom>
          <a:solidFill>
            <a:schemeClr val="tx1"/>
          </a:solidFill>
          <a:ln w="9525">
            <a:noFill/>
            <a:miter lim="800000"/>
            <a:headEnd/>
            <a:tailEnd/>
          </a:ln>
          <a:effectLst/>
        </p:spPr>
        <p:txBody>
          <a:bodyPr>
            <a:spAutoFit/>
          </a:bodyPr>
          <a:lstStyle/>
          <a:p>
            <a:pPr defTabSz="914400">
              <a:buFontTx/>
              <a:buChar char="•"/>
              <a:defRPr/>
            </a:pPr>
            <a:r>
              <a:rPr lang="en-US" sz="2400" dirty="0">
                <a:solidFill>
                  <a:srgbClr val="FF0000"/>
                </a:solidFill>
                <a:effectLst>
                  <a:outerShdw blurRad="38100" dist="38100" dir="2700000" algn="tl">
                    <a:srgbClr val="C0C0C0"/>
                  </a:outerShdw>
                </a:effectLst>
                <a:latin typeface="Calibri" pitchFamily="34" charset="0"/>
              </a:rPr>
              <a:t> </a:t>
            </a:r>
            <a:r>
              <a:rPr lang="en-US" sz="2400" dirty="0" err="1">
                <a:solidFill>
                  <a:srgbClr val="FF0000"/>
                </a:solidFill>
                <a:effectLst>
                  <a:outerShdw blurRad="38100" dist="38100" dir="2700000" algn="tl">
                    <a:srgbClr val="C0C0C0"/>
                  </a:outerShdw>
                </a:effectLst>
                <a:latin typeface="Calibri" pitchFamily="34" charset="0"/>
              </a:rPr>
              <a:t>cefalea</a:t>
            </a:r>
            <a:endParaRPr lang="en-US" sz="2400" dirty="0">
              <a:solidFill>
                <a:srgbClr val="FF0000"/>
              </a:solidFill>
              <a:effectLst>
                <a:outerShdw blurRad="38100" dist="38100" dir="2700000" algn="tl">
                  <a:srgbClr val="C0C0C0"/>
                </a:outerShdw>
              </a:effectLst>
              <a:latin typeface="Calibri" pitchFamily="34" charset="0"/>
            </a:endParaRPr>
          </a:p>
          <a:p>
            <a:pPr defTabSz="914400">
              <a:buFontTx/>
              <a:buChar char="•"/>
              <a:defRPr/>
            </a:pPr>
            <a:r>
              <a:rPr lang="en-US" sz="2400" dirty="0">
                <a:solidFill>
                  <a:srgbClr val="FF0000"/>
                </a:solidFill>
                <a:effectLst>
                  <a:outerShdw blurRad="38100" dist="38100" dir="2700000" algn="tl">
                    <a:srgbClr val="C0C0C0"/>
                  </a:outerShdw>
                </a:effectLst>
                <a:latin typeface="Calibri" pitchFamily="34" charset="0"/>
              </a:rPr>
              <a:t> </a:t>
            </a:r>
            <a:r>
              <a:rPr lang="en-US" sz="2400" dirty="0" err="1">
                <a:solidFill>
                  <a:srgbClr val="FF0000"/>
                </a:solidFill>
                <a:effectLst>
                  <a:outerShdw blurRad="38100" dist="38100" dir="2700000" algn="tl">
                    <a:srgbClr val="C0C0C0"/>
                  </a:outerShdw>
                </a:effectLst>
                <a:latin typeface="Calibri" pitchFamily="34" charset="0"/>
              </a:rPr>
              <a:t>tachicardia</a:t>
            </a:r>
            <a:endParaRPr lang="en-US" sz="2400" dirty="0">
              <a:solidFill>
                <a:srgbClr val="FF0000"/>
              </a:solidFill>
              <a:effectLst>
                <a:outerShdw blurRad="38100" dist="38100" dir="2700000" algn="tl">
                  <a:srgbClr val="C0C0C0"/>
                </a:outerShdw>
              </a:effectLst>
              <a:latin typeface="Calibri" pitchFamily="34" charset="0"/>
            </a:endParaRPr>
          </a:p>
          <a:p>
            <a:pPr defTabSz="914400">
              <a:buFontTx/>
              <a:buChar char="•"/>
              <a:defRPr/>
            </a:pPr>
            <a:r>
              <a:rPr lang="en-US" sz="2400" dirty="0">
                <a:solidFill>
                  <a:srgbClr val="FF0000"/>
                </a:solidFill>
                <a:effectLst>
                  <a:outerShdw blurRad="38100" dist="38100" dir="2700000" algn="tl">
                    <a:srgbClr val="C0C0C0"/>
                  </a:outerShdw>
                </a:effectLst>
                <a:latin typeface="Calibri" pitchFamily="34" charset="0"/>
              </a:rPr>
              <a:t> </a:t>
            </a:r>
            <a:r>
              <a:rPr lang="en-US" sz="2400" dirty="0" err="1">
                <a:solidFill>
                  <a:srgbClr val="FF0000"/>
                </a:solidFill>
                <a:effectLst>
                  <a:outerShdw blurRad="38100" dist="38100" dir="2700000" algn="tl">
                    <a:srgbClr val="C0C0C0"/>
                  </a:outerShdw>
                </a:effectLst>
                <a:latin typeface="Calibri" pitchFamily="34" charset="0"/>
              </a:rPr>
              <a:t>tremori</a:t>
            </a:r>
            <a:endParaRPr lang="en-US" sz="2400" dirty="0">
              <a:solidFill>
                <a:srgbClr val="FF0000"/>
              </a:solidFill>
              <a:effectLst>
                <a:outerShdw blurRad="38100" dist="38100" dir="2700000" algn="tl">
                  <a:srgbClr val="C0C0C0"/>
                </a:outerShdw>
              </a:effectLst>
              <a:latin typeface="Calibri" pitchFamily="34" charset="0"/>
            </a:endParaRPr>
          </a:p>
          <a:p>
            <a:pPr defTabSz="914400">
              <a:buFontTx/>
              <a:buChar char="•"/>
              <a:defRPr/>
            </a:pPr>
            <a:r>
              <a:rPr lang="en-US" sz="2400" dirty="0">
                <a:solidFill>
                  <a:srgbClr val="FF0000"/>
                </a:solidFill>
                <a:effectLst>
                  <a:outerShdw blurRad="38100" dist="38100" dir="2700000" algn="tl">
                    <a:srgbClr val="C0C0C0"/>
                  </a:outerShdw>
                </a:effectLst>
                <a:latin typeface="Calibri" pitchFamily="34" charset="0"/>
              </a:rPr>
              <a:t> </a:t>
            </a:r>
            <a:r>
              <a:rPr lang="en-US" sz="2400" dirty="0" err="1">
                <a:solidFill>
                  <a:srgbClr val="FF0000"/>
                </a:solidFill>
                <a:effectLst>
                  <a:outerShdw blurRad="38100" dist="38100" dir="2700000" algn="tl">
                    <a:srgbClr val="C0C0C0"/>
                  </a:outerShdw>
                </a:effectLst>
                <a:latin typeface="Calibri" pitchFamily="34" charset="0"/>
              </a:rPr>
              <a:t>attacchi</a:t>
            </a:r>
            <a:r>
              <a:rPr lang="en-US" sz="2400" dirty="0">
                <a:solidFill>
                  <a:srgbClr val="FF0000"/>
                </a:solidFill>
                <a:effectLst>
                  <a:outerShdw blurRad="38100" dist="38100" dir="2700000" algn="tl">
                    <a:srgbClr val="C0C0C0"/>
                  </a:outerShdw>
                </a:effectLst>
                <a:latin typeface="Calibri" pitchFamily="34" charset="0"/>
              </a:rPr>
              <a:t> di </a:t>
            </a:r>
            <a:r>
              <a:rPr lang="en-US" sz="2400" dirty="0" err="1">
                <a:solidFill>
                  <a:srgbClr val="FF0000"/>
                </a:solidFill>
                <a:effectLst>
                  <a:outerShdw blurRad="38100" dist="38100" dir="2700000" algn="tl">
                    <a:srgbClr val="C0C0C0"/>
                  </a:outerShdw>
                </a:effectLst>
                <a:latin typeface="Calibri" pitchFamily="34" charset="0"/>
              </a:rPr>
              <a:t>panico</a:t>
            </a:r>
            <a:endParaRPr lang="it-IT" sz="2400" dirty="0">
              <a:solidFill>
                <a:srgbClr val="FF0000"/>
              </a:solidFill>
              <a:effectLst>
                <a:outerShdw blurRad="38100" dist="38100" dir="2700000" algn="tl">
                  <a:srgbClr val="C0C0C0"/>
                </a:outerShdw>
              </a:effectLst>
              <a:latin typeface="Calibri" pitchFamily="34" charset="0"/>
            </a:endParaRPr>
          </a:p>
        </p:txBody>
      </p:sp>
      <p:sp>
        <p:nvSpPr>
          <p:cNvPr id="100359" name="AutoShape 15"/>
          <p:cNvSpPr>
            <a:spLocks noChangeArrowheads="1"/>
          </p:cNvSpPr>
          <p:nvPr/>
        </p:nvSpPr>
        <p:spPr bwMode="auto">
          <a:xfrm>
            <a:off x="2195513" y="2636838"/>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0360" name="AutoShape 16"/>
          <p:cNvSpPr>
            <a:spLocks noChangeArrowheads="1"/>
          </p:cNvSpPr>
          <p:nvPr/>
        </p:nvSpPr>
        <p:spPr bwMode="auto">
          <a:xfrm flipH="1">
            <a:off x="5219700" y="2636838"/>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0361" name="AutoShape 17"/>
          <p:cNvSpPr>
            <a:spLocks noChangeArrowheads="1"/>
          </p:cNvSpPr>
          <p:nvPr/>
        </p:nvSpPr>
        <p:spPr bwMode="auto">
          <a:xfrm flipV="1">
            <a:off x="2195513" y="4365625"/>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0362" name="AutoShape 18"/>
          <p:cNvSpPr>
            <a:spLocks noChangeArrowheads="1"/>
          </p:cNvSpPr>
          <p:nvPr/>
        </p:nvSpPr>
        <p:spPr bwMode="auto">
          <a:xfrm rot="-4027798">
            <a:off x="4284663" y="4508500"/>
            <a:ext cx="792162" cy="649288"/>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pPr defTabSz="914400">
              <a:defRPr/>
            </a:pPr>
            <a:endParaRPr lang="it-IT" sz="1200">
              <a:effectLst>
                <a:outerShdw blurRad="38100" dist="38100" dir="2700000" algn="tl">
                  <a:srgbClr val="C0C0C0"/>
                </a:outerShdw>
              </a:effectLst>
              <a:latin typeface="Calibri" pitchFamily="34" charset="0"/>
            </a:endParaRPr>
          </a:p>
        </p:txBody>
      </p:sp>
      <p:grpSp>
        <p:nvGrpSpPr>
          <p:cNvPr id="57354" name="Group 12"/>
          <p:cNvGrpSpPr>
            <a:grpSpLocks/>
          </p:cNvGrpSpPr>
          <p:nvPr/>
        </p:nvGrpSpPr>
        <p:grpSpPr bwMode="auto">
          <a:xfrm>
            <a:off x="34925" y="-134938"/>
            <a:ext cx="9109075" cy="6992938"/>
            <a:chOff x="22" y="-85"/>
            <a:chExt cx="5738" cy="4405"/>
          </a:xfrm>
        </p:grpSpPr>
        <p:sp>
          <p:nvSpPr>
            <p:cNvPr id="57355"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56"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57357" name="Group 17"/>
            <p:cNvGrpSpPr>
              <a:grpSpLocks/>
            </p:cNvGrpSpPr>
            <p:nvPr/>
          </p:nvGrpSpPr>
          <p:grpSpPr bwMode="auto">
            <a:xfrm>
              <a:off x="4736" y="3947"/>
              <a:ext cx="1024" cy="373"/>
              <a:chOff x="4736" y="3730"/>
              <a:chExt cx="1024" cy="373"/>
            </a:xfrm>
          </p:grpSpPr>
          <p:sp>
            <p:nvSpPr>
              <p:cNvPr id="57366"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57367"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57359"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0"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1"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2"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3"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57364" name="Picture 24"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57365" name="Picture 25"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7" name="Rectangle 13"/>
          <p:cNvSpPr>
            <a:spLocks noChangeArrowheads="1"/>
          </p:cNvSpPr>
          <p:nvPr/>
        </p:nvSpPr>
        <p:spPr bwMode="auto">
          <a:xfrm>
            <a:off x="2700338" y="3141663"/>
            <a:ext cx="5327650" cy="1128712"/>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Viene indirizzato al curante con diagnosi di </a:t>
            </a:r>
          </a:p>
          <a:p>
            <a:pPr defTabSz="914400">
              <a:defRPr/>
            </a:pPr>
            <a:endParaRPr lang="en-US" sz="2000">
              <a:effectLst>
                <a:outerShdw blurRad="38100" dist="38100" dir="2700000" algn="tl">
                  <a:srgbClr val="000000"/>
                </a:outerShdw>
              </a:effectLst>
              <a:latin typeface="Calibri" pitchFamily="34" charset="0"/>
            </a:endParaRPr>
          </a:p>
          <a:p>
            <a:pPr defTabSz="914400">
              <a:defRPr/>
            </a:pPr>
            <a:r>
              <a:rPr lang="en-US" sz="2000">
                <a:effectLst>
                  <a:outerShdw blurRad="38100" dist="38100" dir="2700000" algn="tl">
                    <a:srgbClr val="000000"/>
                  </a:outerShdw>
                </a:effectLst>
                <a:latin typeface="Calibri" pitchFamily="34" charset="0"/>
              </a:rPr>
              <a:t> </a:t>
            </a:r>
            <a:r>
              <a:rPr lang="en-US" sz="2800">
                <a:effectLst>
                  <a:outerShdw blurRad="38100" dist="38100" dir="2700000" algn="tl">
                    <a:srgbClr val="000000"/>
                  </a:outerShdw>
                </a:effectLst>
                <a:latin typeface="Calibri" pitchFamily="34" charset="0"/>
              </a:rPr>
              <a:t>sindrome ansioso-depressiva</a:t>
            </a:r>
          </a:p>
        </p:txBody>
      </p:sp>
      <p:pic>
        <p:nvPicPr>
          <p:cNvPr id="59394" name="Picture 16" descr="3094 manichino stilizzato ragazzo"/>
          <p:cNvPicPr>
            <a:picLocks noChangeAspect="1" noChangeArrowheads="1"/>
          </p:cNvPicPr>
          <p:nvPr/>
        </p:nvPicPr>
        <p:blipFill>
          <a:blip r:embed="rId3"/>
          <a:srcRect/>
          <a:stretch>
            <a:fillRect/>
          </a:stretch>
        </p:blipFill>
        <p:spPr bwMode="auto">
          <a:xfrm>
            <a:off x="395288" y="1409700"/>
            <a:ext cx="2076450" cy="4762500"/>
          </a:xfrm>
          <a:prstGeom prst="rect">
            <a:avLst/>
          </a:prstGeom>
          <a:noFill/>
          <a:ln w="9525">
            <a:solidFill>
              <a:schemeClr val="tx1"/>
            </a:solidFill>
            <a:miter lim="800000"/>
            <a:headEnd/>
            <a:tailEnd/>
          </a:ln>
        </p:spPr>
      </p:pic>
      <p:grpSp>
        <p:nvGrpSpPr>
          <p:cNvPr id="59395" name="Group 8"/>
          <p:cNvGrpSpPr>
            <a:grpSpLocks/>
          </p:cNvGrpSpPr>
          <p:nvPr/>
        </p:nvGrpSpPr>
        <p:grpSpPr bwMode="auto">
          <a:xfrm>
            <a:off x="34925" y="-134938"/>
            <a:ext cx="9109075" cy="6992938"/>
            <a:chOff x="22" y="-85"/>
            <a:chExt cx="5738" cy="4405"/>
          </a:xfrm>
        </p:grpSpPr>
        <p:sp>
          <p:nvSpPr>
            <p:cNvPr id="59398"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9399"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59400" name="Group 17"/>
            <p:cNvGrpSpPr>
              <a:grpSpLocks/>
            </p:cNvGrpSpPr>
            <p:nvPr/>
          </p:nvGrpSpPr>
          <p:grpSpPr bwMode="auto">
            <a:xfrm>
              <a:off x="4736" y="3947"/>
              <a:ext cx="1024" cy="373"/>
              <a:chOff x="4736" y="3730"/>
              <a:chExt cx="1024" cy="373"/>
            </a:xfrm>
          </p:grpSpPr>
          <p:sp>
            <p:nvSpPr>
              <p:cNvPr id="59409"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59410"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59402"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9403"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9404"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9405"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9406"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59407" name="Picture 20"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59408" name="Picture 21"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
        <p:nvSpPr>
          <p:cNvPr id="20" name="Rectangle 11"/>
          <p:cNvSpPr>
            <a:spLocks noChangeArrowheads="1"/>
          </p:cNvSpPr>
          <p:nvPr/>
        </p:nvSpPr>
        <p:spPr bwMode="auto">
          <a:xfrm>
            <a:off x="2598738" y="1458913"/>
            <a:ext cx="2520950" cy="584200"/>
          </a:xfrm>
          <a:prstGeom prst="rect">
            <a:avLst/>
          </a:prstGeom>
          <a:noFill/>
          <a:ln w="9525">
            <a:noFill/>
            <a:miter lim="800000"/>
            <a:headEnd/>
            <a:tailEnd/>
          </a:ln>
          <a:effectLst/>
        </p:spPr>
        <p:txBody>
          <a:bodyPr>
            <a:spAutoFit/>
          </a:bodyPr>
          <a:lstStyle/>
          <a:p>
            <a:pPr algn="ctr" defTabSz="914400">
              <a:defRPr/>
            </a:pPr>
            <a:r>
              <a:rPr lang="en-US" sz="3200" dirty="0">
                <a:effectLst>
                  <a:outerShdw blurRad="38100" dist="38100" dir="2700000" algn="tl">
                    <a:srgbClr val="000000"/>
                  </a:outerShdw>
                </a:effectLst>
                <a:latin typeface="Calibri" pitchFamily="34" charset="0"/>
              </a:rPr>
              <a:t>J Lo, M, 28 aa</a:t>
            </a:r>
            <a:endParaRPr lang="it-IT" sz="3200" dirty="0">
              <a:effectLst>
                <a:outerShdw blurRad="38100" dist="38100" dir="2700000" algn="tl">
                  <a:srgbClr val="000000"/>
                </a:outerShdw>
              </a:effectLst>
              <a:latin typeface="Calibri" pitchFamily="34" charset="0"/>
            </a:endParaRPr>
          </a:p>
        </p:txBody>
      </p:sp>
      <p:sp>
        <p:nvSpPr>
          <p:cNvPr id="21" name="Rectangle 12"/>
          <p:cNvSpPr>
            <a:spLocks noChangeArrowheads="1"/>
          </p:cNvSpPr>
          <p:nvPr/>
        </p:nvSpPr>
        <p:spPr bwMode="auto">
          <a:xfrm>
            <a:off x="2598738" y="1989138"/>
            <a:ext cx="2997200" cy="461962"/>
          </a:xfrm>
          <a:prstGeom prst="rect">
            <a:avLst/>
          </a:prstGeom>
          <a:noFill/>
          <a:ln w="9525">
            <a:noFill/>
            <a:miter lim="800000"/>
            <a:headEnd/>
            <a:tailEnd/>
          </a:ln>
          <a:effectLst/>
        </p:spPr>
        <p:txBody>
          <a:bodyPr>
            <a:spAutoFit/>
          </a:bodyPr>
          <a:lstStyle/>
          <a:p>
            <a:pPr defTabSz="914400">
              <a:defRPr/>
            </a:pPr>
            <a:r>
              <a:rPr lang="en-US" sz="2400" dirty="0" err="1">
                <a:effectLst>
                  <a:outerShdw blurRad="38100" dist="38100" dir="2700000" algn="tl">
                    <a:srgbClr val="000000"/>
                  </a:outerShdw>
                </a:effectLst>
                <a:latin typeface="Calibri" pitchFamily="34" charset="0"/>
              </a:rPr>
              <a:t>Testimone</a:t>
            </a:r>
            <a:r>
              <a:rPr lang="en-US" sz="2400" dirty="0">
                <a:effectLst>
                  <a:outerShdw blurRad="38100" dist="38100" dir="2700000" algn="tl">
                    <a:srgbClr val="000000"/>
                  </a:outerShdw>
                </a:effectLst>
                <a:latin typeface="Calibri" pitchFamily="34" charset="0"/>
              </a:rPr>
              <a:t> di </a:t>
            </a:r>
            <a:r>
              <a:rPr lang="en-US" sz="2400" dirty="0" err="1">
                <a:effectLst>
                  <a:outerShdw blurRad="38100" dist="38100" dir="2700000" algn="tl">
                    <a:srgbClr val="000000"/>
                  </a:outerShdw>
                </a:effectLst>
                <a:latin typeface="Calibri" pitchFamily="34" charset="0"/>
              </a:rPr>
              <a:t>Geova</a:t>
            </a:r>
            <a:endParaRPr lang="it-IT" sz="2400" dirty="0">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12" name="Rectangle 12"/>
          <p:cNvSpPr>
            <a:spLocks noChangeArrowheads="1"/>
          </p:cNvSpPr>
          <p:nvPr/>
        </p:nvSpPr>
        <p:spPr bwMode="auto">
          <a:xfrm>
            <a:off x="2700338" y="2139950"/>
            <a:ext cx="3384550" cy="460375"/>
          </a:xfrm>
          <a:prstGeom prst="rect">
            <a:avLst/>
          </a:prstGeom>
          <a:noFill/>
          <a:ln w="9525">
            <a:noFill/>
            <a:miter lim="800000"/>
            <a:headEnd/>
            <a:tailEnd/>
          </a:ln>
          <a:effectLst/>
        </p:spPr>
        <p:txBody>
          <a:bodyPr>
            <a:spAutoFit/>
          </a:bodyPr>
          <a:lstStyle/>
          <a:p>
            <a:pPr defTabSz="914400">
              <a:defRPr/>
            </a:pPr>
            <a:r>
              <a:rPr lang="en-US" sz="2400">
                <a:effectLst>
                  <a:outerShdw blurRad="38100" dist="38100" dir="2700000" algn="tl">
                    <a:srgbClr val="000000"/>
                  </a:outerShdw>
                </a:effectLst>
                <a:latin typeface="Calibri" pitchFamily="34" charset="0"/>
              </a:rPr>
              <a:t>… continua a stare male…</a:t>
            </a:r>
            <a:endParaRPr lang="en-US" sz="3200">
              <a:effectLst>
                <a:outerShdw blurRad="38100" dist="38100" dir="2700000" algn="tl">
                  <a:srgbClr val="000000"/>
                </a:outerShdw>
              </a:effectLst>
              <a:latin typeface="Calibri" pitchFamily="34" charset="0"/>
            </a:endParaRPr>
          </a:p>
        </p:txBody>
      </p:sp>
      <p:sp>
        <p:nvSpPr>
          <p:cNvPr id="76813" name="Rectangle 13"/>
          <p:cNvSpPr>
            <a:spLocks noChangeArrowheads="1"/>
          </p:cNvSpPr>
          <p:nvPr/>
        </p:nvSpPr>
        <p:spPr bwMode="auto">
          <a:xfrm>
            <a:off x="3132138" y="2571750"/>
            <a:ext cx="4464050" cy="460375"/>
          </a:xfrm>
          <a:prstGeom prst="rect">
            <a:avLst/>
          </a:prstGeom>
          <a:noFill/>
          <a:ln w="9525">
            <a:noFill/>
            <a:miter lim="800000"/>
            <a:headEnd/>
            <a:tailEnd/>
          </a:ln>
          <a:effectLst/>
        </p:spPr>
        <p:txBody>
          <a:bodyPr>
            <a:spAutoFit/>
          </a:bodyPr>
          <a:lstStyle/>
          <a:p>
            <a:pPr defTabSz="914400">
              <a:defRPr/>
            </a:pPr>
            <a:r>
              <a:rPr lang="en-US" sz="2400">
                <a:effectLst>
                  <a:outerShdw blurRad="38100" dist="38100" dir="2700000" algn="tl">
                    <a:srgbClr val="000000"/>
                  </a:outerShdw>
                </a:effectLst>
                <a:latin typeface="Calibri" pitchFamily="34" charset="0"/>
              </a:rPr>
              <a:t>… continua a pregare molto…</a:t>
            </a:r>
            <a:endParaRPr lang="en-US" sz="3200">
              <a:effectLst>
                <a:outerShdw blurRad="38100" dist="38100" dir="2700000" algn="tl">
                  <a:srgbClr val="000000"/>
                </a:outerShdw>
              </a:effectLst>
              <a:latin typeface="Calibri" pitchFamily="34" charset="0"/>
            </a:endParaRPr>
          </a:p>
        </p:txBody>
      </p:sp>
      <p:sp>
        <p:nvSpPr>
          <p:cNvPr id="76814" name="Rectangle 14"/>
          <p:cNvSpPr>
            <a:spLocks noChangeArrowheads="1"/>
          </p:cNvSpPr>
          <p:nvPr/>
        </p:nvSpPr>
        <p:spPr bwMode="auto">
          <a:xfrm>
            <a:off x="3492500" y="3074988"/>
            <a:ext cx="5040313" cy="460375"/>
          </a:xfrm>
          <a:prstGeom prst="rect">
            <a:avLst/>
          </a:prstGeom>
          <a:noFill/>
          <a:ln w="9525">
            <a:noFill/>
            <a:miter lim="800000"/>
            <a:headEnd/>
            <a:tailEnd/>
          </a:ln>
          <a:effectLst/>
        </p:spPr>
        <p:txBody>
          <a:bodyPr>
            <a:spAutoFit/>
          </a:bodyPr>
          <a:lstStyle/>
          <a:p>
            <a:pPr defTabSz="914400">
              <a:defRPr/>
            </a:pPr>
            <a:r>
              <a:rPr lang="en-US" sz="2400">
                <a:effectLst>
                  <a:outerShdw blurRad="38100" dist="38100" dir="2700000" algn="tl">
                    <a:srgbClr val="000000"/>
                  </a:outerShdw>
                </a:effectLst>
                <a:latin typeface="Calibri" pitchFamily="34" charset="0"/>
              </a:rPr>
              <a:t>… si isola e diventa sempre più strano…</a:t>
            </a:r>
            <a:endParaRPr lang="en-US" sz="3200">
              <a:effectLst>
                <a:outerShdw blurRad="38100" dist="38100" dir="2700000" algn="tl">
                  <a:srgbClr val="000000"/>
                </a:outerShdw>
              </a:effectLst>
              <a:latin typeface="Calibri" pitchFamily="34" charset="0"/>
            </a:endParaRPr>
          </a:p>
        </p:txBody>
      </p:sp>
      <p:pic>
        <p:nvPicPr>
          <p:cNvPr id="61444" name="Picture 22" descr="3095 manichino ragazzo base vetro testa uovo"/>
          <p:cNvPicPr>
            <a:picLocks noChangeAspect="1" noChangeArrowheads="1"/>
          </p:cNvPicPr>
          <p:nvPr/>
        </p:nvPicPr>
        <p:blipFill>
          <a:blip r:embed="rId3"/>
          <a:srcRect r="5074"/>
          <a:stretch>
            <a:fillRect/>
          </a:stretch>
        </p:blipFill>
        <p:spPr bwMode="auto">
          <a:xfrm>
            <a:off x="403225" y="1427163"/>
            <a:ext cx="2019300" cy="4757737"/>
          </a:xfrm>
          <a:prstGeom prst="rect">
            <a:avLst/>
          </a:prstGeom>
          <a:noFill/>
          <a:ln w="9525">
            <a:solidFill>
              <a:schemeClr val="tx1"/>
            </a:solidFill>
            <a:miter lim="800000"/>
            <a:headEnd/>
            <a:tailEnd/>
          </a:ln>
        </p:spPr>
      </p:pic>
      <p:pic>
        <p:nvPicPr>
          <p:cNvPr id="61445" name="Picture 23" descr="Manichino-donna"/>
          <p:cNvPicPr>
            <a:picLocks noChangeAspect="1" noChangeArrowheads="1"/>
          </p:cNvPicPr>
          <p:nvPr/>
        </p:nvPicPr>
        <p:blipFill>
          <a:blip r:embed="rId4"/>
          <a:srcRect/>
          <a:stretch>
            <a:fillRect/>
          </a:stretch>
        </p:blipFill>
        <p:spPr bwMode="auto">
          <a:xfrm>
            <a:off x="5703888" y="3933825"/>
            <a:ext cx="1868487" cy="1474788"/>
          </a:xfrm>
          <a:prstGeom prst="rect">
            <a:avLst/>
          </a:prstGeom>
          <a:noFill/>
          <a:ln w="9525">
            <a:solidFill>
              <a:schemeClr val="tx1"/>
            </a:solidFill>
            <a:miter lim="800000"/>
            <a:headEnd/>
            <a:tailEnd/>
          </a:ln>
        </p:spPr>
      </p:pic>
      <p:sp>
        <p:nvSpPr>
          <p:cNvPr id="76824" name="Rectangle 24"/>
          <p:cNvSpPr>
            <a:spLocks noChangeArrowheads="1"/>
          </p:cNvSpPr>
          <p:nvPr/>
        </p:nvSpPr>
        <p:spPr bwMode="auto">
          <a:xfrm>
            <a:off x="2916238" y="4005263"/>
            <a:ext cx="2879725" cy="457200"/>
          </a:xfrm>
          <a:prstGeom prst="rect">
            <a:avLst/>
          </a:prstGeom>
          <a:noFill/>
          <a:ln w="9525">
            <a:no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La moglie di J Lo</a:t>
            </a:r>
            <a:endParaRPr lang="it-IT" sz="2400">
              <a:effectLst>
                <a:outerShdw blurRad="38100" dist="38100" dir="2700000" algn="tl">
                  <a:srgbClr val="000000"/>
                </a:outerShdw>
              </a:effectLst>
              <a:latin typeface="Calibri" pitchFamily="34" charset="0"/>
            </a:endParaRPr>
          </a:p>
        </p:txBody>
      </p:sp>
      <p:sp>
        <p:nvSpPr>
          <p:cNvPr id="76825" name="Rectangle 25"/>
          <p:cNvSpPr>
            <a:spLocks noChangeArrowheads="1"/>
          </p:cNvSpPr>
          <p:nvPr/>
        </p:nvSpPr>
        <p:spPr bwMode="auto">
          <a:xfrm>
            <a:off x="4284663" y="5589588"/>
            <a:ext cx="3384550"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 non è più lui…</a:t>
            </a:r>
            <a:endParaRPr lang="en-US" sz="2800">
              <a:effectLst>
                <a:outerShdw blurRad="38100" dist="38100" dir="2700000" algn="tl">
                  <a:srgbClr val="000000"/>
                </a:outerShdw>
              </a:effectLst>
              <a:latin typeface="Calibri" pitchFamily="34" charset="0"/>
            </a:endParaRPr>
          </a:p>
        </p:txBody>
      </p:sp>
      <p:grpSp>
        <p:nvGrpSpPr>
          <p:cNvPr id="61448" name="Group 11"/>
          <p:cNvGrpSpPr>
            <a:grpSpLocks/>
          </p:cNvGrpSpPr>
          <p:nvPr/>
        </p:nvGrpSpPr>
        <p:grpSpPr bwMode="auto">
          <a:xfrm>
            <a:off x="34925" y="-134938"/>
            <a:ext cx="9109075" cy="6992938"/>
            <a:chOff x="22" y="-85"/>
            <a:chExt cx="5738" cy="4405"/>
          </a:xfrm>
        </p:grpSpPr>
        <p:sp>
          <p:nvSpPr>
            <p:cNvPr id="6145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1452" name="Group 17"/>
            <p:cNvGrpSpPr>
              <a:grpSpLocks/>
            </p:cNvGrpSpPr>
            <p:nvPr/>
          </p:nvGrpSpPr>
          <p:grpSpPr bwMode="auto">
            <a:xfrm>
              <a:off x="4736" y="3947"/>
              <a:ext cx="1024" cy="373"/>
              <a:chOff x="4736" y="3730"/>
              <a:chExt cx="1024" cy="373"/>
            </a:xfrm>
          </p:grpSpPr>
          <p:sp>
            <p:nvSpPr>
              <p:cNvPr id="6146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1462"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145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1459" name="Picture 23"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61460" name="Picture 24"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
        <p:nvSpPr>
          <p:cNvPr id="24" name="Rectangle 11"/>
          <p:cNvSpPr>
            <a:spLocks noChangeArrowheads="1"/>
          </p:cNvSpPr>
          <p:nvPr/>
        </p:nvSpPr>
        <p:spPr bwMode="auto">
          <a:xfrm>
            <a:off x="2598738" y="1458913"/>
            <a:ext cx="2520950" cy="584200"/>
          </a:xfrm>
          <a:prstGeom prst="rect">
            <a:avLst/>
          </a:prstGeom>
          <a:noFill/>
          <a:ln w="9525">
            <a:noFill/>
            <a:miter lim="800000"/>
            <a:headEnd/>
            <a:tailEnd/>
          </a:ln>
          <a:effectLst/>
        </p:spPr>
        <p:txBody>
          <a:bodyPr>
            <a:spAutoFit/>
          </a:bodyPr>
          <a:lstStyle/>
          <a:p>
            <a:pPr algn="ctr" defTabSz="914400">
              <a:defRPr/>
            </a:pPr>
            <a:r>
              <a:rPr lang="en-US" sz="3200" dirty="0">
                <a:effectLst>
                  <a:outerShdw blurRad="38100" dist="38100" dir="2700000" algn="tl">
                    <a:srgbClr val="000000"/>
                  </a:outerShdw>
                </a:effectLst>
                <a:latin typeface="Calibri" pitchFamily="34" charset="0"/>
              </a:rPr>
              <a:t>J Lo, M, 28 aa</a:t>
            </a:r>
            <a:endParaRPr lang="it-IT" sz="3200" dirty="0">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9" descr="little-sad-boy"/>
          <p:cNvPicPr>
            <a:picLocks noChangeAspect="1" noChangeArrowheads="1"/>
          </p:cNvPicPr>
          <p:nvPr/>
        </p:nvPicPr>
        <p:blipFill>
          <a:blip r:embed="rId3"/>
          <a:srcRect l="9448" t="4724" r="28346" b="7086"/>
          <a:stretch>
            <a:fillRect/>
          </a:stretch>
        </p:blipFill>
        <p:spPr bwMode="auto">
          <a:xfrm>
            <a:off x="179388" y="1341438"/>
            <a:ext cx="2371725" cy="3360737"/>
          </a:xfrm>
          <a:prstGeom prst="rect">
            <a:avLst/>
          </a:prstGeom>
          <a:noFill/>
          <a:ln w="9525">
            <a:noFill/>
            <a:miter lim="800000"/>
            <a:headEnd/>
            <a:tailEnd/>
          </a:ln>
        </p:spPr>
      </p:pic>
      <p:sp>
        <p:nvSpPr>
          <p:cNvPr id="87054" name="Rectangle 14"/>
          <p:cNvSpPr>
            <a:spLocks noChangeArrowheads="1"/>
          </p:cNvSpPr>
          <p:nvPr/>
        </p:nvSpPr>
        <p:spPr bwMode="auto">
          <a:xfrm>
            <a:off x="3779838" y="2132013"/>
            <a:ext cx="3816350" cy="1876425"/>
          </a:xfrm>
          <a:prstGeom prst="rect">
            <a:avLst/>
          </a:prstGeom>
          <a:solidFill>
            <a:schemeClr val="hlink"/>
          </a:solidFill>
          <a:ln w="76200" cmpd="tri">
            <a:solidFill>
              <a:schemeClr val="tx1"/>
            </a:solidFill>
            <a:prstDash val="dash"/>
            <a:miter lim="800000"/>
            <a:headEnd/>
            <a:tailEnd/>
          </a:ln>
          <a:effectLst/>
        </p:spPr>
        <p:txBody>
          <a:bodyPr>
            <a:spAutoFit/>
          </a:bodyPr>
          <a:lstStyle/>
          <a:p>
            <a:pPr defTabSz="914400">
              <a:buFontTx/>
              <a:buChar char="•"/>
              <a:defRPr/>
            </a:pPr>
            <a:r>
              <a:rPr lang="en-US" sz="2800">
                <a:effectLst>
                  <a:outerShdw blurRad="38100" dist="38100" dir="2700000" algn="tl">
                    <a:srgbClr val="000000"/>
                  </a:outerShdw>
                </a:effectLst>
                <a:latin typeface="Calibri" pitchFamily="34" charset="0"/>
              </a:rPr>
              <a:t> cefalea</a:t>
            </a:r>
          </a:p>
          <a:p>
            <a:pPr defTabSz="914400">
              <a:buFontTx/>
              <a:buChar char="•"/>
              <a:defRPr/>
            </a:pPr>
            <a:r>
              <a:rPr lang="en-US" sz="2800">
                <a:effectLst>
                  <a:outerShdw blurRad="38100" dist="38100" dir="2700000" algn="tl">
                    <a:srgbClr val="000000"/>
                  </a:outerShdw>
                </a:effectLst>
                <a:latin typeface="Calibri" pitchFamily="34" charset="0"/>
              </a:rPr>
              <a:t> tachicardia</a:t>
            </a:r>
          </a:p>
          <a:p>
            <a:pPr defTabSz="914400">
              <a:buFontTx/>
              <a:buChar char="•"/>
              <a:defRPr/>
            </a:pPr>
            <a:r>
              <a:rPr lang="en-US" sz="2800">
                <a:effectLst>
                  <a:outerShdw blurRad="38100" dist="38100" dir="2700000" algn="tl">
                    <a:srgbClr val="000000"/>
                  </a:outerShdw>
                </a:effectLst>
                <a:latin typeface="Calibri" pitchFamily="34" charset="0"/>
              </a:rPr>
              <a:t> tremori</a:t>
            </a:r>
          </a:p>
          <a:p>
            <a:pPr defTabSz="914400">
              <a:buFontTx/>
              <a:buChar char="•"/>
              <a:defRPr/>
            </a:pPr>
            <a:r>
              <a:rPr lang="en-US" sz="2800">
                <a:effectLst>
                  <a:outerShdw blurRad="38100" dist="38100" dir="2700000" algn="tl">
                    <a:srgbClr val="000000"/>
                  </a:outerShdw>
                </a:effectLst>
                <a:latin typeface="Calibri" pitchFamily="34" charset="0"/>
              </a:rPr>
              <a:t> attacchi di panico</a:t>
            </a:r>
            <a:endParaRPr lang="it-IT" sz="2800">
              <a:effectLst>
                <a:outerShdw blurRad="38100" dist="38100" dir="2700000" algn="tl">
                  <a:srgbClr val="000000"/>
                </a:outerShdw>
              </a:effectLst>
              <a:latin typeface="Calibri" pitchFamily="34" charset="0"/>
            </a:endParaRPr>
          </a:p>
        </p:txBody>
      </p:sp>
      <p:sp>
        <p:nvSpPr>
          <p:cNvPr id="87055" name="Rectangle 15"/>
          <p:cNvSpPr>
            <a:spLocks noChangeArrowheads="1"/>
          </p:cNvSpPr>
          <p:nvPr/>
        </p:nvSpPr>
        <p:spPr bwMode="auto">
          <a:xfrm>
            <a:off x="4125913" y="1428750"/>
            <a:ext cx="3089275" cy="519113"/>
          </a:xfrm>
          <a:prstGeom prst="rect">
            <a:avLst/>
          </a:prstGeom>
          <a:noFill/>
          <a:ln w="9525">
            <a:noFill/>
            <a:miter lim="800000"/>
            <a:headEnd/>
            <a:tailEnd/>
          </a:ln>
          <a:effectLst/>
        </p:spPr>
        <p:txBody>
          <a:bodyPr>
            <a:spAutoFit/>
          </a:bodyPr>
          <a:lstStyle/>
          <a:p>
            <a:pPr defTabSz="914400">
              <a:defRPr/>
            </a:pPr>
            <a:r>
              <a:rPr lang="en-US" sz="2800">
                <a:effectLst>
                  <a:outerShdw blurRad="38100" dist="38100" dir="2700000" algn="tl">
                    <a:srgbClr val="000000"/>
                  </a:outerShdw>
                </a:effectLst>
                <a:latin typeface="Calibri" pitchFamily="34" charset="0"/>
              </a:rPr>
              <a:t>ACCESSO in P.S.</a:t>
            </a:r>
            <a:endParaRPr lang="en-US" sz="3600">
              <a:effectLst>
                <a:outerShdw blurRad="38100" dist="38100" dir="2700000" algn="tl">
                  <a:srgbClr val="000000"/>
                </a:outerShdw>
              </a:effectLst>
              <a:latin typeface="Calibri" pitchFamily="34" charset="0"/>
            </a:endParaRPr>
          </a:p>
        </p:txBody>
      </p:sp>
      <p:sp>
        <p:nvSpPr>
          <p:cNvPr id="106501" name="AutoShape 16"/>
          <p:cNvSpPr>
            <a:spLocks noChangeArrowheads="1"/>
          </p:cNvSpPr>
          <p:nvPr/>
        </p:nvSpPr>
        <p:spPr bwMode="auto">
          <a:xfrm>
            <a:off x="2916238" y="2276475"/>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6502" name="AutoShape 17"/>
          <p:cNvSpPr>
            <a:spLocks noChangeArrowheads="1"/>
          </p:cNvSpPr>
          <p:nvPr/>
        </p:nvSpPr>
        <p:spPr bwMode="auto">
          <a:xfrm>
            <a:off x="2771775" y="2925763"/>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6503" name="AutoShape 18"/>
          <p:cNvSpPr>
            <a:spLocks noChangeArrowheads="1"/>
          </p:cNvSpPr>
          <p:nvPr/>
        </p:nvSpPr>
        <p:spPr bwMode="auto">
          <a:xfrm flipH="1">
            <a:off x="7885113" y="2276475"/>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6504" name="AutoShape 19"/>
          <p:cNvSpPr>
            <a:spLocks noChangeArrowheads="1"/>
          </p:cNvSpPr>
          <p:nvPr/>
        </p:nvSpPr>
        <p:spPr bwMode="auto">
          <a:xfrm flipH="1">
            <a:off x="7956550" y="2852738"/>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7" name="Rectangle 11"/>
          <p:cNvSpPr>
            <a:spLocks noChangeArrowheads="1"/>
          </p:cNvSpPr>
          <p:nvPr/>
        </p:nvSpPr>
        <p:spPr bwMode="auto">
          <a:xfrm>
            <a:off x="357188" y="5429250"/>
            <a:ext cx="3857625" cy="519113"/>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Che succede a J Lo ?</a:t>
            </a:r>
            <a:endParaRPr lang="it-IT" sz="2800">
              <a:effectLst>
                <a:outerShdw blurRad="38100" dist="38100" dir="2700000" algn="tl">
                  <a:srgbClr val="000000"/>
                </a:outerShdw>
              </a:effectLst>
              <a:latin typeface="Calibri" pitchFamily="34" charset="0"/>
            </a:endParaRPr>
          </a:p>
        </p:txBody>
      </p:sp>
      <p:grpSp>
        <p:nvGrpSpPr>
          <p:cNvPr id="63497" name="Gruppo 20"/>
          <p:cNvGrpSpPr>
            <a:grpSpLocks/>
          </p:cNvGrpSpPr>
          <p:nvPr/>
        </p:nvGrpSpPr>
        <p:grpSpPr bwMode="auto">
          <a:xfrm>
            <a:off x="3286125" y="4286250"/>
            <a:ext cx="5143500" cy="2159000"/>
            <a:chOff x="3286116" y="4286256"/>
            <a:chExt cx="5143568" cy="2159000"/>
          </a:xfrm>
        </p:grpSpPr>
        <p:pic>
          <p:nvPicPr>
            <p:cNvPr id="63512" name="Picture 15" descr="http://blog.studenti.it/fisicamatematica/wp-content/uploads/2013/01/Gioco-della-Bilancia-ante.2.quadro.jpg"/>
            <p:cNvPicPr>
              <a:picLocks noChangeAspect="1" noChangeArrowheads="1"/>
            </p:cNvPicPr>
            <p:nvPr/>
          </p:nvPicPr>
          <p:blipFill>
            <a:blip r:embed="rId4"/>
            <a:srcRect r="18260"/>
            <a:stretch>
              <a:fillRect/>
            </a:stretch>
          </p:blipFill>
          <p:spPr bwMode="auto">
            <a:xfrm>
              <a:off x="4857752" y="4286256"/>
              <a:ext cx="1692100" cy="2159000"/>
            </a:xfrm>
            <a:prstGeom prst="rect">
              <a:avLst/>
            </a:prstGeom>
            <a:noFill/>
            <a:ln w="9525">
              <a:noFill/>
              <a:miter lim="800000"/>
              <a:headEnd/>
              <a:tailEnd/>
            </a:ln>
          </p:spPr>
        </p:pic>
        <p:sp>
          <p:nvSpPr>
            <p:cNvPr id="18" name="Rectangle 11"/>
            <p:cNvSpPr>
              <a:spLocks noChangeArrowheads="1"/>
            </p:cNvSpPr>
            <p:nvPr/>
          </p:nvSpPr>
          <p:spPr bwMode="auto">
            <a:xfrm>
              <a:off x="3286116" y="4286256"/>
              <a:ext cx="2071715" cy="461963"/>
            </a:xfrm>
            <a:prstGeom prst="rect">
              <a:avLst/>
            </a:prstGeom>
            <a:solidFill>
              <a:schemeClr val="tx1"/>
            </a:solidFill>
            <a:ln w="9525">
              <a:noFill/>
              <a:miter lim="800000"/>
              <a:headEnd/>
              <a:tailEnd/>
            </a:ln>
            <a:effectLst/>
          </p:spPr>
          <p:txBody>
            <a:bodyPr>
              <a:spAutoFit/>
            </a:bodyPr>
            <a:lstStyle/>
            <a:p>
              <a:pPr algn="ctr" defTabSz="914400">
                <a:defRPr/>
              </a:pP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È </a:t>
              </a:r>
              <a:r>
                <a:rPr lang="en-US" sz="2400" dirty="0" err="1">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ammalato</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a:t>
              </a:r>
              <a:endParaRPr lang="it-IT"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9" name="Rectangle 11"/>
            <p:cNvSpPr>
              <a:spLocks noChangeArrowheads="1"/>
            </p:cNvSpPr>
            <p:nvPr/>
          </p:nvSpPr>
          <p:spPr bwMode="auto">
            <a:xfrm>
              <a:off x="6286531" y="5610231"/>
              <a:ext cx="2143153" cy="461963"/>
            </a:xfrm>
            <a:prstGeom prst="rect">
              <a:avLst/>
            </a:prstGeom>
            <a:solidFill>
              <a:schemeClr val="tx1"/>
            </a:solidFill>
            <a:ln w="9525">
              <a:noFill/>
              <a:miter lim="800000"/>
              <a:headEnd/>
              <a:tailEnd/>
            </a:ln>
            <a:effectLst/>
          </p:spPr>
          <p:txBody>
            <a:bodyPr>
              <a:spAutoFit/>
            </a:bodyPr>
            <a:lstStyle/>
            <a:p>
              <a:pPr algn="ctr" defTabSz="914400">
                <a:defRPr/>
              </a:pP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È </a:t>
              </a:r>
              <a:r>
                <a:rPr lang="en-US" sz="2400" dirty="0" err="1">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impazzito</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a:t>
              </a:r>
              <a:endParaRPr lang="it-IT"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grpSp>
      <p:grpSp>
        <p:nvGrpSpPr>
          <p:cNvPr id="63498" name="Group 15"/>
          <p:cNvGrpSpPr>
            <a:grpSpLocks/>
          </p:cNvGrpSpPr>
          <p:nvPr/>
        </p:nvGrpSpPr>
        <p:grpSpPr bwMode="auto">
          <a:xfrm>
            <a:off x="34925" y="-134938"/>
            <a:ext cx="9109075" cy="6992938"/>
            <a:chOff x="22" y="-85"/>
            <a:chExt cx="5738" cy="4405"/>
          </a:xfrm>
        </p:grpSpPr>
        <p:sp>
          <p:nvSpPr>
            <p:cNvPr id="6349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3501" name="Group 17"/>
            <p:cNvGrpSpPr>
              <a:grpSpLocks/>
            </p:cNvGrpSpPr>
            <p:nvPr/>
          </p:nvGrpSpPr>
          <p:grpSpPr bwMode="auto">
            <a:xfrm>
              <a:off x="4736" y="3947"/>
              <a:ext cx="1024" cy="373"/>
              <a:chOff x="4736" y="3730"/>
              <a:chExt cx="1024" cy="373"/>
            </a:xfrm>
          </p:grpSpPr>
          <p:sp>
            <p:nvSpPr>
              <p:cNvPr id="6351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3511"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350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350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3508" name="Picture 27"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63509" name="Picture 28"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2"/>
          <p:cNvSpPr>
            <a:spLocks noChangeArrowheads="1"/>
          </p:cNvSpPr>
          <p:nvPr/>
        </p:nvSpPr>
        <p:spPr bwMode="auto">
          <a:xfrm>
            <a:off x="73025" y="1195388"/>
            <a:ext cx="6804025" cy="3529012"/>
          </a:xfrm>
          <a:prstGeom prst="rect">
            <a:avLst/>
          </a:prstGeom>
          <a:solidFill>
            <a:schemeClr val="bg2"/>
          </a:solidFill>
          <a:ln w="9525">
            <a:noFill/>
            <a:miter lim="800000"/>
            <a:headEnd/>
            <a:tailEnd/>
          </a:ln>
        </p:spPr>
        <p:txBody>
          <a:bodyPr wrap="none" anchor="ctr"/>
          <a:lstStyle/>
          <a:p>
            <a:pPr defTabSz="914400"/>
            <a:endParaRPr lang="it-IT" sz="1200">
              <a:latin typeface="Calibri" pitchFamily="34" charset="0"/>
            </a:endParaRPr>
          </a:p>
        </p:txBody>
      </p:sp>
      <p:pic>
        <p:nvPicPr>
          <p:cNvPr id="65538" name="Picture 10" descr="baby-stickman-426x268"/>
          <p:cNvPicPr>
            <a:picLocks noChangeAspect="1" noChangeArrowheads="1"/>
          </p:cNvPicPr>
          <p:nvPr/>
        </p:nvPicPr>
        <p:blipFill>
          <a:blip r:embed="rId3"/>
          <a:srcRect/>
          <a:stretch>
            <a:fillRect/>
          </a:stretch>
        </p:blipFill>
        <p:spPr bwMode="auto">
          <a:xfrm>
            <a:off x="298450" y="1555750"/>
            <a:ext cx="4057650" cy="2552700"/>
          </a:xfrm>
          <a:prstGeom prst="rect">
            <a:avLst/>
          </a:prstGeom>
          <a:noFill/>
          <a:ln w="9525">
            <a:noFill/>
            <a:miter lim="800000"/>
            <a:headEnd/>
            <a:tailEnd/>
          </a:ln>
        </p:spPr>
      </p:pic>
      <p:sp>
        <p:nvSpPr>
          <p:cNvPr id="74763" name="Rectangle 11"/>
          <p:cNvSpPr>
            <a:spLocks noChangeArrowheads="1"/>
          </p:cNvSpPr>
          <p:nvPr/>
        </p:nvSpPr>
        <p:spPr bwMode="auto">
          <a:xfrm>
            <a:off x="3132138" y="1484313"/>
            <a:ext cx="3024187" cy="366712"/>
          </a:xfrm>
          <a:prstGeom prst="rect">
            <a:avLst/>
          </a:prstGeom>
          <a:noFill/>
          <a:ln w="9525">
            <a:noFill/>
            <a:miter lim="800000"/>
            <a:headEnd/>
            <a:tailEnd/>
          </a:ln>
          <a:effectLst/>
        </p:spPr>
        <p:txBody>
          <a:bodyPr>
            <a:spAutoFit/>
          </a:bodyPr>
          <a:lstStyle/>
          <a:p>
            <a:pPr defTabSz="914400">
              <a:defRPr/>
            </a:pPr>
            <a:r>
              <a:rPr lang="en-US">
                <a:effectLst>
                  <a:outerShdw blurRad="38100" dist="38100" dir="2700000" algn="tl">
                    <a:srgbClr val="000000"/>
                  </a:outerShdw>
                </a:effectLst>
                <a:latin typeface="Calibri" pitchFamily="34" charset="0"/>
              </a:rPr>
              <a:t>CRISI  IPERTENSIVE</a:t>
            </a:r>
          </a:p>
        </p:txBody>
      </p:sp>
      <p:sp>
        <p:nvSpPr>
          <p:cNvPr id="74765" name="Rectangle 13"/>
          <p:cNvSpPr>
            <a:spLocks noChangeArrowheads="1"/>
          </p:cNvSpPr>
          <p:nvPr/>
        </p:nvSpPr>
        <p:spPr bwMode="auto">
          <a:xfrm>
            <a:off x="3763963" y="2776538"/>
            <a:ext cx="2808287" cy="366712"/>
          </a:xfrm>
          <a:prstGeom prst="rect">
            <a:avLst/>
          </a:prstGeom>
          <a:noFill/>
          <a:ln w="9525">
            <a:noFill/>
            <a:miter lim="800000"/>
            <a:headEnd/>
            <a:tailEnd/>
          </a:ln>
          <a:effectLst/>
        </p:spPr>
        <p:txBody>
          <a:bodyPr>
            <a:spAutoFit/>
          </a:bodyPr>
          <a:lstStyle/>
          <a:p>
            <a:pPr defTabSz="914400">
              <a:defRPr/>
            </a:pPr>
            <a:r>
              <a:rPr lang="en-US">
                <a:effectLst>
                  <a:outerShdw blurRad="38100" dist="38100" dir="2700000" algn="tl">
                    <a:srgbClr val="000000"/>
                  </a:outerShdw>
                </a:effectLst>
                <a:latin typeface="Calibri" pitchFamily="34" charset="0"/>
              </a:rPr>
              <a:t>EPISODI  DI  VOMITO</a:t>
            </a:r>
          </a:p>
        </p:txBody>
      </p:sp>
      <p:sp>
        <p:nvSpPr>
          <p:cNvPr id="74767" name="Rectangle 15"/>
          <p:cNvSpPr>
            <a:spLocks noChangeArrowheads="1"/>
          </p:cNvSpPr>
          <p:nvPr/>
        </p:nvSpPr>
        <p:spPr bwMode="auto">
          <a:xfrm>
            <a:off x="3708400" y="4076700"/>
            <a:ext cx="3384550" cy="579438"/>
          </a:xfrm>
          <a:prstGeom prst="rect">
            <a:avLst/>
          </a:prstGeom>
          <a:noFill/>
          <a:ln w="9525">
            <a:noFill/>
            <a:miter lim="800000"/>
            <a:headEnd/>
            <a:tailEnd/>
          </a:ln>
          <a:effectLst/>
        </p:spPr>
        <p:txBody>
          <a:bodyPr>
            <a:spAutoFit/>
          </a:bodyPr>
          <a:lstStyle/>
          <a:p>
            <a:pPr defTabSz="914400">
              <a:defRPr/>
            </a:pPr>
            <a:r>
              <a:rPr lang="en-US" sz="3200">
                <a:effectLst>
                  <a:outerShdw blurRad="38100" dist="38100" dir="2700000" algn="tl">
                    <a:srgbClr val="000000"/>
                  </a:outerShdw>
                </a:effectLst>
                <a:latin typeface="Calibri" pitchFamily="34" charset="0"/>
              </a:rPr>
              <a:t>VOMITO in PS</a:t>
            </a:r>
          </a:p>
        </p:txBody>
      </p:sp>
      <p:grpSp>
        <p:nvGrpSpPr>
          <p:cNvPr id="3" name="Gruppo 18"/>
          <p:cNvGrpSpPr>
            <a:grpSpLocks/>
          </p:cNvGrpSpPr>
          <p:nvPr/>
        </p:nvGrpSpPr>
        <p:grpSpPr bwMode="auto">
          <a:xfrm>
            <a:off x="323850" y="3644900"/>
            <a:ext cx="2462213" cy="1574800"/>
            <a:chOff x="323850" y="3644900"/>
            <a:chExt cx="2462200" cy="1574800"/>
          </a:xfrm>
        </p:grpSpPr>
        <p:sp>
          <p:nvSpPr>
            <p:cNvPr id="74766" name="Rectangle 14"/>
            <p:cNvSpPr>
              <a:spLocks noChangeArrowheads="1"/>
            </p:cNvSpPr>
            <p:nvPr/>
          </p:nvSpPr>
          <p:spPr bwMode="auto">
            <a:xfrm>
              <a:off x="323850" y="3644900"/>
              <a:ext cx="2462200" cy="366713"/>
            </a:xfrm>
            <a:prstGeom prst="rect">
              <a:avLst/>
            </a:prstGeom>
            <a:noFill/>
            <a:ln w="9525">
              <a:noFill/>
              <a:miter lim="800000"/>
              <a:headEnd/>
              <a:tailEnd/>
            </a:ln>
            <a:effectLst/>
          </p:spPr>
          <p:txBody>
            <a:bodyPr>
              <a:spAutoFit/>
            </a:bodyPr>
            <a:lstStyle/>
            <a:p>
              <a:pPr defTabSz="914400">
                <a:defRPr/>
              </a:pPr>
              <a:r>
                <a:rPr lang="en-US">
                  <a:effectLst>
                    <a:outerShdw blurRad="38100" dist="38100" dir="2700000" algn="tl">
                      <a:srgbClr val="000000"/>
                    </a:outerShdw>
                  </a:effectLst>
                  <a:latin typeface="Calibri" pitchFamily="34" charset="0"/>
                </a:rPr>
                <a:t>CRISI  COMIZIALI</a:t>
              </a:r>
            </a:p>
          </p:txBody>
        </p:sp>
        <p:sp>
          <p:nvSpPr>
            <p:cNvPr id="74769" name="Rectangle 17"/>
            <p:cNvSpPr>
              <a:spLocks noChangeArrowheads="1"/>
            </p:cNvSpPr>
            <p:nvPr/>
          </p:nvSpPr>
          <p:spPr bwMode="auto">
            <a:xfrm>
              <a:off x="465137" y="4149725"/>
              <a:ext cx="2178039" cy="1069975"/>
            </a:xfrm>
            <a:prstGeom prst="rect">
              <a:avLst/>
            </a:prstGeom>
            <a:solidFill>
              <a:srgbClr val="4D4D4D"/>
            </a:solidFill>
            <a:ln w="9525">
              <a:noFill/>
              <a:miter lim="800000"/>
              <a:headEnd/>
              <a:tailEnd/>
            </a:ln>
            <a:effectLst/>
          </p:spPr>
          <p:txBody>
            <a:bodyPr>
              <a:spAutoFit/>
            </a:bodyPr>
            <a:lstStyle/>
            <a:p>
              <a:pPr defTabSz="914400">
                <a:defRPr/>
              </a:pPr>
              <a:r>
                <a:rPr lang="en-US" sz="1600">
                  <a:effectLst>
                    <a:outerShdw blurRad="38100" dist="38100" dir="2700000" algn="tl">
                      <a:srgbClr val="000000"/>
                    </a:outerShdw>
                  </a:effectLst>
                  <a:latin typeface="Calibri" pitchFamily="34" charset="0"/>
                </a:rPr>
                <a:t>In anamnesi:</a:t>
              </a:r>
            </a:p>
            <a:p>
              <a:pPr defTabSz="914400">
                <a:defRPr/>
              </a:pPr>
              <a:r>
                <a:rPr lang="en-US" sz="1600">
                  <a:effectLst>
                    <a:outerShdw blurRad="38100" dist="38100" dir="2700000" algn="tl">
                      <a:srgbClr val="000000"/>
                    </a:outerShdw>
                  </a:effectLst>
                  <a:latin typeface="Calibri" pitchFamily="34" charset="0"/>
                </a:rPr>
                <a:t>trauma da parto con </a:t>
              </a:r>
            </a:p>
            <a:p>
              <a:pPr defTabSz="914400">
                <a:defRPr/>
              </a:pPr>
              <a:r>
                <a:rPr lang="en-US" sz="1600">
                  <a:effectLst>
                    <a:outerShdw blurRad="38100" dist="38100" dir="2700000" algn="tl">
                      <a:srgbClr val="000000"/>
                    </a:outerShdw>
                  </a:effectLst>
                  <a:latin typeface="Calibri" pitchFamily="34" charset="0"/>
                </a:rPr>
                <a:t>crisi tonico cloniche nell’infanzia</a:t>
              </a:r>
              <a:endParaRPr lang="it-IT" sz="1600">
                <a:effectLst>
                  <a:outerShdw blurRad="38100" dist="38100" dir="2700000" algn="tl">
                    <a:srgbClr val="000000"/>
                  </a:outerShdw>
                </a:effectLst>
                <a:latin typeface="Calibri" pitchFamily="34" charset="0"/>
              </a:endParaRPr>
            </a:p>
          </p:txBody>
        </p:sp>
      </p:grpSp>
      <p:grpSp>
        <p:nvGrpSpPr>
          <p:cNvPr id="4" name="Gruppo 19"/>
          <p:cNvGrpSpPr>
            <a:grpSpLocks/>
          </p:cNvGrpSpPr>
          <p:nvPr/>
        </p:nvGrpSpPr>
        <p:grpSpPr bwMode="auto">
          <a:xfrm>
            <a:off x="2997200" y="4830763"/>
            <a:ext cx="4962525" cy="1951037"/>
            <a:chOff x="2997520" y="4797766"/>
            <a:chExt cx="4962229" cy="1950720"/>
          </a:xfrm>
        </p:grpSpPr>
        <p:sp>
          <p:nvSpPr>
            <p:cNvPr id="74768" name="Rectangle 16"/>
            <p:cNvSpPr>
              <a:spLocks noChangeArrowheads="1"/>
            </p:cNvSpPr>
            <p:nvPr/>
          </p:nvSpPr>
          <p:spPr bwMode="auto">
            <a:xfrm>
              <a:off x="5010350" y="5216798"/>
              <a:ext cx="2949399" cy="579343"/>
            </a:xfrm>
            <a:prstGeom prst="rect">
              <a:avLst/>
            </a:prstGeom>
            <a:noFill/>
            <a:ln w="9525">
              <a:noFill/>
              <a:miter lim="800000"/>
              <a:headEnd/>
              <a:tailEnd/>
            </a:ln>
            <a:effectLst/>
          </p:spPr>
          <p:txBody>
            <a:bodyPr wrap="none" anchor="ctr">
              <a:spAutoFit/>
            </a:bodyPr>
            <a:lstStyle/>
            <a:p>
              <a:pPr defTabSz="914400" eaLnBrk="0" hangingPunct="0">
                <a:defRPr/>
              </a:pPr>
              <a:r>
                <a:rPr lang="en-US" sz="3200" u="sng">
                  <a:effectLst>
                    <a:outerShdw blurRad="38100" dist="38100" dir="2700000" algn="tl">
                      <a:srgbClr val="000000"/>
                    </a:outerShdw>
                  </a:effectLst>
                  <a:latin typeface="Calibri" pitchFamily="34" charset="0"/>
                </a:rPr>
                <a:t>Metoclopramide</a:t>
              </a:r>
            </a:p>
          </p:txBody>
        </p:sp>
        <p:pic>
          <p:nvPicPr>
            <p:cNvPr id="65559" name="Picture 20" descr="C:\Documents and Settings\mariachiara\Impostazioni locali\Temporary Internet Files\Content.IE5\1B12MCOV\3dw_med[1].jpg"/>
            <p:cNvPicPr>
              <a:picLocks noChangeAspect="1" noChangeArrowheads="1"/>
            </p:cNvPicPr>
            <p:nvPr/>
          </p:nvPicPr>
          <p:blipFill>
            <a:blip r:embed="rId4"/>
            <a:srcRect/>
            <a:stretch>
              <a:fillRect/>
            </a:stretch>
          </p:blipFill>
          <p:spPr bwMode="auto">
            <a:xfrm flipH="1">
              <a:off x="2997520" y="4797766"/>
              <a:ext cx="1950720" cy="1950720"/>
            </a:xfrm>
            <a:prstGeom prst="rect">
              <a:avLst/>
            </a:prstGeom>
            <a:noFill/>
            <a:ln w="9525">
              <a:noFill/>
              <a:miter lim="800000"/>
              <a:headEnd/>
              <a:tailEnd/>
            </a:ln>
          </p:spPr>
        </p:pic>
      </p:grpSp>
      <p:grpSp>
        <p:nvGrpSpPr>
          <p:cNvPr id="65544" name="Group 14"/>
          <p:cNvGrpSpPr>
            <a:grpSpLocks/>
          </p:cNvGrpSpPr>
          <p:nvPr/>
        </p:nvGrpSpPr>
        <p:grpSpPr bwMode="auto">
          <a:xfrm>
            <a:off x="34925" y="-134938"/>
            <a:ext cx="9109075" cy="6992938"/>
            <a:chOff x="22" y="-85"/>
            <a:chExt cx="5738" cy="4405"/>
          </a:xfrm>
        </p:grpSpPr>
        <p:sp>
          <p:nvSpPr>
            <p:cNvPr id="65545"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46"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5547" name="Group 17"/>
            <p:cNvGrpSpPr>
              <a:grpSpLocks/>
            </p:cNvGrpSpPr>
            <p:nvPr/>
          </p:nvGrpSpPr>
          <p:grpSpPr bwMode="auto">
            <a:xfrm>
              <a:off x="4736" y="3947"/>
              <a:ext cx="1024" cy="373"/>
              <a:chOff x="4736" y="3730"/>
              <a:chExt cx="1024" cy="373"/>
            </a:xfrm>
          </p:grpSpPr>
          <p:sp>
            <p:nvSpPr>
              <p:cNvPr id="65556"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5557"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5549"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0"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1"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2"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5553"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5554" name="Picture 26"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65555" name="Picture 27"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4763"/>
                                        </p:tgtEl>
                                        <p:attrNameLst>
                                          <p:attrName>style.visibility</p:attrName>
                                        </p:attrNameLst>
                                      </p:cBhvr>
                                      <p:to>
                                        <p:strVal val="visible"/>
                                      </p:to>
                                    </p:set>
                                    <p:animEffect transition="in" filter="blinds(horizontal)">
                                      <p:cBhvr>
                                        <p:cTn id="12" dur="500"/>
                                        <p:tgtEl>
                                          <p:spTgt spid="7476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4765"/>
                                        </p:tgtEl>
                                        <p:attrNameLst>
                                          <p:attrName>style.visibility</p:attrName>
                                        </p:attrNameLst>
                                      </p:cBhvr>
                                      <p:to>
                                        <p:strVal val="visible"/>
                                      </p:to>
                                    </p:set>
                                    <p:animEffect transition="in" filter="blinds(horizontal)">
                                      <p:cBhvr>
                                        <p:cTn id="17" dur="500"/>
                                        <p:tgtEl>
                                          <p:spTgt spid="7476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4767"/>
                                        </p:tgtEl>
                                        <p:attrNameLst>
                                          <p:attrName>style.visibility</p:attrName>
                                        </p:attrNameLst>
                                      </p:cBhvr>
                                      <p:to>
                                        <p:strVal val="visible"/>
                                      </p:to>
                                    </p:set>
                                    <p:animEffect transition="in" filter="checkerboard(across)">
                                      <p:cBhvr>
                                        <p:cTn id="22" dur="500"/>
                                        <p:tgtEl>
                                          <p:spTgt spid="7476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3" grpId="0"/>
      <p:bldP spid="74765" grpId="0"/>
      <p:bldP spid="747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a 13"/>
          <p:cNvGraphicFramePr/>
          <p:nvPr/>
        </p:nvGraphicFramePr>
        <p:xfrm>
          <a:off x="57119" y="1142984"/>
          <a:ext cx="6286544" cy="208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po 16"/>
          <p:cNvGrpSpPr>
            <a:grpSpLocks/>
          </p:cNvGrpSpPr>
          <p:nvPr/>
        </p:nvGrpSpPr>
        <p:grpSpPr bwMode="auto">
          <a:xfrm>
            <a:off x="6553200" y="2000250"/>
            <a:ext cx="2466975" cy="2490788"/>
            <a:chOff x="6553231" y="2000240"/>
            <a:chExt cx="2466975" cy="2490792"/>
          </a:xfrm>
        </p:grpSpPr>
        <p:pic>
          <p:nvPicPr>
            <p:cNvPr id="67607" name="Picture 17" descr="Risultati immagini per ictus ischemico cerebrale"/>
            <p:cNvPicPr>
              <a:picLocks noChangeAspect="1" noChangeArrowheads="1"/>
            </p:cNvPicPr>
            <p:nvPr/>
          </p:nvPicPr>
          <p:blipFill>
            <a:blip r:embed="rId8"/>
            <a:srcRect/>
            <a:stretch>
              <a:fillRect/>
            </a:stretch>
          </p:blipFill>
          <p:spPr bwMode="auto">
            <a:xfrm>
              <a:off x="6553231" y="2643182"/>
              <a:ext cx="2466975" cy="1847850"/>
            </a:xfrm>
            <a:prstGeom prst="rect">
              <a:avLst/>
            </a:prstGeom>
            <a:noFill/>
            <a:ln w="9525">
              <a:solidFill>
                <a:schemeClr val="tx1"/>
              </a:solidFill>
              <a:miter lim="800000"/>
              <a:headEnd/>
              <a:tailEnd/>
            </a:ln>
          </p:spPr>
        </p:pic>
        <p:sp>
          <p:nvSpPr>
            <p:cNvPr id="89108" name="Rectangle 20"/>
            <p:cNvSpPr>
              <a:spLocks noChangeArrowheads="1"/>
            </p:cNvSpPr>
            <p:nvPr/>
          </p:nvSpPr>
          <p:spPr bwMode="auto">
            <a:xfrm>
              <a:off x="6572281" y="2000240"/>
              <a:ext cx="2428875" cy="519114"/>
            </a:xfrm>
            <a:prstGeom prst="rect">
              <a:avLst/>
            </a:prstGeom>
            <a:solidFill>
              <a:schemeClr val="tx1"/>
            </a:solidFill>
            <a:ln w="9525">
              <a:noFill/>
              <a:miter lim="800000"/>
              <a:headEnd/>
              <a:tailEnd/>
            </a:ln>
            <a:effectLst/>
          </p:spPr>
          <p:txBody>
            <a:bodyPr>
              <a:spAutoFit/>
            </a:bodyPr>
            <a:lstStyle/>
            <a:p>
              <a:pPr algn="ctr" defTabSz="914400">
                <a:defRPr/>
              </a:pPr>
              <a:r>
                <a:rPr lang="en-US" sz="2800">
                  <a:solidFill>
                    <a:schemeClr val="bg2"/>
                  </a:solidFill>
                  <a:effectLst>
                    <a:outerShdw blurRad="38100" dist="38100" dir="2700000" algn="tl">
                      <a:srgbClr val="C0C0C0"/>
                    </a:outerShdw>
                  </a:effectLst>
                  <a:latin typeface="Calibri" pitchFamily="34" charset="0"/>
                </a:rPr>
                <a:t>TC cerebrale</a:t>
              </a:r>
              <a:endParaRPr lang="en-US" sz="3600">
                <a:solidFill>
                  <a:schemeClr val="bg2"/>
                </a:solidFill>
                <a:effectLst>
                  <a:outerShdw blurRad="38100" dist="38100" dir="2700000" algn="tl">
                    <a:srgbClr val="C0C0C0"/>
                  </a:outerShdw>
                </a:effectLst>
                <a:latin typeface="Calibri" pitchFamily="34" charset="0"/>
              </a:endParaRPr>
            </a:p>
          </p:txBody>
        </p:sp>
      </p:grpSp>
      <p:grpSp>
        <p:nvGrpSpPr>
          <p:cNvPr id="4" name="Gruppo 17"/>
          <p:cNvGrpSpPr>
            <a:grpSpLocks/>
          </p:cNvGrpSpPr>
          <p:nvPr/>
        </p:nvGrpSpPr>
        <p:grpSpPr bwMode="auto">
          <a:xfrm>
            <a:off x="1963738" y="3929063"/>
            <a:ext cx="4608512" cy="2786062"/>
            <a:chOff x="1963752" y="3929066"/>
            <a:chExt cx="4608512" cy="2786082"/>
          </a:xfrm>
        </p:grpSpPr>
        <p:sp>
          <p:nvSpPr>
            <p:cNvPr id="89107" name="Rectangle 19"/>
            <p:cNvSpPr>
              <a:spLocks noChangeArrowheads="1"/>
            </p:cNvSpPr>
            <p:nvPr/>
          </p:nvSpPr>
          <p:spPr bwMode="auto">
            <a:xfrm>
              <a:off x="1963752" y="3929066"/>
              <a:ext cx="4608512" cy="946157"/>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Focolai ischemici cerebrali bilaterali</a:t>
              </a:r>
              <a:endParaRPr lang="en-US" sz="3600">
                <a:effectLst>
                  <a:outerShdw blurRad="38100" dist="38100" dir="2700000" algn="tl">
                    <a:srgbClr val="000000"/>
                  </a:outerShdw>
                </a:effectLst>
                <a:latin typeface="Calibri" pitchFamily="34" charset="0"/>
              </a:endParaRPr>
            </a:p>
          </p:txBody>
        </p:sp>
        <p:grpSp>
          <p:nvGrpSpPr>
            <p:cNvPr id="67604" name="Gruppo 15"/>
            <p:cNvGrpSpPr>
              <a:grpSpLocks/>
            </p:cNvGrpSpPr>
            <p:nvPr/>
          </p:nvGrpSpPr>
          <p:grpSpPr bwMode="auto">
            <a:xfrm>
              <a:off x="2375662" y="4857760"/>
              <a:ext cx="3429024" cy="1857388"/>
              <a:chOff x="2500298" y="5000636"/>
              <a:chExt cx="3429024" cy="1857388"/>
            </a:xfrm>
          </p:grpSpPr>
          <p:sp>
            <p:nvSpPr>
              <p:cNvPr id="67605" name="Esplosione 1 14"/>
              <p:cNvSpPr>
                <a:spLocks noChangeArrowheads="1"/>
              </p:cNvSpPr>
              <p:nvPr/>
            </p:nvSpPr>
            <p:spPr bwMode="auto">
              <a:xfrm>
                <a:off x="2500298" y="5000636"/>
                <a:ext cx="3429024" cy="1857388"/>
              </a:xfrm>
              <a:prstGeom prst="irregularSeal1">
                <a:avLst/>
              </a:prstGeom>
              <a:solidFill>
                <a:schemeClr val="tx1"/>
              </a:solidFill>
              <a:ln w="9525" algn="ctr">
                <a:solidFill>
                  <a:srgbClr val="FF0000"/>
                </a:solidFill>
                <a:round/>
                <a:headEnd/>
                <a:tailEnd/>
              </a:ln>
            </p:spPr>
            <p:txBody>
              <a:bodyPr wrap="none"/>
              <a:lstStyle/>
              <a:p>
                <a:pPr defTabSz="914400"/>
                <a:endParaRPr lang="it-IT" sz="2400">
                  <a:latin typeface="Calibri" pitchFamily="34" charset="0"/>
                </a:endParaRPr>
              </a:p>
            </p:txBody>
          </p:sp>
          <p:sp>
            <p:nvSpPr>
              <p:cNvPr id="89109" name="Rectangle 21"/>
              <p:cNvSpPr>
                <a:spLocks noChangeArrowheads="1"/>
              </p:cNvSpPr>
              <p:nvPr/>
            </p:nvSpPr>
            <p:spPr bwMode="auto">
              <a:xfrm>
                <a:off x="3199638" y="5553090"/>
                <a:ext cx="1800225" cy="641354"/>
              </a:xfrm>
              <a:prstGeom prst="rect">
                <a:avLst/>
              </a:prstGeom>
              <a:solidFill>
                <a:schemeClr val="tx1"/>
              </a:solidFill>
              <a:ln w="9525" cmpd="dbl">
                <a:noFill/>
                <a:prstDash val="dash"/>
                <a:miter lim="800000"/>
                <a:headEnd/>
                <a:tailEnd/>
              </a:ln>
              <a:effectLst/>
            </p:spPr>
            <p:txBody>
              <a:bodyPr>
                <a:spAutoFit/>
              </a:bodyPr>
              <a:lstStyle/>
              <a:p>
                <a:pPr algn="ctr" defTabSz="914400">
                  <a:defRPr/>
                </a:pPr>
                <a:r>
                  <a:rPr lang="en-US" sz="3600">
                    <a:solidFill>
                      <a:srgbClr val="FF0000"/>
                    </a:solidFill>
                    <a:effectLst>
                      <a:outerShdw blurRad="38100" dist="38100" dir="2700000" algn="tl">
                        <a:srgbClr val="C0C0C0"/>
                      </a:outerShdw>
                    </a:effectLst>
                    <a:latin typeface="Calibri" pitchFamily="34" charset="0"/>
                  </a:rPr>
                  <a:t>ICTUS</a:t>
                </a:r>
              </a:p>
            </p:txBody>
          </p:sp>
        </p:grpSp>
      </p:grpSp>
      <p:pic>
        <p:nvPicPr>
          <p:cNvPr id="67588" name="Picture 25" descr="http://us.cdn3.123rf.com/168nwm/michaeljung/michaeljung0908/michaeljung090800088/5499857-l-uomo-disteso-sul-pavimento.jpg"/>
          <p:cNvPicPr>
            <a:picLocks noChangeAspect="1" noChangeArrowheads="1"/>
          </p:cNvPicPr>
          <p:nvPr/>
        </p:nvPicPr>
        <p:blipFill>
          <a:blip r:embed="rId9"/>
          <a:srcRect/>
          <a:stretch>
            <a:fillRect/>
          </a:stretch>
        </p:blipFill>
        <p:spPr bwMode="auto">
          <a:xfrm rot="-6195758">
            <a:off x="577850" y="2992438"/>
            <a:ext cx="1076325" cy="1600200"/>
          </a:xfrm>
          <a:prstGeom prst="rect">
            <a:avLst/>
          </a:prstGeom>
          <a:noFill/>
          <a:ln w="9525">
            <a:noFill/>
            <a:miter lim="800000"/>
            <a:headEnd/>
            <a:tailEnd/>
          </a:ln>
        </p:spPr>
      </p:pic>
      <p:grpSp>
        <p:nvGrpSpPr>
          <p:cNvPr id="67589" name="Group 13"/>
          <p:cNvGrpSpPr>
            <a:grpSpLocks/>
          </p:cNvGrpSpPr>
          <p:nvPr/>
        </p:nvGrpSpPr>
        <p:grpSpPr bwMode="auto">
          <a:xfrm>
            <a:off x="34925" y="-134938"/>
            <a:ext cx="9109075" cy="6992938"/>
            <a:chOff x="22" y="-85"/>
            <a:chExt cx="5738" cy="4405"/>
          </a:xfrm>
        </p:grpSpPr>
        <p:sp>
          <p:nvSpPr>
            <p:cNvPr id="6759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7592" name="Group 17"/>
            <p:cNvGrpSpPr>
              <a:grpSpLocks/>
            </p:cNvGrpSpPr>
            <p:nvPr/>
          </p:nvGrpSpPr>
          <p:grpSpPr bwMode="auto">
            <a:xfrm>
              <a:off x="4736" y="3947"/>
              <a:ext cx="1024" cy="373"/>
              <a:chOff x="4736" y="3730"/>
              <a:chExt cx="1024" cy="373"/>
            </a:xfrm>
          </p:grpSpPr>
          <p:sp>
            <p:nvSpPr>
              <p:cNvPr id="6760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7602" name="Picture 19" descr="Unife_bianco_payoff PNG (2)"/>
              <p:cNvPicPr>
                <a:picLocks noChangeAspect="1" noChangeArrowheads="1"/>
              </p:cNvPicPr>
              <p:nvPr/>
            </p:nvPicPr>
            <p:blipFill>
              <a:blip r:embed="rId10"/>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759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759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7599" name="Picture 25" descr="Risultati immagini per endocrine hypertension guidelines"/>
            <p:cNvPicPr>
              <a:picLocks noChangeAspect="1" noChangeArrowheads="1"/>
            </p:cNvPicPr>
            <p:nvPr/>
          </p:nvPicPr>
          <p:blipFill>
            <a:blip r:embed="rId11"/>
            <a:srcRect l="28851" t="13780" r="28851" b="9842"/>
            <a:stretch>
              <a:fillRect/>
            </a:stretch>
          </p:blipFill>
          <p:spPr bwMode="auto">
            <a:xfrm>
              <a:off x="4937" y="152"/>
              <a:ext cx="665" cy="880"/>
            </a:xfrm>
            <a:prstGeom prst="rect">
              <a:avLst/>
            </a:prstGeom>
            <a:noFill/>
            <a:ln w="9525">
              <a:noFill/>
              <a:miter lim="800000"/>
              <a:headEnd/>
              <a:tailEnd/>
            </a:ln>
          </p:spPr>
        </p:pic>
        <p:pic>
          <p:nvPicPr>
            <p:cNvPr id="67600" name="Picture 26" descr="Immagine correlata"/>
            <p:cNvPicPr>
              <a:picLocks noChangeAspect="1" noChangeArrowheads="1"/>
            </p:cNvPicPr>
            <p:nvPr/>
          </p:nvPicPr>
          <p:blipFill>
            <a:blip r:embed="rId12"/>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a:srcRect/>
          <a:stretch>
            <a:fillRect/>
          </a:stretch>
        </p:blipFill>
        <p:spPr bwMode="auto">
          <a:xfrm>
            <a:off x="857250" y="2579688"/>
            <a:ext cx="7540625" cy="2973387"/>
          </a:xfrm>
          <a:prstGeom prst="rect">
            <a:avLst/>
          </a:prstGeom>
          <a:noFill/>
          <a:ln w="9525">
            <a:noFill/>
            <a:miter lim="800000"/>
            <a:headEnd/>
            <a:tailEnd/>
          </a:ln>
        </p:spPr>
      </p:pic>
      <p:pic>
        <p:nvPicPr>
          <p:cNvPr id="16388" name="Picture 3"/>
          <p:cNvPicPr>
            <a:picLocks noChangeAspect="1" noChangeArrowheads="1"/>
          </p:cNvPicPr>
          <p:nvPr/>
        </p:nvPicPr>
        <p:blipFill>
          <a:blip r:embed="rId4"/>
          <a:srcRect l="1028" r="2058" b="38049"/>
          <a:stretch>
            <a:fillRect/>
          </a:stretch>
        </p:blipFill>
        <p:spPr bwMode="auto">
          <a:xfrm>
            <a:off x="142875" y="3098800"/>
            <a:ext cx="8850313" cy="763588"/>
          </a:xfrm>
          <a:prstGeom prst="rect">
            <a:avLst/>
          </a:prstGeom>
          <a:noFill/>
          <a:ln w="9525">
            <a:solidFill>
              <a:schemeClr val="bg1">
                <a:lumMod val="50000"/>
              </a:schemeClr>
            </a:solidFill>
            <a:miter lim="800000"/>
            <a:headEnd/>
            <a:tailEnd/>
          </a:ln>
        </p:spPr>
      </p:pic>
      <p:sp>
        <p:nvSpPr>
          <p:cNvPr id="13" name="Rectangle 20"/>
          <p:cNvSpPr>
            <a:spLocks noChangeArrowheads="1"/>
          </p:cNvSpPr>
          <p:nvPr/>
        </p:nvSpPr>
        <p:spPr bwMode="auto">
          <a:xfrm>
            <a:off x="285750" y="1571625"/>
            <a:ext cx="2428875" cy="519113"/>
          </a:xfrm>
          <a:prstGeom prst="rect">
            <a:avLst/>
          </a:prstGeom>
          <a:solidFill>
            <a:schemeClr val="tx1"/>
          </a:solidFill>
          <a:ln w="9525">
            <a:noFill/>
            <a:miter lim="800000"/>
            <a:headEnd/>
            <a:tailEnd/>
          </a:ln>
          <a:effectLst/>
        </p:spPr>
        <p:txBody>
          <a:bodyPr>
            <a:spAutoFit/>
          </a:bodyPr>
          <a:lstStyle/>
          <a:p>
            <a:pPr algn="ctr" defTabSz="914400">
              <a:defRPr/>
            </a:pPr>
            <a:r>
              <a:rPr lang="en-US" sz="2800">
                <a:solidFill>
                  <a:schemeClr val="bg2"/>
                </a:solidFill>
                <a:effectLst>
                  <a:outerShdw blurRad="38100" dist="38100" dir="2700000" algn="tl">
                    <a:srgbClr val="C0C0C0"/>
                  </a:outerShdw>
                </a:effectLst>
                <a:latin typeface="Calibri" pitchFamily="34" charset="0"/>
              </a:rPr>
              <a:t>RMN cerebrale</a:t>
            </a:r>
            <a:endParaRPr lang="en-US" sz="3600">
              <a:solidFill>
                <a:schemeClr val="bg2"/>
              </a:solidFill>
              <a:effectLst>
                <a:outerShdw blurRad="38100" dist="38100" dir="2700000" algn="tl">
                  <a:srgbClr val="C0C0C0"/>
                </a:outerShdw>
              </a:effectLst>
              <a:latin typeface="Calibri" pitchFamily="34" charset="0"/>
            </a:endParaRPr>
          </a:p>
        </p:txBody>
      </p:sp>
      <p:grpSp>
        <p:nvGrpSpPr>
          <p:cNvPr id="69636" name="Group 6"/>
          <p:cNvGrpSpPr>
            <a:grpSpLocks/>
          </p:cNvGrpSpPr>
          <p:nvPr/>
        </p:nvGrpSpPr>
        <p:grpSpPr bwMode="auto">
          <a:xfrm>
            <a:off x="34925" y="-134938"/>
            <a:ext cx="9109075" cy="6992938"/>
            <a:chOff x="22" y="-85"/>
            <a:chExt cx="5738" cy="4405"/>
          </a:xfrm>
        </p:grpSpPr>
        <p:sp>
          <p:nvSpPr>
            <p:cNvPr id="69637"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9638"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9639" name="Group 17"/>
            <p:cNvGrpSpPr>
              <a:grpSpLocks/>
            </p:cNvGrpSpPr>
            <p:nvPr/>
          </p:nvGrpSpPr>
          <p:grpSpPr bwMode="auto">
            <a:xfrm>
              <a:off x="4736" y="3947"/>
              <a:ext cx="1024" cy="373"/>
              <a:chOff x="4736" y="3730"/>
              <a:chExt cx="1024" cy="373"/>
            </a:xfrm>
          </p:grpSpPr>
          <p:sp>
            <p:nvSpPr>
              <p:cNvPr id="69648"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9649"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9641"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9642"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9643"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9644"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9645"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9646" name="Picture 18"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69647" name="Picture 19"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3"/>
          <p:cNvGrpSpPr>
            <a:grpSpLocks/>
          </p:cNvGrpSpPr>
          <p:nvPr/>
        </p:nvGrpSpPr>
        <p:grpSpPr bwMode="auto">
          <a:xfrm>
            <a:off x="34925" y="-134938"/>
            <a:ext cx="9109075" cy="6992938"/>
            <a:chOff x="22" y="-85"/>
            <a:chExt cx="5738" cy="4405"/>
          </a:xfrm>
        </p:grpSpPr>
        <p:sp>
          <p:nvSpPr>
            <p:cNvPr id="32772"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2773"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32774" name="Group 17"/>
            <p:cNvGrpSpPr>
              <a:grpSpLocks/>
            </p:cNvGrpSpPr>
            <p:nvPr/>
          </p:nvGrpSpPr>
          <p:grpSpPr bwMode="auto">
            <a:xfrm>
              <a:off x="4736" y="3947"/>
              <a:ext cx="1024" cy="373"/>
              <a:chOff x="4736" y="3730"/>
              <a:chExt cx="1024" cy="373"/>
            </a:xfrm>
          </p:grpSpPr>
          <p:sp>
            <p:nvSpPr>
              <p:cNvPr id="32783"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32784"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32776"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2777"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2778"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2779"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2780"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32781" name="Picture 19"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32782" name="Picture 21"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17" name="Rectangle 17"/>
          <p:cNvSpPr>
            <a:spLocks noChangeArrowheads="1"/>
          </p:cNvSpPr>
          <p:nvPr/>
        </p:nvSpPr>
        <p:spPr bwMode="auto">
          <a:xfrm>
            <a:off x="1544638" y="858838"/>
            <a:ext cx="5332412" cy="646112"/>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outerShdw>
                </a:effectLst>
                <a:latin typeface="Calibri" pitchFamily="34" charset="0"/>
              </a:rPr>
              <a:t>IPERTENSIONI SECONDARIE</a:t>
            </a:r>
            <a:endParaRPr lang="it-IT" sz="3600" dirty="0">
              <a:effectLst>
                <a:outerShdw blurRad="38100" dist="38100" dir="2700000" algn="tl">
                  <a:srgbClr val="000000"/>
                </a:outerShdw>
              </a:effectLst>
              <a:latin typeface="Calibri" pitchFamily="34" charset="0"/>
            </a:endParaRPr>
          </a:p>
        </p:txBody>
      </p:sp>
      <p:pic>
        <p:nvPicPr>
          <p:cNvPr id="32771" name="Immagine 18"/>
          <p:cNvPicPr>
            <a:picLocks noChangeAspect="1"/>
          </p:cNvPicPr>
          <p:nvPr/>
        </p:nvPicPr>
        <p:blipFill>
          <a:blip r:embed="rId6"/>
          <a:srcRect l="22517" t="16045" r="21992" b="7578"/>
          <a:stretch>
            <a:fillRect/>
          </a:stretch>
        </p:blipFill>
        <p:spPr bwMode="auto">
          <a:xfrm>
            <a:off x="912813" y="1438275"/>
            <a:ext cx="6596062" cy="5103813"/>
          </a:xfrm>
          <a:prstGeom prst="rect">
            <a:avLst/>
          </a:prstGeom>
          <a:noFill/>
          <a:ln w="9525">
            <a:noFill/>
            <a:miter lim="800000"/>
            <a:headEnd/>
            <a:tailEnd/>
          </a:ln>
        </p:spPr>
      </p:pic>
      <p:cxnSp>
        <p:nvCxnSpPr>
          <p:cNvPr id="3" name="Connettore diritto 2"/>
          <p:cNvCxnSpPr/>
          <p:nvPr/>
        </p:nvCxnSpPr>
        <p:spPr>
          <a:xfrm>
            <a:off x="3671247" y="3657608"/>
            <a:ext cx="16377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a:xfrm>
            <a:off x="3671247" y="5051959"/>
            <a:ext cx="16377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a:xfrm>
            <a:off x="3671247" y="5272599"/>
            <a:ext cx="16377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a:off x="3671247" y="4428713"/>
            <a:ext cx="16377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a:off x="3671247" y="6109661"/>
            <a:ext cx="16377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7"/>
          <p:cNvSpPr>
            <a:spLocks noChangeArrowheads="1"/>
          </p:cNvSpPr>
          <p:nvPr/>
        </p:nvSpPr>
        <p:spPr bwMode="auto">
          <a:xfrm>
            <a:off x="1671638" y="1049338"/>
            <a:ext cx="5251450" cy="646112"/>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outerShdw>
                </a:effectLst>
                <a:latin typeface="Calibri" pitchFamily="34" charset="0"/>
              </a:rPr>
              <a:t>MANIFESTAZIONI CLINICHE</a:t>
            </a:r>
            <a:endParaRPr lang="it-IT" sz="3600" dirty="0">
              <a:effectLst>
                <a:outerShdw blurRad="38100" dist="38100" dir="2700000" algn="tl">
                  <a:srgbClr val="000000"/>
                </a:outerShdw>
              </a:effectLst>
              <a:latin typeface="Calibri" pitchFamily="34" charset="0"/>
            </a:endParaRPr>
          </a:p>
        </p:txBody>
      </p:sp>
      <p:sp>
        <p:nvSpPr>
          <p:cNvPr id="5" name="Saetta 4"/>
          <p:cNvSpPr/>
          <p:nvPr/>
        </p:nvSpPr>
        <p:spPr>
          <a:xfrm rot="20120328">
            <a:off x="1257300" y="2043113"/>
            <a:ext cx="366713" cy="700087"/>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Saetta 23"/>
          <p:cNvSpPr/>
          <p:nvPr/>
        </p:nvSpPr>
        <p:spPr>
          <a:xfrm rot="20120328">
            <a:off x="1166813" y="2266950"/>
            <a:ext cx="366712" cy="700088"/>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Rectangle 17"/>
          <p:cNvSpPr>
            <a:spLocks noChangeArrowheads="1"/>
          </p:cNvSpPr>
          <p:nvPr/>
        </p:nvSpPr>
        <p:spPr bwMode="auto">
          <a:xfrm>
            <a:off x="1925638" y="2501900"/>
            <a:ext cx="4972050" cy="646113"/>
          </a:xfrm>
          <a:prstGeom prst="rect">
            <a:avLst/>
          </a:prstGeom>
          <a:solidFill>
            <a:srgbClr val="FF0000"/>
          </a:solidFill>
          <a:ln w="28575">
            <a:solidFill>
              <a:srgbClr val="FFFF00"/>
            </a:solidFill>
            <a:miter lim="800000"/>
            <a:headEnd/>
            <a:tailEnd/>
          </a:ln>
          <a:effectLst/>
        </p:spPr>
        <p:txBody>
          <a:bodyPr wrap="none">
            <a:spAutoFit/>
          </a:bodyPr>
          <a:lstStyle/>
          <a:p>
            <a:pPr>
              <a:defRPr/>
            </a:pPr>
            <a:r>
              <a:rPr lang="en-US" sz="3600" dirty="0">
                <a:effectLst>
                  <a:outerShdw blurRad="38100" dist="38100" dir="2700000" algn="tl">
                    <a:srgbClr val="000000"/>
                  </a:outerShdw>
                </a:effectLst>
                <a:latin typeface="Calibri" pitchFamily="34" charset="0"/>
              </a:rPr>
              <a:t>EMERGENZA ENDOCRINA</a:t>
            </a:r>
            <a:endParaRPr lang="it-IT" sz="3600" dirty="0">
              <a:effectLst>
                <a:outerShdw blurRad="38100" dist="38100" dir="2700000" algn="tl">
                  <a:srgbClr val="000000"/>
                </a:outerShdw>
              </a:effectLst>
              <a:latin typeface="Calibri" pitchFamily="34" charset="0"/>
            </a:endParaRPr>
          </a:p>
        </p:txBody>
      </p:sp>
      <p:sp>
        <p:nvSpPr>
          <p:cNvPr id="25" name="Saetta 24"/>
          <p:cNvSpPr/>
          <p:nvPr/>
        </p:nvSpPr>
        <p:spPr>
          <a:xfrm rot="1479672" flipH="1">
            <a:off x="7189788" y="2130425"/>
            <a:ext cx="366712" cy="700088"/>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 name="Saetta 25"/>
          <p:cNvSpPr/>
          <p:nvPr/>
        </p:nvSpPr>
        <p:spPr>
          <a:xfrm rot="1479672" flipH="1">
            <a:off x="7278688" y="2365375"/>
            <a:ext cx="366712" cy="700088"/>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43015" name="Group 25"/>
          <p:cNvGrpSpPr>
            <a:grpSpLocks/>
          </p:cNvGrpSpPr>
          <p:nvPr/>
        </p:nvGrpSpPr>
        <p:grpSpPr bwMode="auto">
          <a:xfrm>
            <a:off x="34925" y="-134938"/>
            <a:ext cx="9109075" cy="6992938"/>
            <a:chOff x="22" y="-85"/>
            <a:chExt cx="5738" cy="4405"/>
          </a:xfrm>
        </p:grpSpPr>
        <p:sp>
          <p:nvSpPr>
            <p:cNvPr id="43016"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17"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3018" name="Group 17"/>
            <p:cNvGrpSpPr>
              <a:grpSpLocks/>
            </p:cNvGrpSpPr>
            <p:nvPr/>
          </p:nvGrpSpPr>
          <p:grpSpPr bwMode="auto">
            <a:xfrm>
              <a:off x="4736" y="3947"/>
              <a:ext cx="1024" cy="373"/>
              <a:chOff x="4736" y="3730"/>
              <a:chExt cx="1024" cy="373"/>
            </a:xfrm>
          </p:grpSpPr>
          <p:sp>
            <p:nvSpPr>
              <p:cNvPr id="43027"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3028"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3020"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1"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2"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3"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3024"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3025"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43026"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43030" name="Picture 22" descr="Risultati immagini per emergency"/>
          <p:cNvPicPr>
            <a:picLocks noChangeAspect="1" noChangeArrowheads="1"/>
          </p:cNvPicPr>
          <p:nvPr/>
        </p:nvPicPr>
        <p:blipFill>
          <a:blip r:embed="rId6"/>
          <a:srcRect/>
          <a:stretch>
            <a:fillRect/>
          </a:stretch>
        </p:blipFill>
        <p:spPr bwMode="auto">
          <a:xfrm>
            <a:off x="2630488" y="3765550"/>
            <a:ext cx="3570287" cy="202406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5" name="Rectangle 9"/>
          <p:cNvSpPr>
            <a:spLocks noChangeArrowheads="1"/>
          </p:cNvSpPr>
          <p:nvPr/>
        </p:nvSpPr>
        <p:spPr bwMode="auto">
          <a:xfrm>
            <a:off x="250825" y="1484313"/>
            <a:ext cx="3384550" cy="457200"/>
          </a:xfrm>
          <a:prstGeom prst="rect">
            <a:avLst/>
          </a:prstGeom>
          <a:noFill/>
          <a:ln w="9525">
            <a:noFill/>
            <a:miter lim="800000"/>
            <a:headEnd/>
            <a:tailEnd/>
          </a:ln>
          <a:effectLst/>
        </p:spPr>
        <p:txBody>
          <a:bodyPr>
            <a:spAutoFit/>
          </a:bodyPr>
          <a:lstStyle/>
          <a:p>
            <a:pPr defTabSz="914400">
              <a:defRPr/>
            </a:pPr>
            <a:r>
              <a:rPr lang="en-US" sz="2400" u="sng">
                <a:effectLst>
                  <a:outerShdw blurRad="38100" dist="38100" dir="2700000" algn="tl">
                    <a:srgbClr val="000000"/>
                  </a:outerShdw>
                </a:effectLst>
                <a:latin typeface="Calibri" pitchFamily="34" charset="0"/>
              </a:rPr>
              <a:t>Catecolamine urinarie</a:t>
            </a:r>
            <a:endParaRPr lang="en-US" sz="3200" u="sng">
              <a:effectLst>
                <a:outerShdw blurRad="38100" dist="38100" dir="2700000" algn="tl">
                  <a:srgbClr val="000000"/>
                </a:outerShdw>
              </a:effectLst>
              <a:latin typeface="Calibri" pitchFamily="34" charset="0"/>
            </a:endParaRPr>
          </a:p>
        </p:txBody>
      </p:sp>
      <p:sp>
        <p:nvSpPr>
          <p:cNvPr id="91146" name="Rectangle 10"/>
          <p:cNvSpPr>
            <a:spLocks noChangeArrowheads="1"/>
          </p:cNvSpPr>
          <p:nvPr/>
        </p:nvSpPr>
        <p:spPr bwMode="auto">
          <a:xfrm>
            <a:off x="468313" y="2060575"/>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Adrenalina = 277.16 mg/24 ore (v.n. 2 – 22.4)</a:t>
            </a:r>
            <a:endParaRPr lang="en-US" sz="2800">
              <a:effectLst>
                <a:outerShdw blurRad="38100" dist="38100" dir="2700000" algn="tl">
                  <a:srgbClr val="000000"/>
                </a:outerShdw>
              </a:effectLst>
              <a:latin typeface="Calibri" pitchFamily="34" charset="0"/>
            </a:endParaRPr>
          </a:p>
        </p:txBody>
      </p:sp>
      <p:sp>
        <p:nvSpPr>
          <p:cNvPr id="91147" name="Rectangle 11"/>
          <p:cNvSpPr>
            <a:spLocks noChangeArrowheads="1"/>
          </p:cNvSpPr>
          <p:nvPr/>
        </p:nvSpPr>
        <p:spPr bwMode="auto">
          <a:xfrm>
            <a:off x="468313" y="2565400"/>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Noradrenalina = 646.57 mg/24 ore (v.n. 12.1 – 85.5)</a:t>
            </a:r>
            <a:endParaRPr lang="en-US" sz="2800">
              <a:effectLst>
                <a:outerShdw blurRad="38100" dist="38100" dir="2700000" algn="tl">
                  <a:srgbClr val="000000"/>
                </a:outerShdw>
              </a:effectLst>
              <a:latin typeface="Calibri" pitchFamily="34" charset="0"/>
            </a:endParaRPr>
          </a:p>
        </p:txBody>
      </p:sp>
      <p:sp>
        <p:nvSpPr>
          <p:cNvPr id="91148" name="Rectangle 12"/>
          <p:cNvSpPr>
            <a:spLocks noChangeArrowheads="1"/>
          </p:cNvSpPr>
          <p:nvPr/>
        </p:nvSpPr>
        <p:spPr bwMode="auto">
          <a:xfrm>
            <a:off x="468313" y="3068638"/>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Dopamina = 379.17 mg/24 ore (v.n. 65 – 400)</a:t>
            </a:r>
            <a:endParaRPr lang="en-US" sz="2800">
              <a:effectLst>
                <a:outerShdw blurRad="38100" dist="38100" dir="2700000" algn="tl">
                  <a:srgbClr val="000000"/>
                </a:outerShdw>
              </a:effectLst>
              <a:latin typeface="Calibri" pitchFamily="34" charset="0"/>
            </a:endParaRPr>
          </a:p>
        </p:txBody>
      </p:sp>
      <p:sp>
        <p:nvSpPr>
          <p:cNvPr id="91149" name="Rectangle 13"/>
          <p:cNvSpPr>
            <a:spLocks noChangeArrowheads="1"/>
          </p:cNvSpPr>
          <p:nvPr/>
        </p:nvSpPr>
        <p:spPr bwMode="auto">
          <a:xfrm>
            <a:off x="1071563" y="4076700"/>
            <a:ext cx="2214562" cy="519113"/>
          </a:xfrm>
          <a:prstGeom prst="rect">
            <a:avLst/>
          </a:prstGeom>
          <a:solidFill>
            <a:schemeClr val="tx1"/>
          </a:solidFill>
          <a:ln w="9525">
            <a:noFill/>
            <a:miter lim="800000"/>
            <a:headEnd/>
            <a:tailEnd/>
          </a:ln>
          <a:effectLst/>
        </p:spPr>
        <p:txBody>
          <a:bodyPr>
            <a:spAutoFit/>
          </a:bodyPr>
          <a:lstStyle/>
          <a:p>
            <a:pPr algn="ctr" defTabSz="914400">
              <a:defRPr/>
            </a:pPr>
            <a:r>
              <a:rPr lang="en-US" sz="2800">
                <a:solidFill>
                  <a:schemeClr val="bg2"/>
                </a:solidFill>
                <a:effectLst>
                  <a:outerShdw blurRad="38100" dist="38100" dir="2700000" algn="tl">
                    <a:srgbClr val="C0C0C0"/>
                  </a:outerShdw>
                </a:effectLst>
                <a:latin typeface="Calibri" pitchFamily="34" charset="0"/>
              </a:rPr>
              <a:t>TC addome</a:t>
            </a:r>
          </a:p>
        </p:txBody>
      </p:sp>
      <p:sp>
        <p:nvSpPr>
          <p:cNvPr id="91150" name="Rectangle 14"/>
          <p:cNvSpPr>
            <a:spLocks noChangeArrowheads="1"/>
          </p:cNvSpPr>
          <p:nvPr/>
        </p:nvSpPr>
        <p:spPr bwMode="auto">
          <a:xfrm>
            <a:off x="323850" y="4724400"/>
            <a:ext cx="3744913" cy="822325"/>
          </a:xfrm>
          <a:prstGeom prst="rect">
            <a:avLst/>
          </a:prstGeom>
          <a:noFill/>
          <a:ln w="9525">
            <a:no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Formazione espansiva surrenalica destra</a:t>
            </a:r>
          </a:p>
        </p:txBody>
      </p:sp>
      <p:sp>
        <p:nvSpPr>
          <p:cNvPr id="91151" name="Rectangle 15"/>
          <p:cNvSpPr>
            <a:spLocks noChangeArrowheads="1"/>
          </p:cNvSpPr>
          <p:nvPr/>
        </p:nvSpPr>
        <p:spPr bwMode="auto">
          <a:xfrm>
            <a:off x="4211638" y="4854575"/>
            <a:ext cx="3744912" cy="528638"/>
          </a:xfrm>
          <a:prstGeom prst="rect">
            <a:avLst/>
          </a:prstGeom>
          <a:solidFill>
            <a:schemeClr val="bg2"/>
          </a:solidFill>
          <a:ln w="9525">
            <a:solidFill>
              <a:schemeClr val="tx1"/>
            </a:solid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FEOCROMOCITOMA</a:t>
            </a:r>
          </a:p>
        </p:txBody>
      </p:sp>
      <p:sp>
        <p:nvSpPr>
          <p:cNvPr id="16" name="Rectangle 15"/>
          <p:cNvSpPr>
            <a:spLocks noChangeArrowheads="1"/>
          </p:cNvSpPr>
          <p:nvPr/>
        </p:nvSpPr>
        <p:spPr bwMode="auto">
          <a:xfrm>
            <a:off x="7072313" y="1857375"/>
            <a:ext cx="1714500" cy="701675"/>
          </a:xfrm>
          <a:prstGeom prst="rect">
            <a:avLst/>
          </a:prstGeom>
          <a:noFill/>
          <a:ln w="9525">
            <a:noFill/>
            <a:miter lim="800000"/>
            <a:headEnd/>
            <a:tailEnd/>
          </a:ln>
          <a:effectLst/>
        </p:spPr>
        <p:txBody>
          <a:bodyPr>
            <a:spAutoFit/>
          </a:bodyPr>
          <a:lstStyle/>
          <a:p>
            <a:pPr algn="ctr" defTabSz="914400">
              <a:defRPr/>
            </a:pPr>
            <a:r>
              <a:rPr lang="en-US" sz="4000">
                <a:effectLst>
                  <a:outerShdw blurRad="38100" dist="38100" dir="2700000" algn="tl">
                    <a:srgbClr val="000000"/>
                  </a:outerShdw>
                </a:effectLst>
                <a:latin typeface="Calibri" pitchFamily="34" charset="0"/>
              </a:rPr>
              <a:t>ICU</a:t>
            </a:r>
          </a:p>
        </p:txBody>
      </p:sp>
      <p:grpSp>
        <p:nvGrpSpPr>
          <p:cNvPr id="71689" name="Group 11"/>
          <p:cNvGrpSpPr>
            <a:grpSpLocks/>
          </p:cNvGrpSpPr>
          <p:nvPr/>
        </p:nvGrpSpPr>
        <p:grpSpPr bwMode="auto">
          <a:xfrm>
            <a:off x="34925" y="-134938"/>
            <a:ext cx="9109075" cy="6992938"/>
            <a:chOff x="22" y="-85"/>
            <a:chExt cx="5738" cy="4405"/>
          </a:xfrm>
        </p:grpSpPr>
        <p:sp>
          <p:nvSpPr>
            <p:cNvPr id="7169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1692" name="Group 17"/>
            <p:cNvGrpSpPr>
              <a:grpSpLocks/>
            </p:cNvGrpSpPr>
            <p:nvPr/>
          </p:nvGrpSpPr>
          <p:grpSpPr bwMode="auto">
            <a:xfrm>
              <a:off x="4736" y="3947"/>
              <a:ext cx="1024" cy="373"/>
              <a:chOff x="4736" y="3730"/>
              <a:chExt cx="1024" cy="373"/>
            </a:xfrm>
          </p:grpSpPr>
          <p:sp>
            <p:nvSpPr>
              <p:cNvPr id="7170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1702"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169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169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1699" name="Picture 23"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71700" name="Picture 24"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10" name="Text Box 12"/>
          <p:cNvSpPr txBox="1">
            <a:spLocks noChangeArrowheads="1"/>
          </p:cNvSpPr>
          <p:nvPr/>
        </p:nvSpPr>
        <p:spPr bwMode="auto">
          <a:xfrm>
            <a:off x="1547813" y="1562100"/>
            <a:ext cx="3438525" cy="519113"/>
          </a:xfrm>
          <a:prstGeom prst="rect">
            <a:avLst/>
          </a:prstGeom>
          <a:noFill/>
          <a:ln w="9525">
            <a:noFill/>
            <a:miter lim="800000"/>
            <a:headEnd/>
            <a:tailEnd/>
          </a:ln>
          <a:effectLst/>
        </p:spPr>
        <p:txBody>
          <a:bodyPr wrap="none">
            <a:spAutoFit/>
          </a:bodyPr>
          <a:lstStyle/>
          <a:p>
            <a:pPr defTabSz="914400">
              <a:defRPr/>
            </a:pPr>
            <a:r>
              <a:rPr lang="it-IT" sz="2800">
                <a:effectLst>
                  <a:outerShdw blurRad="38100" dist="38100" dir="2700000" algn="tl">
                    <a:srgbClr val="000000"/>
                  </a:outerShdw>
                </a:effectLst>
                <a:latin typeface="Calibri" pitchFamily="34" charset="0"/>
              </a:rPr>
              <a:t>…di che cosa di tratta?</a:t>
            </a:r>
          </a:p>
        </p:txBody>
      </p:sp>
      <p:sp>
        <p:nvSpPr>
          <p:cNvPr id="18" name="Rettangolo 17"/>
          <p:cNvSpPr/>
          <p:nvPr/>
        </p:nvSpPr>
        <p:spPr>
          <a:xfrm>
            <a:off x="1508125" y="5708650"/>
            <a:ext cx="7024688" cy="457200"/>
          </a:xfrm>
          <a:prstGeom prst="rect">
            <a:avLst/>
          </a:prstGeom>
        </p:spPr>
        <p:txBody>
          <a:bodyPr>
            <a:spAutoFit/>
          </a:bodyPr>
          <a:lstStyle/>
          <a:p>
            <a:pPr defTabSz="914400">
              <a:defRPr/>
            </a:pPr>
            <a:r>
              <a:rPr lang="en-US" sz="2400">
                <a:effectLst>
                  <a:outerShdw blurRad="38100" dist="38100" dir="2700000" algn="tl">
                    <a:srgbClr val="000000"/>
                  </a:outerShdw>
                </a:effectLst>
                <a:latin typeface="Calibri" pitchFamily="34" charset="0"/>
              </a:rPr>
              <a:t>paragangliomi confinati alla midollare del surrene</a:t>
            </a:r>
          </a:p>
        </p:txBody>
      </p:sp>
      <p:sp>
        <p:nvSpPr>
          <p:cNvPr id="4117" name="Rectangle 21"/>
          <p:cNvSpPr>
            <a:spLocks noChangeArrowheads="1"/>
          </p:cNvSpPr>
          <p:nvPr/>
        </p:nvSpPr>
        <p:spPr bwMode="auto">
          <a:xfrm>
            <a:off x="1539875" y="2420938"/>
            <a:ext cx="2419350" cy="528637"/>
          </a:xfrm>
          <a:prstGeom prst="rect">
            <a:avLst/>
          </a:prstGeom>
          <a:solidFill>
            <a:schemeClr val="hlink"/>
          </a:solidFill>
          <a:ln w="9525">
            <a:solidFill>
              <a:schemeClr val="tx1"/>
            </a:solidFill>
            <a:miter lim="800000"/>
            <a:headEnd/>
            <a:tailEnd/>
          </a:ln>
          <a:effectLst/>
        </p:spPr>
        <p:txBody>
          <a:bodyPr wrap="none">
            <a:spAutoFit/>
          </a:bodyPr>
          <a:lstStyle/>
          <a:p>
            <a:pPr defTabSz="914400">
              <a:defRPr/>
            </a:pPr>
            <a:r>
              <a:rPr lang="it-IT" sz="2800">
                <a:effectLst>
                  <a:outerShdw blurRad="38100" dist="38100" dir="2700000" algn="tl">
                    <a:srgbClr val="000000"/>
                  </a:outerShdw>
                </a:effectLst>
                <a:latin typeface="Calibri" pitchFamily="34" charset="0"/>
              </a:rPr>
              <a:t>paraganglioma </a:t>
            </a:r>
          </a:p>
        </p:txBody>
      </p:sp>
      <p:sp>
        <p:nvSpPr>
          <p:cNvPr id="4119" name="Rectangle 23"/>
          <p:cNvSpPr>
            <a:spLocks noChangeArrowheads="1"/>
          </p:cNvSpPr>
          <p:nvPr/>
        </p:nvSpPr>
        <p:spPr bwMode="auto">
          <a:xfrm>
            <a:off x="1487488" y="3068638"/>
            <a:ext cx="7477125" cy="1187450"/>
          </a:xfrm>
          <a:prstGeom prst="rect">
            <a:avLst/>
          </a:prstGeom>
          <a:noFill/>
          <a:ln w="9525">
            <a:noFill/>
            <a:miter lim="800000"/>
            <a:headEnd/>
            <a:tailEnd/>
          </a:ln>
          <a:effectLst/>
        </p:spPr>
        <p:txBody>
          <a:bodyPr>
            <a:spAutoFit/>
          </a:bodyPr>
          <a:lstStyle/>
          <a:p>
            <a:pPr defTabSz="914400">
              <a:defRPr/>
            </a:pPr>
            <a:r>
              <a:rPr lang="en-US" sz="2400">
                <a:effectLst>
                  <a:outerShdw blurRad="38100" dist="38100" dir="2700000" algn="tl">
                    <a:srgbClr val="000000"/>
                  </a:outerShdw>
                </a:effectLst>
                <a:latin typeface="Calibri" pitchFamily="34" charset="0"/>
              </a:rPr>
              <a:t>Tumori che insorgono dai tessuti neuroendocrini cromaffini distribuiti in modo simmatreico lungo gli assi paravertebrali dalla base del cranio alla pelvi</a:t>
            </a:r>
          </a:p>
        </p:txBody>
      </p:sp>
      <p:sp>
        <p:nvSpPr>
          <p:cNvPr id="4121" name="Rectangle 25"/>
          <p:cNvSpPr>
            <a:spLocks noChangeArrowheads="1"/>
          </p:cNvSpPr>
          <p:nvPr/>
        </p:nvSpPr>
        <p:spPr bwMode="auto">
          <a:xfrm>
            <a:off x="1539875" y="5030788"/>
            <a:ext cx="2590800" cy="528637"/>
          </a:xfrm>
          <a:prstGeom prst="rect">
            <a:avLst/>
          </a:prstGeom>
          <a:solidFill>
            <a:schemeClr val="tx1"/>
          </a:solidFill>
          <a:ln w="9525">
            <a:solidFill>
              <a:schemeClr val="hlink"/>
            </a:solidFill>
            <a:miter lim="800000"/>
            <a:headEnd/>
            <a:tailEnd/>
          </a:ln>
          <a:effectLst/>
        </p:spPr>
        <p:txBody>
          <a:bodyPr wrap="none">
            <a:spAutoFit/>
          </a:bodyPr>
          <a:lstStyle/>
          <a:p>
            <a:pPr defTabSz="914400">
              <a:defRPr/>
            </a:pPr>
            <a:r>
              <a:rPr lang="en-US" sz="2800">
                <a:solidFill>
                  <a:schemeClr val="hlink"/>
                </a:solidFill>
                <a:effectLst>
                  <a:outerShdw blurRad="38100" dist="38100" dir="2700000" algn="tl">
                    <a:srgbClr val="C0C0C0"/>
                  </a:outerShdw>
                </a:effectLst>
                <a:latin typeface="Calibri" pitchFamily="34" charset="0"/>
              </a:rPr>
              <a:t>feocromocitoma</a:t>
            </a:r>
            <a:endParaRPr lang="it-IT" sz="2800">
              <a:solidFill>
                <a:schemeClr val="hlink"/>
              </a:solidFill>
              <a:effectLst>
                <a:outerShdw blurRad="38100" dist="38100" dir="2700000" algn="tl">
                  <a:srgbClr val="C0C0C0"/>
                </a:outerShdw>
              </a:effectLst>
              <a:latin typeface="Calibri" pitchFamily="34" charset="0"/>
            </a:endParaRPr>
          </a:p>
        </p:txBody>
      </p:sp>
      <p:grpSp>
        <p:nvGrpSpPr>
          <p:cNvPr id="45063" name="Group 26"/>
          <p:cNvGrpSpPr>
            <a:grpSpLocks/>
          </p:cNvGrpSpPr>
          <p:nvPr/>
        </p:nvGrpSpPr>
        <p:grpSpPr bwMode="auto">
          <a:xfrm>
            <a:off x="34925" y="-134938"/>
            <a:ext cx="9109075" cy="6992938"/>
            <a:chOff x="22" y="-85"/>
            <a:chExt cx="5738" cy="4405"/>
          </a:xfrm>
        </p:grpSpPr>
        <p:sp>
          <p:nvSpPr>
            <p:cNvPr id="45064"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5065"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5066" name="Group 17"/>
            <p:cNvGrpSpPr>
              <a:grpSpLocks/>
            </p:cNvGrpSpPr>
            <p:nvPr/>
          </p:nvGrpSpPr>
          <p:grpSpPr bwMode="auto">
            <a:xfrm>
              <a:off x="4736" y="3947"/>
              <a:ext cx="1024" cy="373"/>
              <a:chOff x="4736" y="3730"/>
              <a:chExt cx="1024" cy="373"/>
            </a:xfrm>
          </p:grpSpPr>
          <p:sp>
            <p:nvSpPr>
              <p:cNvPr id="45075"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5076"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5068"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5069"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5070"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5071"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5072"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5073" name="Picture 38"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45074" name="Picture 39"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extLst>
      <p:ext uri="{BB962C8B-B14F-4D97-AF65-F5344CB8AC3E}">
        <p14:creationId xmlns:p14="http://schemas.microsoft.com/office/powerpoint/2010/main" val="2773849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0" descr="loadBinary"/>
          <p:cNvPicPr>
            <a:picLocks noChangeAspect="1" noChangeArrowheads="1"/>
          </p:cNvPicPr>
          <p:nvPr/>
        </p:nvPicPr>
        <p:blipFill>
          <a:blip r:embed="rId3"/>
          <a:srcRect/>
          <a:stretch>
            <a:fillRect/>
          </a:stretch>
        </p:blipFill>
        <p:spPr bwMode="auto">
          <a:xfrm>
            <a:off x="468313" y="1700213"/>
            <a:ext cx="7991475" cy="4448175"/>
          </a:xfrm>
          <a:prstGeom prst="rect">
            <a:avLst/>
          </a:prstGeom>
          <a:noFill/>
          <a:ln w="9525">
            <a:noFill/>
            <a:miter lim="800000"/>
            <a:headEnd/>
            <a:tailEnd/>
          </a:ln>
        </p:spPr>
      </p:pic>
      <p:grpSp>
        <p:nvGrpSpPr>
          <p:cNvPr id="47106" name="Group 4"/>
          <p:cNvGrpSpPr>
            <a:grpSpLocks/>
          </p:cNvGrpSpPr>
          <p:nvPr/>
        </p:nvGrpSpPr>
        <p:grpSpPr bwMode="auto">
          <a:xfrm>
            <a:off x="34925" y="-134938"/>
            <a:ext cx="9109075" cy="6992938"/>
            <a:chOff x="22" y="-85"/>
            <a:chExt cx="5738" cy="4405"/>
          </a:xfrm>
        </p:grpSpPr>
        <p:sp>
          <p:nvSpPr>
            <p:cNvPr id="47107"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7108"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7109" name="Group 17"/>
            <p:cNvGrpSpPr>
              <a:grpSpLocks/>
            </p:cNvGrpSpPr>
            <p:nvPr/>
          </p:nvGrpSpPr>
          <p:grpSpPr bwMode="auto">
            <a:xfrm>
              <a:off x="4736" y="3947"/>
              <a:ext cx="1024" cy="373"/>
              <a:chOff x="4736" y="3730"/>
              <a:chExt cx="1024" cy="373"/>
            </a:xfrm>
          </p:grpSpPr>
          <p:sp>
            <p:nvSpPr>
              <p:cNvPr id="47118"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7119"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7111"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2"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7113"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7114"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7115"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7116" name="Picture 16"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47117" name="Picture 17"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extLst>
      <p:ext uri="{BB962C8B-B14F-4D97-AF65-F5344CB8AC3E}">
        <p14:creationId xmlns:p14="http://schemas.microsoft.com/office/powerpoint/2010/main" val="146353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6" name="Rectangle 10"/>
          <p:cNvSpPr>
            <a:spLocks noChangeArrowheads="1"/>
          </p:cNvSpPr>
          <p:nvPr/>
        </p:nvSpPr>
        <p:spPr bwMode="auto">
          <a:xfrm>
            <a:off x="4806950" y="5276850"/>
            <a:ext cx="2606675" cy="822325"/>
          </a:xfrm>
          <a:prstGeom prst="rect">
            <a:avLst/>
          </a:prstGeom>
          <a:noFill/>
          <a:ln w="9525">
            <a:no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Frequentemente non secernenti </a:t>
            </a:r>
          </a:p>
        </p:txBody>
      </p:sp>
      <p:sp>
        <p:nvSpPr>
          <p:cNvPr id="70667" name="Rectangle 11"/>
          <p:cNvSpPr>
            <a:spLocks noChangeArrowheads="1"/>
          </p:cNvSpPr>
          <p:nvPr/>
        </p:nvSpPr>
        <p:spPr bwMode="auto">
          <a:xfrm>
            <a:off x="2987675" y="2466975"/>
            <a:ext cx="2330450" cy="528638"/>
          </a:xfrm>
          <a:prstGeom prst="rect">
            <a:avLst/>
          </a:prstGeom>
          <a:solidFill>
            <a:schemeClr val="hlink"/>
          </a:solidFill>
          <a:ln w="9525">
            <a:solidFill>
              <a:schemeClr val="tx1"/>
            </a:solidFill>
            <a:miter lim="800000"/>
            <a:headEnd/>
            <a:tailEnd/>
          </a:ln>
          <a:effectLst/>
        </p:spPr>
        <p:txBody>
          <a:bodyPr wrap="none">
            <a:spAutoFit/>
          </a:bodyPr>
          <a:lstStyle/>
          <a:p>
            <a:pPr defTabSz="914400">
              <a:defRPr/>
            </a:pPr>
            <a:r>
              <a:rPr lang="it-IT" sz="2800">
                <a:effectLst>
                  <a:outerShdw blurRad="38100" dist="38100" dir="2700000" algn="tl">
                    <a:srgbClr val="000000"/>
                  </a:outerShdw>
                </a:effectLst>
                <a:latin typeface="Calibri" pitchFamily="34" charset="0"/>
              </a:rPr>
              <a:t>paragangliomi </a:t>
            </a:r>
          </a:p>
        </p:txBody>
      </p:sp>
      <p:sp>
        <p:nvSpPr>
          <p:cNvPr id="70669" name="Rectangle 13"/>
          <p:cNvSpPr>
            <a:spLocks noChangeArrowheads="1"/>
          </p:cNvSpPr>
          <p:nvPr/>
        </p:nvSpPr>
        <p:spPr bwMode="auto">
          <a:xfrm>
            <a:off x="1704975" y="3835400"/>
            <a:ext cx="1477963" cy="519113"/>
          </a:xfrm>
          <a:prstGeom prst="rect">
            <a:avLst/>
          </a:prstGeom>
          <a:noFill/>
          <a:ln w="9525">
            <a:noFill/>
            <a:miter lim="800000"/>
            <a:headEnd/>
            <a:tailEnd/>
          </a:ln>
          <a:effectLst/>
        </p:spPr>
        <p:txBody>
          <a:bodyPr wrap="none">
            <a:spAutoFit/>
          </a:bodyPr>
          <a:lstStyle/>
          <a:p>
            <a:pPr defTabSz="914400">
              <a:defRPr/>
            </a:pPr>
            <a:r>
              <a:rPr lang="en-US" sz="2800">
                <a:effectLst>
                  <a:outerShdw blurRad="38100" dist="38100" dir="2700000" algn="tl">
                    <a:srgbClr val="000000"/>
                  </a:outerShdw>
                </a:effectLst>
                <a:latin typeface="Calibri" pitchFamily="34" charset="0"/>
              </a:rPr>
              <a:t>simpatici</a:t>
            </a:r>
            <a:endParaRPr lang="it-IT" sz="2800">
              <a:effectLst>
                <a:outerShdw blurRad="38100" dist="38100" dir="2700000" algn="tl">
                  <a:srgbClr val="000000"/>
                </a:outerShdw>
              </a:effectLst>
              <a:latin typeface="Calibri" pitchFamily="34" charset="0"/>
            </a:endParaRPr>
          </a:p>
        </p:txBody>
      </p:sp>
      <p:sp>
        <p:nvSpPr>
          <p:cNvPr id="70671" name="Rectangle 15"/>
          <p:cNvSpPr>
            <a:spLocks noChangeArrowheads="1"/>
          </p:cNvSpPr>
          <p:nvPr/>
        </p:nvSpPr>
        <p:spPr bwMode="auto">
          <a:xfrm>
            <a:off x="1522413" y="5276850"/>
            <a:ext cx="1843087" cy="457200"/>
          </a:xfrm>
          <a:prstGeom prst="rect">
            <a:avLst/>
          </a:prstGeom>
          <a:noFill/>
          <a:ln w="9525">
            <a:noFill/>
            <a:miter lim="800000"/>
            <a:headEnd/>
            <a:tailEnd/>
          </a:ln>
          <a:effectLst/>
        </p:spPr>
        <p:txBody>
          <a:bodyPr wrap="none">
            <a:spAutoFit/>
          </a:bodyPr>
          <a:lstStyle/>
          <a:p>
            <a:pPr defTabSz="914400">
              <a:defRPr/>
            </a:pPr>
            <a:r>
              <a:rPr lang="en-US" sz="2400">
                <a:effectLst>
                  <a:outerShdw blurRad="38100" dist="38100" dir="2700000" algn="tl">
                    <a:srgbClr val="000000"/>
                  </a:outerShdw>
                </a:effectLst>
                <a:latin typeface="Calibri" pitchFamily="34" charset="0"/>
              </a:rPr>
              <a:t>catecolamine</a:t>
            </a:r>
            <a:endParaRPr lang="it-IT" sz="2400">
              <a:effectLst>
                <a:outerShdw blurRad="38100" dist="38100" dir="2700000" algn="tl">
                  <a:srgbClr val="000000"/>
                </a:outerShdw>
              </a:effectLst>
              <a:latin typeface="Calibri" pitchFamily="34" charset="0"/>
            </a:endParaRPr>
          </a:p>
        </p:txBody>
      </p:sp>
      <p:sp>
        <p:nvSpPr>
          <p:cNvPr id="70673" name="Rectangle 17"/>
          <p:cNvSpPr>
            <a:spLocks noChangeArrowheads="1"/>
          </p:cNvSpPr>
          <p:nvPr/>
        </p:nvSpPr>
        <p:spPr bwMode="auto">
          <a:xfrm>
            <a:off x="4806950" y="3835400"/>
            <a:ext cx="2128838" cy="519113"/>
          </a:xfrm>
          <a:prstGeom prst="rect">
            <a:avLst/>
          </a:prstGeom>
          <a:noFill/>
          <a:ln w="9525">
            <a:noFill/>
            <a:miter lim="800000"/>
            <a:headEnd/>
            <a:tailEnd/>
          </a:ln>
          <a:effectLst/>
        </p:spPr>
        <p:txBody>
          <a:bodyPr wrap="none">
            <a:spAutoFit/>
          </a:bodyPr>
          <a:lstStyle/>
          <a:p>
            <a:pPr defTabSz="914400">
              <a:defRPr/>
            </a:pPr>
            <a:r>
              <a:rPr lang="en-US" sz="2800">
                <a:effectLst>
                  <a:outerShdw blurRad="38100" dist="38100" dir="2700000" algn="tl">
                    <a:srgbClr val="000000"/>
                  </a:outerShdw>
                </a:effectLst>
                <a:latin typeface="Calibri" pitchFamily="34" charset="0"/>
              </a:rPr>
              <a:t>parasimpatici</a:t>
            </a:r>
            <a:endParaRPr lang="it-IT" sz="2800">
              <a:effectLst>
                <a:outerShdw blurRad="38100" dist="38100" dir="2700000" algn="tl">
                  <a:srgbClr val="000000"/>
                </a:outerShdw>
              </a:effectLst>
              <a:latin typeface="Calibri" pitchFamily="34" charset="0"/>
            </a:endParaRPr>
          </a:p>
        </p:txBody>
      </p:sp>
      <p:sp>
        <p:nvSpPr>
          <p:cNvPr id="49158" name="AutoShape 18"/>
          <p:cNvSpPr>
            <a:spLocks noChangeArrowheads="1"/>
          </p:cNvSpPr>
          <p:nvPr/>
        </p:nvSpPr>
        <p:spPr bwMode="auto">
          <a:xfrm rot="5400000">
            <a:off x="5403850" y="2611438"/>
            <a:ext cx="936625" cy="9366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p:spPr>
        <p:txBody>
          <a:bodyPr rot="10800000" vert="eaVert" wrap="none" anchor="ctr"/>
          <a:lstStyle/>
          <a:p>
            <a:endParaRPr lang="it-IT"/>
          </a:p>
        </p:txBody>
      </p:sp>
      <p:sp>
        <p:nvSpPr>
          <p:cNvPr id="49159" name="AutoShape 19"/>
          <p:cNvSpPr>
            <a:spLocks noChangeArrowheads="1"/>
          </p:cNvSpPr>
          <p:nvPr/>
        </p:nvSpPr>
        <p:spPr bwMode="auto">
          <a:xfrm rot="16200000" flipH="1">
            <a:off x="1976438" y="2611438"/>
            <a:ext cx="936625" cy="9366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p:spPr>
        <p:txBody>
          <a:bodyPr vert="eaVert" wrap="none" anchor="ctr"/>
          <a:lstStyle/>
          <a:p>
            <a:endParaRPr lang="it-IT"/>
          </a:p>
        </p:txBody>
      </p:sp>
      <p:sp>
        <p:nvSpPr>
          <p:cNvPr id="49160" name="AutoShape 20"/>
          <p:cNvSpPr>
            <a:spLocks noChangeArrowheads="1"/>
          </p:cNvSpPr>
          <p:nvPr/>
        </p:nvSpPr>
        <p:spPr bwMode="auto">
          <a:xfrm>
            <a:off x="2157413" y="4438650"/>
            <a:ext cx="576262" cy="719138"/>
          </a:xfrm>
          <a:prstGeom prst="downArrow">
            <a:avLst>
              <a:gd name="adj1" fmla="val 50000"/>
              <a:gd name="adj2" fmla="val 31198"/>
            </a:avLst>
          </a:prstGeom>
          <a:solidFill>
            <a:schemeClr val="tx1"/>
          </a:solidFill>
          <a:ln w="9525">
            <a:solidFill>
              <a:schemeClr val="tx1"/>
            </a:solidFill>
            <a:miter lim="800000"/>
            <a:headEnd/>
            <a:tailEnd/>
          </a:ln>
        </p:spPr>
        <p:txBody>
          <a:bodyPr wrap="none" anchor="ctr"/>
          <a:lstStyle/>
          <a:p>
            <a:pPr defTabSz="914400"/>
            <a:endParaRPr lang="it-IT" sz="1200">
              <a:latin typeface="Calibri" pitchFamily="34" charset="0"/>
            </a:endParaRPr>
          </a:p>
        </p:txBody>
      </p:sp>
      <p:sp>
        <p:nvSpPr>
          <p:cNvPr id="49161" name="AutoShape 21"/>
          <p:cNvSpPr>
            <a:spLocks noChangeArrowheads="1"/>
          </p:cNvSpPr>
          <p:nvPr/>
        </p:nvSpPr>
        <p:spPr bwMode="auto">
          <a:xfrm>
            <a:off x="5584825" y="4437063"/>
            <a:ext cx="576263" cy="719137"/>
          </a:xfrm>
          <a:prstGeom prst="downArrow">
            <a:avLst>
              <a:gd name="adj1" fmla="val 50000"/>
              <a:gd name="adj2" fmla="val 31198"/>
            </a:avLst>
          </a:prstGeom>
          <a:solidFill>
            <a:schemeClr val="tx1"/>
          </a:solidFill>
          <a:ln w="9525">
            <a:solidFill>
              <a:schemeClr val="tx1"/>
            </a:solidFill>
            <a:miter lim="800000"/>
            <a:headEnd/>
            <a:tailEnd/>
          </a:ln>
        </p:spPr>
        <p:txBody>
          <a:bodyPr wrap="none" anchor="ctr"/>
          <a:lstStyle/>
          <a:p>
            <a:pPr defTabSz="914400"/>
            <a:endParaRPr lang="it-IT" sz="1200">
              <a:latin typeface="Calibri" pitchFamily="34" charset="0"/>
            </a:endParaRPr>
          </a:p>
        </p:txBody>
      </p:sp>
      <p:grpSp>
        <p:nvGrpSpPr>
          <p:cNvPr id="49162" name="Group 12"/>
          <p:cNvGrpSpPr>
            <a:grpSpLocks/>
          </p:cNvGrpSpPr>
          <p:nvPr/>
        </p:nvGrpSpPr>
        <p:grpSpPr bwMode="auto">
          <a:xfrm>
            <a:off x="34925" y="-134938"/>
            <a:ext cx="9109075" cy="6992938"/>
            <a:chOff x="22" y="-85"/>
            <a:chExt cx="5738" cy="4405"/>
          </a:xfrm>
        </p:grpSpPr>
        <p:sp>
          <p:nvSpPr>
            <p:cNvPr id="49163"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9164"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9165" name="Group 17"/>
            <p:cNvGrpSpPr>
              <a:grpSpLocks/>
            </p:cNvGrpSpPr>
            <p:nvPr/>
          </p:nvGrpSpPr>
          <p:grpSpPr bwMode="auto">
            <a:xfrm>
              <a:off x="4736" y="3947"/>
              <a:ext cx="1024" cy="373"/>
              <a:chOff x="4736" y="3730"/>
              <a:chExt cx="1024" cy="373"/>
            </a:xfrm>
          </p:grpSpPr>
          <p:sp>
            <p:nvSpPr>
              <p:cNvPr id="49174"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9175"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9167"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9168"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9169"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9170"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9171"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9172" name="Picture 24"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49173" name="Picture 25"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Tree>
    <p:extLst>
      <p:ext uri="{BB962C8B-B14F-4D97-AF65-F5344CB8AC3E}">
        <p14:creationId xmlns:p14="http://schemas.microsoft.com/office/powerpoint/2010/main" val="4140151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4" name="Rectangle 14"/>
          <p:cNvSpPr>
            <a:spLocks noChangeArrowheads="1"/>
          </p:cNvSpPr>
          <p:nvPr/>
        </p:nvSpPr>
        <p:spPr bwMode="auto">
          <a:xfrm>
            <a:off x="395288" y="1268413"/>
            <a:ext cx="5781675" cy="461962"/>
          </a:xfrm>
          <a:prstGeom prst="rect">
            <a:avLst/>
          </a:prstGeom>
          <a:solidFill>
            <a:schemeClr val="hlink"/>
          </a:solidFill>
          <a:ln w="9525">
            <a:solidFill>
              <a:schemeClr val="tx1"/>
            </a:solidFill>
            <a:miter lim="800000"/>
            <a:headEnd/>
            <a:tailEnd/>
          </a:ln>
          <a:effectLst/>
        </p:spPr>
        <p:txBody>
          <a:bodyPr wrap="none">
            <a:spAutoFit/>
          </a:bodyPr>
          <a:lstStyle/>
          <a:p>
            <a:pPr defTabSz="914400">
              <a:defRPr/>
            </a:pPr>
            <a:r>
              <a:rPr lang="en-US" sz="2400" dirty="0" err="1">
                <a:effectLst>
                  <a:outerShdw blurRad="38100" dist="38100" dir="2700000" algn="tl">
                    <a:srgbClr val="000000"/>
                  </a:outerShdw>
                </a:effectLst>
                <a:latin typeface="Calibri" pitchFamily="34" charset="0"/>
              </a:rPr>
              <a:t>Paragangliomi</a:t>
            </a:r>
            <a:r>
              <a:rPr lang="en-US" sz="2400" dirty="0">
                <a:effectLst>
                  <a:outerShdw blurRad="38100" dist="38100" dir="2700000" algn="tl">
                    <a:srgbClr val="000000"/>
                  </a:outerShdw>
                </a:effectLst>
                <a:latin typeface="Calibri" pitchFamily="34" charset="0"/>
              </a:rPr>
              <a:t> extra-</a:t>
            </a:r>
            <a:r>
              <a:rPr lang="en-US" sz="2400" dirty="0" err="1">
                <a:effectLst>
                  <a:outerShdw blurRad="38100" dist="38100" dir="2700000" algn="tl">
                    <a:srgbClr val="000000"/>
                  </a:outerShdw>
                </a:effectLst>
                <a:latin typeface="Calibri" pitchFamily="34" charset="0"/>
              </a:rPr>
              <a:t>surrenalici</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parasimpatici</a:t>
            </a:r>
            <a:endParaRPr lang="it-IT" sz="2400" dirty="0">
              <a:effectLst>
                <a:outerShdw blurRad="38100" dist="38100" dir="2700000" algn="tl">
                  <a:srgbClr val="000000"/>
                </a:outerShdw>
              </a:effectLst>
              <a:latin typeface="Calibri" pitchFamily="34" charset="0"/>
            </a:endParaRPr>
          </a:p>
        </p:txBody>
      </p:sp>
      <p:sp>
        <p:nvSpPr>
          <p:cNvPr id="66576" name="Rectangle 16"/>
          <p:cNvSpPr>
            <a:spLocks noChangeArrowheads="1"/>
          </p:cNvSpPr>
          <p:nvPr/>
        </p:nvSpPr>
        <p:spPr bwMode="auto">
          <a:xfrm>
            <a:off x="1187450" y="1916113"/>
            <a:ext cx="3057525" cy="1200150"/>
          </a:xfrm>
          <a:prstGeom prst="rect">
            <a:avLst/>
          </a:prstGeom>
          <a:noFill/>
          <a:ln w="9525">
            <a:noFill/>
            <a:miter lim="800000"/>
            <a:headEnd/>
            <a:tailEnd/>
          </a:ln>
          <a:effectLst/>
        </p:spPr>
        <p:txBody>
          <a:bodyPr>
            <a:spAutoFit/>
          </a:bodyPr>
          <a:lstStyle/>
          <a:p>
            <a:pPr defTabSz="914400">
              <a:defRPr/>
            </a:pPr>
            <a:r>
              <a:rPr lang="en-US" sz="2400" dirty="0">
                <a:effectLst>
                  <a:outerShdw blurRad="38100" dist="38100" dir="2700000" algn="tl">
                    <a:srgbClr val="000000"/>
                  </a:outerShdw>
                </a:effectLst>
                <a:latin typeface="Calibri" pitchFamily="34" charset="0"/>
              </a:rPr>
              <a:t>Base del </a:t>
            </a:r>
            <a:r>
              <a:rPr lang="en-US" sz="2400" dirty="0" err="1">
                <a:effectLst>
                  <a:outerShdw blurRad="38100" dist="38100" dir="2700000" algn="tl">
                    <a:srgbClr val="000000"/>
                  </a:outerShdw>
                </a:effectLst>
                <a:latin typeface="Calibri" pitchFamily="34" charset="0"/>
              </a:rPr>
              <a:t>cranio</a:t>
            </a:r>
            <a:r>
              <a:rPr lang="en-US" sz="2400" dirty="0">
                <a:effectLst>
                  <a:outerShdw blurRad="38100" dist="38100" dir="2700000" algn="tl">
                    <a:srgbClr val="000000"/>
                  </a:outerShdw>
                </a:effectLst>
                <a:latin typeface="Calibri" pitchFamily="34" charset="0"/>
              </a:rPr>
              <a:t> </a:t>
            </a:r>
          </a:p>
          <a:p>
            <a:pPr defTabSz="914400">
              <a:defRPr/>
            </a:pPr>
            <a:r>
              <a:rPr lang="en-US" sz="2400" dirty="0" err="1">
                <a:effectLst>
                  <a:outerShdw blurRad="38100" dist="38100" dir="2700000" algn="tl">
                    <a:srgbClr val="000000"/>
                  </a:outerShdw>
                </a:effectLst>
                <a:latin typeface="Calibri" pitchFamily="34" charset="0"/>
              </a:rPr>
              <a:t>Collo</a:t>
            </a:r>
            <a:endParaRPr lang="en-US" sz="2400" dirty="0">
              <a:effectLst>
                <a:outerShdw blurRad="38100" dist="38100" dir="2700000" algn="tl">
                  <a:srgbClr val="000000"/>
                </a:outerShdw>
              </a:effectLst>
              <a:latin typeface="Calibri" pitchFamily="34" charset="0"/>
            </a:endParaRPr>
          </a:p>
          <a:p>
            <a:pPr defTabSz="914400">
              <a:defRPr/>
            </a:pPr>
            <a:r>
              <a:rPr lang="en-US" sz="2400" dirty="0" err="1">
                <a:effectLst>
                  <a:outerShdw blurRad="38100" dist="38100" dir="2700000" algn="tl">
                    <a:srgbClr val="000000"/>
                  </a:outerShdw>
                </a:effectLst>
                <a:latin typeface="Calibri" pitchFamily="34" charset="0"/>
              </a:rPr>
              <a:t>Mediastino</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superiore</a:t>
            </a:r>
            <a:endParaRPr lang="it-IT" sz="2400" dirty="0">
              <a:effectLst>
                <a:outerShdw blurRad="38100" dist="38100" dir="2700000" algn="tl">
                  <a:srgbClr val="000000"/>
                </a:outerShdw>
              </a:effectLst>
              <a:latin typeface="Calibri" pitchFamily="34" charset="0"/>
            </a:endParaRPr>
          </a:p>
        </p:txBody>
      </p:sp>
      <p:sp>
        <p:nvSpPr>
          <p:cNvPr id="66577" name="Rectangle 17"/>
          <p:cNvSpPr>
            <a:spLocks noChangeArrowheads="1"/>
          </p:cNvSpPr>
          <p:nvPr/>
        </p:nvSpPr>
        <p:spPr bwMode="auto">
          <a:xfrm>
            <a:off x="3995738" y="2276475"/>
            <a:ext cx="3311525" cy="396875"/>
          </a:xfrm>
          <a:prstGeom prst="rect">
            <a:avLst/>
          </a:prstGeom>
          <a:noFill/>
          <a:ln w="9525">
            <a:noFill/>
            <a:miter lim="800000"/>
            <a:headEnd/>
            <a:tailEnd/>
          </a:ln>
          <a:effectLst/>
        </p:spPr>
        <p:txBody>
          <a:bodyPr>
            <a:spAutoFit/>
          </a:bodyPr>
          <a:lstStyle/>
          <a:p>
            <a:pPr defTabSz="914400">
              <a:defRPr/>
            </a:pPr>
            <a:r>
              <a:rPr lang="en-US" sz="2000" dirty="0">
                <a:effectLst>
                  <a:outerShdw blurRad="38100" dist="38100" dir="2700000" algn="tl">
                    <a:srgbClr val="000000"/>
                  </a:outerShdw>
                </a:effectLst>
                <a:latin typeface="Calibri" pitchFamily="34" charset="0"/>
              </a:rPr>
              <a:t>95% non-</a:t>
            </a:r>
            <a:r>
              <a:rPr lang="en-US" sz="2000" dirty="0" err="1">
                <a:effectLst>
                  <a:outerShdw blurRad="38100" dist="38100" dir="2700000" algn="tl">
                    <a:srgbClr val="000000"/>
                  </a:outerShdw>
                </a:effectLst>
                <a:latin typeface="Calibri" pitchFamily="34" charset="0"/>
              </a:rPr>
              <a:t>secernenti</a:t>
            </a:r>
            <a:endParaRPr lang="it-IT" sz="2000" dirty="0">
              <a:effectLst>
                <a:outerShdw blurRad="38100" dist="38100" dir="2700000" algn="tl">
                  <a:srgbClr val="000000"/>
                </a:outerShdw>
              </a:effectLst>
              <a:latin typeface="Calibri" pitchFamily="34" charset="0"/>
            </a:endParaRPr>
          </a:p>
        </p:txBody>
      </p:sp>
      <p:sp>
        <p:nvSpPr>
          <p:cNvPr id="66580" name="Rectangle 20"/>
          <p:cNvSpPr>
            <a:spLocks noChangeArrowheads="1"/>
          </p:cNvSpPr>
          <p:nvPr/>
        </p:nvSpPr>
        <p:spPr bwMode="auto">
          <a:xfrm>
            <a:off x="1187450" y="4652963"/>
            <a:ext cx="2959100" cy="1200150"/>
          </a:xfrm>
          <a:prstGeom prst="rect">
            <a:avLst/>
          </a:prstGeom>
          <a:noFill/>
          <a:ln w="9525">
            <a:noFill/>
            <a:miter lim="800000"/>
            <a:headEnd/>
            <a:tailEnd/>
          </a:ln>
          <a:effectLst/>
        </p:spPr>
        <p:txBody>
          <a:bodyPr>
            <a:spAutoFit/>
          </a:bodyPr>
          <a:lstStyle/>
          <a:p>
            <a:pPr defTabSz="914400">
              <a:defRPr/>
            </a:pPr>
            <a:r>
              <a:rPr lang="en-US" sz="2400" dirty="0" err="1">
                <a:effectLst>
                  <a:outerShdw blurRad="38100" dist="38100" dir="2700000" algn="tl">
                    <a:srgbClr val="000000"/>
                  </a:outerShdw>
                </a:effectLst>
                <a:latin typeface="Calibri" pitchFamily="34" charset="0"/>
              </a:rPr>
              <a:t>Mediastino</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inferiore</a:t>
            </a:r>
            <a:endParaRPr lang="en-US" sz="2400" dirty="0">
              <a:effectLst>
                <a:outerShdw blurRad="38100" dist="38100" dir="2700000" algn="tl">
                  <a:srgbClr val="000000"/>
                </a:outerShdw>
              </a:effectLst>
              <a:latin typeface="Calibri" pitchFamily="34" charset="0"/>
            </a:endParaRPr>
          </a:p>
          <a:p>
            <a:pPr defTabSz="914400">
              <a:defRPr/>
            </a:pPr>
            <a:r>
              <a:rPr lang="en-US" sz="2400" dirty="0" err="1">
                <a:effectLst>
                  <a:outerShdw blurRad="38100" dist="38100" dir="2700000" algn="tl">
                    <a:srgbClr val="000000"/>
                  </a:outerShdw>
                </a:effectLst>
                <a:latin typeface="Calibri" pitchFamily="34" charset="0"/>
              </a:rPr>
              <a:t>Addome</a:t>
            </a:r>
            <a:r>
              <a:rPr lang="en-US" sz="2400" dirty="0">
                <a:effectLst>
                  <a:outerShdw blurRad="38100" dist="38100" dir="2700000" algn="tl">
                    <a:srgbClr val="000000"/>
                  </a:outerShdw>
                </a:effectLst>
                <a:latin typeface="Calibri" pitchFamily="34" charset="0"/>
              </a:rPr>
              <a:t> </a:t>
            </a:r>
          </a:p>
          <a:p>
            <a:pPr defTabSz="914400">
              <a:defRPr/>
            </a:pPr>
            <a:r>
              <a:rPr lang="en-US" sz="2400" dirty="0" err="1">
                <a:effectLst>
                  <a:outerShdw blurRad="38100" dist="38100" dir="2700000" algn="tl">
                    <a:srgbClr val="000000"/>
                  </a:outerShdw>
                </a:effectLst>
                <a:latin typeface="Calibri" pitchFamily="34" charset="0"/>
              </a:rPr>
              <a:t>Pelvi</a:t>
            </a:r>
            <a:endParaRPr lang="it-IT" sz="2400" dirty="0">
              <a:effectLst>
                <a:outerShdw blurRad="38100" dist="38100" dir="2700000" algn="tl">
                  <a:srgbClr val="000000"/>
                </a:outerShdw>
              </a:effectLst>
              <a:latin typeface="Calibri" pitchFamily="34" charset="0"/>
            </a:endParaRPr>
          </a:p>
        </p:txBody>
      </p:sp>
      <p:sp>
        <p:nvSpPr>
          <p:cNvPr id="66581" name="Rectangle 21"/>
          <p:cNvSpPr>
            <a:spLocks noChangeArrowheads="1"/>
          </p:cNvSpPr>
          <p:nvPr/>
        </p:nvSpPr>
        <p:spPr bwMode="auto">
          <a:xfrm>
            <a:off x="3995738" y="5229225"/>
            <a:ext cx="1584325" cy="400050"/>
          </a:xfrm>
          <a:prstGeom prst="rect">
            <a:avLst/>
          </a:prstGeom>
          <a:noFill/>
          <a:ln w="9525">
            <a:noFill/>
            <a:miter lim="800000"/>
            <a:headEnd/>
            <a:tailEnd/>
          </a:ln>
          <a:effectLst/>
        </p:spPr>
        <p:txBody>
          <a:bodyPr>
            <a:spAutoFit/>
          </a:bodyPr>
          <a:lstStyle/>
          <a:p>
            <a:pPr defTabSz="914400">
              <a:defRPr/>
            </a:pPr>
            <a:r>
              <a:rPr lang="en-US" sz="2000" dirty="0" err="1">
                <a:effectLst>
                  <a:outerShdw blurRad="38100" dist="38100" dir="2700000" algn="tl">
                    <a:srgbClr val="000000"/>
                  </a:outerShdw>
                </a:effectLst>
                <a:latin typeface="Calibri" pitchFamily="34" charset="0"/>
              </a:rPr>
              <a:t>Secernenti</a:t>
            </a:r>
            <a:endParaRPr lang="it-IT" sz="2000" dirty="0">
              <a:effectLst>
                <a:outerShdw blurRad="38100" dist="38100" dir="2700000" algn="tl">
                  <a:srgbClr val="000000"/>
                </a:outerShdw>
              </a:effectLst>
              <a:latin typeface="Calibri" pitchFamily="34" charset="0"/>
            </a:endParaRPr>
          </a:p>
        </p:txBody>
      </p:sp>
      <p:sp>
        <p:nvSpPr>
          <p:cNvPr id="66584" name="Rectangle 24"/>
          <p:cNvSpPr>
            <a:spLocks noChangeArrowheads="1"/>
          </p:cNvSpPr>
          <p:nvPr/>
        </p:nvSpPr>
        <p:spPr bwMode="auto">
          <a:xfrm>
            <a:off x="6334125" y="2843213"/>
            <a:ext cx="2520950" cy="1200150"/>
          </a:xfrm>
          <a:prstGeom prst="rect">
            <a:avLst/>
          </a:prstGeom>
          <a:noFill/>
          <a:ln w="9525">
            <a:noFill/>
            <a:miter lim="800000"/>
            <a:headEnd/>
            <a:tailEnd/>
          </a:ln>
          <a:effectLst/>
        </p:spPr>
        <p:txBody>
          <a:bodyPr>
            <a:spAutoFit/>
          </a:bodyPr>
          <a:lstStyle/>
          <a:p>
            <a:pPr algn="ctr" defTabSz="914400">
              <a:defRPr/>
            </a:pPr>
            <a:r>
              <a:rPr lang="en-US" sz="2400" dirty="0" err="1">
                <a:effectLst>
                  <a:outerShdw blurRad="38100" dist="38100" dir="2700000" algn="tl">
                    <a:srgbClr val="000000"/>
                  </a:outerShdw>
                </a:effectLst>
                <a:latin typeface="Calibri" pitchFamily="34" charset="0"/>
              </a:rPr>
              <a:t>Maggior</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rischio</a:t>
            </a:r>
            <a:r>
              <a:rPr lang="en-US" sz="2400" dirty="0">
                <a:effectLst>
                  <a:outerShdw blurRad="38100" dist="38100" dir="2700000" algn="tl">
                    <a:srgbClr val="000000"/>
                  </a:outerShdw>
                </a:effectLst>
                <a:latin typeface="Calibri" pitchFamily="34" charset="0"/>
              </a:rPr>
              <a:t> di </a:t>
            </a:r>
            <a:r>
              <a:rPr lang="en-US" sz="2400" dirty="0" err="1">
                <a:effectLst>
                  <a:outerShdw blurRad="38100" dist="38100" dir="2700000" algn="tl">
                    <a:srgbClr val="000000"/>
                  </a:outerShdw>
                </a:effectLst>
                <a:latin typeface="Calibri" pitchFamily="34" charset="0"/>
              </a:rPr>
              <a:t>trasformazione</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maligna</a:t>
            </a:r>
            <a:endParaRPr lang="it-IT" sz="2400" dirty="0">
              <a:effectLst>
                <a:outerShdw blurRad="38100" dist="38100" dir="2700000" algn="tl">
                  <a:srgbClr val="000000"/>
                </a:outerShdw>
              </a:effectLst>
              <a:latin typeface="Calibri" pitchFamily="34" charset="0"/>
            </a:endParaRPr>
          </a:p>
        </p:txBody>
      </p:sp>
      <p:grpSp>
        <p:nvGrpSpPr>
          <p:cNvPr id="51207" name="Group 14"/>
          <p:cNvGrpSpPr>
            <a:grpSpLocks/>
          </p:cNvGrpSpPr>
          <p:nvPr/>
        </p:nvGrpSpPr>
        <p:grpSpPr bwMode="auto">
          <a:xfrm>
            <a:off x="34925" y="-134938"/>
            <a:ext cx="9109075" cy="6992938"/>
            <a:chOff x="22" y="-85"/>
            <a:chExt cx="5738" cy="4405"/>
          </a:xfrm>
        </p:grpSpPr>
        <p:sp>
          <p:nvSpPr>
            <p:cNvPr id="5120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121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51211" name="Group 17"/>
            <p:cNvGrpSpPr>
              <a:grpSpLocks/>
            </p:cNvGrpSpPr>
            <p:nvPr/>
          </p:nvGrpSpPr>
          <p:grpSpPr bwMode="auto">
            <a:xfrm>
              <a:off x="4736" y="3947"/>
              <a:ext cx="1024" cy="373"/>
              <a:chOff x="4736" y="3730"/>
              <a:chExt cx="1024" cy="373"/>
            </a:xfrm>
          </p:grpSpPr>
          <p:sp>
            <p:nvSpPr>
              <p:cNvPr id="5122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51221"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5121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121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121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121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121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51218" name="Picture 26"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51219" name="Picture 27"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23" name="Rectangle 14"/>
          <p:cNvSpPr>
            <a:spLocks noChangeArrowheads="1"/>
          </p:cNvSpPr>
          <p:nvPr/>
        </p:nvSpPr>
        <p:spPr bwMode="auto">
          <a:xfrm>
            <a:off x="395288" y="4160838"/>
            <a:ext cx="5224462" cy="461962"/>
          </a:xfrm>
          <a:prstGeom prst="rect">
            <a:avLst/>
          </a:prstGeom>
          <a:solidFill>
            <a:schemeClr val="hlink"/>
          </a:solidFill>
          <a:ln w="9525">
            <a:solidFill>
              <a:schemeClr val="tx1"/>
            </a:solidFill>
            <a:miter lim="800000"/>
            <a:headEnd/>
            <a:tailEnd/>
          </a:ln>
          <a:effectLst/>
        </p:spPr>
        <p:txBody>
          <a:bodyPr wrap="none">
            <a:spAutoFit/>
          </a:bodyPr>
          <a:lstStyle/>
          <a:p>
            <a:pPr defTabSz="914400">
              <a:defRPr/>
            </a:pPr>
            <a:r>
              <a:rPr lang="en-US" sz="2400" dirty="0" err="1">
                <a:effectLst>
                  <a:outerShdw blurRad="38100" dist="38100" dir="2700000" algn="tl">
                    <a:srgbClr val="000000"/>
                  </a:outerShdw>
                </a:effectLst>
                <a:latin typeface="Calibri" pitchFamily="34" charset="0"/>
              </a:rPr>
              <a:t>Paragangliomi</a:t>
            </a:r>
            <a:r>
              <a:rPr lang="en-US" sz="2400" dirty="0">
                <a:effectLst>
                  <a:outerShdw blurRad="38100" dist="38100" dir="2700000" algn="tl">
                    <a:srgbClr val="000000"/>
                  </a:outerShdw>
                </a:effectLst>
                <a:latin typeface="Calibri" pitchFamily="34" charset="0"/>
              </a:rPr>
              <a:t> extra-</a:t>
            </a:r>
            <a:r>
              <a:rPr lang="en-US" sz="2400" dirty="0" err="1">
                <a:effectLst>
                  <a:outerShdw blurRad="38100" dist="38100" dir="2700000" algn="tl">
                    <a:srgbClr val="000000"/>
                  </a:outerShdw>
                </a:effectLst>
                <a:latin typeface="Calibri" pitchFamily="34" charset="0"/>
              </a:rPr>
              <a:t>surrenalici</a:t>
            </a:r>
            <a:r>
              <a:rPr lang="en-US" sz="2400" dirty="0">
                <a:effectLst>
                  <a:outerShdw blurRad="38100" dist="38100" dir="2700000" algn="tl">
                    <a:srgbClr val="000000"/>
                  </a:outerShdw>
                </a:effectLst>
                <a:latin typeface="Calibri" pitchFamily="34" charset="0"/>
              </a:rPr>
              <a:t> </a:t>
            </a:r>
            <a:r>
              <a:rPr lang="en-US" sz="2400" dirty="0" err="1">
                <a:effectLst>
                  <a:outerShdw blurRad="38100" dist="38100" dir="2700000" algn="tl">
                    <a:srgbClr val="000000"/>
                  </a:outerShdw>
                </a:effectLst>
                <a:latin typeface="Calibri" pitchFamily="34" charset="0"/>
              </a:rPr>
              <a:t>simpatici</a:t>
            </a:r>
            <a:endParaRPr lang="it-IT" sz="2400" dirty="0">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8401197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5"/>
          <p:cNvSpPr>
            <a:spLocks noChangeArrowheads="1"/>
          </p:cNvSpPr>
          <p:nvPr/>
        </p:nvSpPr>
        <p:spPr bwMode="auto">
          <a:xfrm>
            <a:off x="7072313" y="1857375"/>
            <a:ext cx="1714500" cy="701675"/>
          </a:xfrm>
          <a:prstGeom prst="rect">
            <a:avLst/>
          </a:prstGeom>
          <a:noFill/>
          <a:ln w="9525">
            <a:noFill/>
            <a:miter lim="800000"/>
            <a:headEnd/>
            <a:tailEnd/>
          </a:ln>
          <a:effectLst/>
        </p:spPr>
        <p:txBody>
          <a:bodyPr>
            <a:spAutoFit/>
          </a:bodyPr>
          <a:lstStyle/>
          <a:p>
            <a:pPr algn="ctr" defTabSz="914400">
              <a:defRPr/>
            </a:pPr>
            <a:r>
              <a:rPr lang="en-US" sz="4000">
                <a:effectLst>
                  <a:outerShdw blurRad="38100" dist="38100" dir="2700000" algn="tl">
                    <a:srgbClr val="000000"/>
                  </a:outerShdw>
                </a:effectLst>
                <a:latin typeface="Calibri" pitchFamily="34" charset="0"/>
              </a:rPr>
              <a:t>ICU</a:t>
            </a:r>
          </a:p>
        </p:txBody>
      </p:sp>
      <p:sp>
        <p:nvSpPr>
          <p:cNvPr id="11" name="Rectangle 15"/>
          <p:cNvSpPr>
            <a:spLocks noChangeArrowheads="1"/>
          </p:cNvSpPr>
          <p:nvPr/>
        </p:nvSpPr>
        <p:spPr bwMode="auto">
          <a:xfrm>
            <a:off x="1476375" y="1989138"/>
            <a:ext cx="4824413" cy="528637"/>
          </a:xfrm>
          <a:prstGeom prst="rect">
            <a:avLst/>
          </a:prstGeom>
          <a:solidFill>
            <a:schemeClr val="hlink"/>
          </a:solidFill>
          <a:ln w="9525">
            <a:solidFill>
              <a:schemeClr val="tx1"/>
            </a:solidFill>
            <a:miter lim="800000"/>
            <a:headEnd/>
            <a:tailEnd/>
          </a:ln>
        </p:spPr>
        <p:txBody>
          <a:bodyPr>
            <a:spAutoFit/>
          </a:bodyPr>
          <a:lstStyle/>
          <a:p>
            <a:pPr algn="ctr" defTabSz="914400">
              <a:defRPr/>
            </a:pPr>
            <a:r>
              <a:rPr lang="en-US" sz="2800">
                <a:effectLst>
                  <a:outerShdw blurRad="38100" dist="38100" dir="2700000" algn="tl">
                    <a:srgbClr val="000000"/>
                  </a:outerShdw>
                </a:effectLst>
                <a:latin typeface="Calibri" pitchFamily="34" charset="0"/>
              </a:rPr>
              <a:t>SURRENECTOMIA DX</a:t>
            </a:r>
          </a:p>
        </p:txBody>
      </p:sp>
      <p:sp>
        <p:nvSpPr>
          <p:cNvPr id="12" name="Rettangolo 11"/>
          <p:cNvSpPr/>
          <p:nvPr/>
        </p:nvSpPr>
        <p:spPr>
          <a:xfrm>
            <a:off x="285750" y="1323975"/>
            <a:ext cx="3287713" cy="457200"/>
          </a:xfrm>
          <a:prstGeom prst="rect">
            <a:avLst/>
          </a:prstGeom>
        </p:spPr>
        <p:txBody>
          <a:bodyPr wrap="none">
            <a:spAutoFit/>
          </a:bodyPr>
          <a:lstStyle/>
          <a:p>
            <a:pPr defTabSz="914400">
              <a:defRPr/>
            </a:pPr>
            <a:r>
              <a:rPr lang="it-IT" sz="2400">
                <a:effectLst>
                  <a:outerShdw blurRad="38100" dist="38100" dir="2700000" algn="tl">
                    <a:srgbClr val="000000"/>
                  </a:outerShdw>
                </a:effectLst>
                <a:latin typeface="Calibri" pitchFamily="34" charset="0"/>
              </a:rPr>
              <a:t>TERAPIA CON ALFA LITICI</a:t>
            </a:r>
          </a:p>
        </p:txBody>
      </p:sp>
      <p:sp>
        <p:nvSpPr>
          <p:cNvPr id="13" name="Rectangle 14"/>
          <p:cNvSpPr>
            <a:spLocks noChangeArrowheads="1"/>
          </p:cNvSpPr>
          <p:nvPr/>
        </p:nvSpPr>
        <p:spPr bwMode="auto">
          <a:xfrm>
            <a:off x="1500188" y="2857500"/>
            <a:ext cx="3744912" cy="822325"/>
          </a:xfrm>
          <a:prstGeom prst="rect">
            <a:avLst/>
          </a:prstGeom>
          <a:noFill/>
          <a:ln w="9525">
            <a:noFill/>
            <a:miter lim="800000"/>
            <a:headEnd/>
            <a:tailEnd/>
          </a:ln>
          <a:effectLst/>
        </p:spPr>
        <p:txBody>
          <a:bodyPr>
            <a:spAutoFit/>
          </a:bodyPr>
          <a:lstStyle/>
          <a:p>
            <a:pPr defTabSz="914400">
              <a:defRPr/>
            </a:pPr>
            <a:r>
              <a:rPr lang="en-US" sz="2400">
                <a:effectLst>
                  <a:outerShdw blurRad="38100" dist="38100" dir="2700000" algn="tl">
                    <a:srgbClr val="000000"/>
                  </a:outerShdw>
                </a:effectLst>
                <a:latin typeface="Calibri" pitchFamily="34" charset="0"/>
              </a:rPr>
              <a:t>Feocromocitoma </a:t>
            </a:r>
          </a:p>
          <a:p>
            <a:pPr defTabSz="914400">
              <a:defRPr/>
            </a:pPr>
            <a:r>
              <a:rPr lang="en-US" sz="2400">
                <a:effectLst>
                  <a:outerShdw blurRad="38100" dist="38100" dir="2700000" algn="tl">
                    <a:srgbClr val="000000"/>
                  </a:outerShdw>
                </a:effectLst>
                <a:latin typeface="Calibri" pitchFamily="34" charset="0"/>
              </a:rPr>
              <a:t>Mitosi 10 x HPF</a:t>
            </a:r>
          </a:p>
        </p:txBody>
      </p:sp>
      <p:pic>
        <p:nvPicPr>
          <p:cNvPr id="73733" name="Picture 15"/>
          <p:cNvPicPr>
            <a:picLocks noChangeAspect="1" noChangeArrowheads="1"/>
          </p:cNvPicPr>
          <p:nvPr/>
        </p:nvPicPr>
        <p:blipFill>
          <a:blip r:embed="rId3"/>
          <a:srcRect b="9984"/>
          <a:stretch>
            <a:fillRect/>
          </a:stretch>
        </p:blipFill>
        <p:spPr bwMode="auto">
          <a:xfrm>
            <a:off x="290513" y="2809875"/>
            <a:ext cx="8424862" cy="1714500"/>
          </a:xfrm>
          <a:prstGeom prst="rect">
            <a:avLst/>
          </a:prstGeom>
          <a:noFill/>
          <a:ln w="9525">
            <a:noFill/>
            <a:miter lim="800000"/>
            <a:headEnd/>
            <a:tailEnd/>
          </a:ln>
        </p:spPr>
      </p:pic>
      <p:cxnSp>
        <p:nvCxnSpPr>
          <p:cNvPr id="73734" name="Connettore 1 16"/>
          <p:cNvCxnSpPr>
            <a:cxnSpLocks noChangeShapeType="1"/>
          </p:cNvCxnSpPr>
          <p:nvPr/>
        </p:nvCxnSpPr>
        <p:spPr bwMode="auto">
          <a:xfrm>
            <a:off x="6929438" y="3838575"/>
            <a:ext cx="1643062" cy="1588"/>
          </a:xfrm>
          <a:prstGeom prst="line">
            <a:avLst/>
          </a:prstGeom>
          <a:noFill/>
          <a:ln w="28575" algn="ctr">
            <a:solidFill>
              <a:srgbClr val="FF0000"/>
            </a:solidFill>
            <a:round/>
            <a:headEnd/>
            <a:tailEnd/>
          </a:ln>
        </p:spPr>
      </p:cxnSp>
      <p:cxnSp>
        <p:nvCxnSpPr>
          <p:cNvPr id="73735" name="Connettore 1 18"/>
          <p:cNvCxnSpPr>
            <a:cxnSpLocks noChangeShapeType="1"/>
          </p:cNvCxnSpPr>
          <p:nvPr/>
        </p:nvCxnSpPr>
        <p:spPr bwMode="auto">
          <a:xfrm flipV="1">
            <a:off x="428625" y="4019550"/>
            <a:ext cx="7929563" cy="31750"/>
          </a:xfrm>
          <a:prstGeom prst="line">
            <a:avLst/>
          </a:prstGeom>
          <a:noFill/>
          <a:ln w="28575" algn="ctr">
            <a:solidFill>
              <a:srgbClr val="FF0000"/>
            </a:solidFill>
            <a:round/>
            <a:headEnd/>
            <a:tailEnd/>
          </a:ln>
        </p:spPr>
      </p:cxnSp>
      <p:cxnSp>
        <p:nvCxnSpPr>
          <p:cNvPr id="73736" name="Connettore 1 25"/>
          <p:cNvCxnSpPr>
            <a:cxnSpLocks noChangeShapeType="1"/>
          </p:cNvCxnSpPr>
          <p:nvPr/>
        </p:nvCxnSpPr>
        <p:spPr bwMode="auto">
          <a:xfrm>
            <a:off x="428625" y="4235450"/>
            <a:ext cx="1100138" cy="1588"/>
          </a:xfrm>
          <a:prstGeom prst="line">
            <a:avLst/>
          </a:prstGeom>
          <a:noFill/>
          <a:ln w="28575" algn="ctr">
            <a:solidFill>
              <a:srgbClr val="FF0000"/>
            </a:solidFill>
            <a:round/>
            <a:headEnd/>
            <a:tailEnd/>
          </a:ln>
        </p:spPr>
      </p:cxnSp>
      <p:sp>
        <p:nvSpPr>
          <p:cNvPr id="27" name="Rectangle 11"/>
          <p:cNvSpPr>
            <a:spLocks noChangeArrowheads="1"/>
          </p:cNvSpPr>
          <p:nvPr/>
        </p:nvSpPr>
        <p:spPr bwMode="auto">
          <a:xfrm>
            <a:off x="1571625" y="4779963"/>
            <a:ext cx="3571875" cy="588962"/>
          </a:xfrm>
          <a:prstGeom prst="rect">
            <a:avLst/>
          </a:prstGeom>
          <a:solidFill>
            <a:srgbClr val="FF0000"/>
          </a:solidFill>
          <a:ln w="9525">
            <a:solidFill>
              <a:schemeClr val="tx1"/>
            </a:solidFill>
            <a:prstDash val="dashDot"/>
            <a:miter lim="800000"/>
            <a:headEnd/>
            <a:tailEnd/>
          </a:ln>
          <a:effectLst/>
        </p:spPr>
        <p:txBody>
          <a:bodyPr>
            <a:spAutoFit/>
          </a:bodyPr>
          <a:lstStyle/>
          <a:p>
            <a:pPr algn="ctr" defTabSz="914400">
              <a:defRPr/>
            </a:pPr>
            <a:r>
              <a:rPr lang="en-US" sz="3200">
                <a:effectLst>
                  <a:outerShdw blurRad="38100" dist="38100" dir="2700000" algn="tl">
                    <a:srgbClr val="000000"/>
                  </a:outerShdw>
                </a:effectLst>
                <a:latin typeface="Calibri" pitchFamily="34" charset="0"/>
              </a:rPr>
              <a:t>CRISI  IPERTENSIVA</a:t>
            </a:r>
          </a:p>
        </p:txBody>
      </p:sp>
      <p:sp>
        <p:nvSpPr>
          <p:cNvPr id="28" name="Rectangle 11"/>
          <p:cNvSpPr>
            <a:spLocks noChangeArrowheads="1"/>
          </p:cNvSpPr>
          <p:nvPr/>
        </p:nvSpPr>
        <p:spPr bwMode="auto">
          <a:xfrm>
            <a:off x="5214938" y="5072063"/>
            <a:ext cx="2857500" cy="366712"/>
          </a:xfrm>
          <a:prstGeom prst="rect">
            <a:avLst/>
          </a:prstGeom>
          <a:noFill/>
          <a:ln w="9525">
            <a:noFill/>
            <a:miter lim="800000"/>
            <a:headEnd/>
            <a:tailEnd/>
          </a:ln>
          <a:effectLst/>
        </p:spPr>
        <p:txBody>
          <a:bodyPr>
            <a:spAutoFit/>
          </a:bodyPr>
          <a:lstStyle/>
          <a:p>
            <a:pPr defTabSz="914400">
              <a:defRPr/>
            </a:pPr>
            <a:r>
              <a:rPr lang="en-US">
                <a:effectLst>
                  <a:outerShdw blurRad="38100" dist="38100" dir="2700000" algn="tl">
                    <a:srgbClr val="000000"/>
                  </a:outerShdw>
                </a:effectLst>
                <a:latin typeface="Calibri" pitchFamily="34" charset="0"/>
              </a:rPr>
              <a:t>Nitroprussiato di sodio</a:t>
            </a:r>
          </a:p>
        </p:txBody>
      </p:sp>
      <p:sp>
        <p:nvSpPr>
          <p:cNvPr id="19" name="Freccia curva 18"/>
          <p:cNvSpPr/>
          <p:nvPr/>
        </p:nvSpPr>
        <p:spPr bwMode="auto">
          <a:xfrm flipV="1">
            <a:off x="500063" y="4572000"/>
            <a:ext cx="1000125" cy="1000125"/>
          </a:xfrm>
          <a:prstGeom prst="bentArrow">
            <a:avLst/>
          </a:prstGeom>
          <a:solidFill>
            <a:srgbClr val="FF0000"/>
          </a:solidFill>
          <a:ln w="9525" cap="flat" cmpd="sng" algn="ctr">
            <a:solidFill>
              <a:schemeClr val="tx1"/>
            </a:solidFill>
            <a:prstDash val="solid"/>
            <a:round/>
            <a:headEnd type="none" w="med" len="med"/>
            <a:tailEnd type="none" w="med" len="med"/>
          </a:ln>
          <a:effectLst/>
        </p:spPr>
        <p:txBody>
          <a:bodyPr wrap="none"/>
          <a:lstStyle/>
          <a:p>
            <a:pPr defTabSz="914400">
              <a:defRPr/>
            </a:pPr>
            <a:endParaRPr lang="it-IT" sz="2400">
              <a:latin typeface="Calibri" pitchFamily="34" charset="0"/>
            </a:endParaRPr>
          </a:p>
        </p:txBody>
      </p:sp>
      <p:grpSp>
        <p:nvGrpSpPr>
          <p:cNvPr id="73740" name="Group 14"/>
          <p:cNvGrpSpPr>
            <a:grpSpLocks/>
          </p:cNvGrpSpPr>
          <p:nvPr/>
        </p:nvGrpSpPr>
        <p:grpSpPr bwMode="auto">
          <a:xfrm>
            <a:off x="34925" y="-134938"/>
            <a:ext cx="9109075" cy="6992938"/>
            <a:chOff x="22" y="-85"/>
            <a:chExt cx="5738" cy="4405"/>
          </a:xfrm>
        </p:grpSpPr>
        <p:sp>
          <p:nvSpPr>
            <p:cNvPr id="73741"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3742"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3743" name="Group 17"/>
            <p:cNvGrpSpPr>
              <a:grpSpLocks/>
            </p:cNvGrpSpPr>
            <p:nvPr/>
          </p:nvGrpSpPr>
          <p:grpSpPr bwMode="auto">
            <a:xfrm>
              <a:off x="4736" y="3947"/>
              <a:ext cx="1024" cy="373"/>
              <a:chOff x="4736" y="3730"/>
              <a:chExt cx="1024" cy="373"/>
            </a:xfrm>
          </p:grpSpPr>
          <p:sp>
            <p:nvSpPr>
              <p:cNvPr id="73752"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3753"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3745"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3746"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3747"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3748"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3749"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3750" name="Picture 26"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73751" name="Picture 27"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0" descr="http://www.elsevier.es/imatges/67/67v26n04/grande/67v26n04-13139808fig3.jpg"/>
          <p:cNvPicPr>
            <a:picLocks noChangeAspect="1" noChangeArrowheads="1"/>
          </p:cNvPicPr>
          <p:nvPr/>
        </p:nvPicPr>
        <p:blipFill>
          <a:blip r:embed="rId3"/>
          <a:srcRect/>
          <a:stretch>
            <a:fillRect/>
          </a:stretch>
        </p:blipFill>
        <p:spPr bwMode="auto">
          <a:xfrm>
            <a:off x="714375" y="4500563"/>
            <a:ext cx="4000500" cy="1720850"/>
          </a:xfrm>
          <a:prstGeom prst="rect">
            <a:avLst/>
          </a:prstGeom>
          <a:noFill/>
          <a:ln w="9525">
            <a:noFill/>
            <a:miter lim="800000"/>
            <a:headEnd/>
            <a:tailEnd/>
          </a:ln>
        </p:spPr>
      </p:pic>
      <p:sp>
        <p:nvSpPr>
          <p:cNvPr id="11" name="Rectangle 15"/>
          <p:cNvSpPr>
            <a:spLocks noChangeArrowheads="1"/>
          </p:cNvSpPr>
          <p:nvPr/>
        </p:nvSpPr>
        <p:spPr bwMode="auto">
          <a:xfrm>
            <a:off x="1476375" y="1989138"/>
            <a:ext cx="4464050" cy="528637"/>
          </a:xfrm>
          <a:prstGeom prst="rect">
            <a:avLst/>
          </a:prstGeom>
          <a:solidFill>
            <a:schemeClr val="hlink"/>
          </a:solidFill>
          <a:ln w="9525">
            <a:solidFill>
              <a:schemeClr val="tx1"/>
            </a:solidFill>
            <a:miter lim="800000"/>
            <a:headEnd/>
            <a:tailEnd/>
          </a:ln>
        </p:spPr>
        <p:txBody>
          <a:bodyPr>
            <a:spAutoFit/>
          </a:bodyPr>
          <a:lstStyle/>
          <a:p>
            <a:pPr algn="ctr" defTabSz="914400">
              <a:defRPr/>
            </a:pPr>
            <a:r>
              <a:rPr lang="en-US" sz="2800">
                <a:effectLst>
                  <a:outerShdw blurRad="38100" dist="38100" dir="2700000" algn="tl">
                    <a:srgbClr val="000000"/>
                  </a:outerShdw>
                </a:effectLst>
                <a:latin typeface="Calibri" pitchFamily="34" charset="0"/>
              </a:rPr>
              <a:t>SURRENECTOMIA DX</a:t>
            </a:r>
          </a:p>
        </p:txBody>
      </p:sp>
      <p:sp>
        <p:nvSpPr>
          <p:cNvPr id="14" name="Rectangle 14"/>
          <p:cNvSpPr>
            <a:spLocks noChangeArrowheads="1"/>
          </p:cNvSpPr>
          <p:nvPr/>
        </p:nvSpPr>
        <p:spPr bwMode="auto">
          <a:xfrm>
            <a:off x="4756150" y="5357813"/>
            <a:ext cx="3744913" cy="457200"/>
          </a:xfrm>
          <a:prstGeom prst="rect">
            <a:avLst/>
          </a:prstGeom>
          <a:noFill/>
          <a:ln w="9525">
            <a:noFill/>
            <a:miter lim="800000"/>
            <a:headEnd/>
            <a:tailEnd/>
          </a:ln>
          <a:effectLst/>
        </p:spPr>
        <p:txBody>
          <a:bodyPr>
            <a:spAutoFit/>
          </a:bodyPr>
          <a:lstStyle/>
          <a:p>
            <a:pPr defTabSz="914400">
              <a:defRPr/>
            </a:pPr>
            <a:r>
              <a:rPr lang="en-US" sz="2400">
                <a:effectLst>
                  <a:outerShdw blurRad="38100" dist="38100" dir="2700000" algn="tl">
                    <a:srgbClr val="000000"/>
                  </a:outerShdw>
                </a:effectLst>
                <a:latin typeface="Calibri" pitchFamily="34" charset="0"/>
              </a:rPr>
              <a:t>Atteggiamento “maligno”</a:t>
            </a:r>
          </a:p>
        </p:txBody>
      </p:sp>
      <p:pic>
        <p:nvPicPr>
          <p:cNvPr id="75780" name="Picture 2"/>
          <p:cNvPicPr>
            <a:picLocks noChangeAspect="1" noChangeArrowheads="1"/>
          </p:cNvPicPr>
          <p:nvPr/>
        </p:nvPicPr>
        <p:blipFill>
          <a:blip r:embed="rId4"/>
          <a:srcRect/>
          <a:stretch>
            <a:fillRect/>
          </a:stretch>
        </p:blipFill>
        <p:spPr bwMode="auto">
          <a:xfrm>
            <a:off x="403225" y="2857500"/>
            <a:ext cx="8740775" cy="1546225"/>
          </a:xfrm>
          <a:prstGeom prst="rect">
            <a:avLst/>
          </a:prstGeom>
          <a:noFill/>
          <a:ln w="9525">
            <a:noFill/>
            <a:miter lim="800000"/>
            <a:headEnd/>
            <a:tailEnd/>
          </a:ln>
        </p:spPr>
      </p:pic>
      <p:grpSp>
        <p:nvGrpSpPr>
          <p:cNvPr id="75781" name="Group 7"/>
          <p:cNvGrpSpPr>
            <a:grpSpLocks/>
          </p:cNvGrpSpPr>
          <p:nvPr/>
        </p:nvGrpSpPr>
        <p:grpSpPr bwMode="auto">
          <a:xfrm>
            <a:off x="34925" y="-134938"/>
            <a:ext cx="9109075" cy="6992938"/>
            <a:chOff x="22" y="-85"/>
            <a:chExt cx="5738" cy="4405"/>
          </a:xfrm>
        </p:grpSpPr>
        <p:sp>
          <p:nvSpPr>
            <p:cNvPr id="75782"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3"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5784" name="Group 17"/>
            <p:cNvGrpSpPr>
              <a:grpSpLocks/>
            </p:cNvGrpSpPr>
            <p:nvPr/>
          </p:nvGrpSpPr>
          <p:grpSpPr bwMode="auto">
            <a:xfrm>
              <a:off x="4736" y="3947"/>
              <a:ext cx="1024" cy="373"/>
              <a:chOff x="4736" y="3730"/>
              <a:chExt cx="1024" cy="373"/>
            </a:xfrm>
          </p:grpSpPr>
          <p:sp>
            <p:nvSpPr>
              <p:cNvPr id="75793"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5794"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5786"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7"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8"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89"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5790"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5791" name="Picture 19"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75792" name="Picture 20"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4" name="Rectangle 14"/>
          <p:cNvSpPr>
            <a:spLocks noChangeArrowheads="1"/>
          </p:cNvSpPr>
          <p:nvPr/>
        </p:nvSpPr>
        <p:spPr bwMode="auto">
          <a:xfrm>
            <a:off x="3779838" y="2132013"/>
            <a:ext cx="3816350" cy="1876425"/>
          </a:xfrm>
          <a:prstGeom prst="rect">
            <a:avLst/>
          </a:prstGeom>
          <a:solidFill>
            <a:schemeClr val="hlink"/>
          </a:solidFill>
          <a:ln w="76200" cmpd="tri">
            <a:solidFill>
              <a:schemeClr val="tx1"/>
            </a:solidFill>
            <a:prstDash val="dash"/>
            <a:miter lim="800000"/>
            <a:headEnd/>
            <a:tailEnd/>
          </a:ln>
          <a:effectLst/>
        </p:spPr>
        <p:txBody>
          <a:bodyPr>
            <a:spAutoFit/>
          </a:bodyPr>
          <a:lstStyle/>
          <a:p>
            <a:pPr defTabSz="914400">
              <a:buFontTx/>
              <a:buChar char="•"/>
              <a:defRPr/>
            </a:pPr>
            <a:r>
              <a:rPr lang="en-US" sz="2800">
                <a:effectLst>
                  <a:outerShdw blurRad="38100" dist="38100" dir="2700000" algn="tl">
                    <a:srgbClr val="000000"/>
                  </a:outerShdw>
                </a:effectLst>
                <a:latin typeface="Calibri" pitchFamily="34" charset="0"/>
              </a:rPr>
              <a:t> cefalea</a:t>
            </a:r>
          </a:p>
          <a:p>
            <a:pPr defTabSz="914400">
              <a:buFontTx/>
              <a:buChar char="•"/>
              <a:defRPr/>
            </a:pPr>
            <a:r>
              <a:rPr lang="en-US" sz="2800">
                <a:effectLst>
                  <a:outerShdw blurRad="38100" dist="38100" dir="2700000" algn="tl">
                    <a:srgbClr val="000000"/>
                  </a:outerShdw>
                </a:effectLst>
                <a:latin typeface="Calibri" pitchFamily="34" charset="0"/>
              </a:rPr>
              <a:t> tachicardia</a:t>
            </a:r>
          </a:p>
          <a:p>
            <a:pPr defTabSz="914400">
              <a:buFontTx/>
              <a:buChar char="•"/>
              <a:defRPr/>
            </a:pPr>
            <a:r>
              <a:rPr lang="en-US" sz="2800">
                <a:effectLst>
                  <a:outerShdw blurRad="38100" dist="38100" dir="2700000" algn="tl">
                    <a:srgbClr val="000000"/>
                  </a:outerShdw>
                </a:effectLst>
                <a:latin typeface="Calibri" pitchFamily="34" charset="0"/>
              </a:rPr>
              <a:t> tremori</a:t>
            </a:r>
          </a:p>
          <a:p>
            <a:pPr defTabSz="914400">
              <a:buFontTx/>
              <a:buChar char="•"/>
              <a:defRPr/>
            </a:pPr>
            <a:r>
              <a:rPr lang="en-US" sz="2800">
                <a:effectLst>
                  <a:outerShdw blurRad="38100" dist="38100" dir="2700000" algn="tl">
                    <a:srgbClr val="000000"/>
                  </a:outerShdw>
                </a:effectLst>
                <a:latin typeface="Calibri" pitchFamily="34" charset="0"/>
              </a:rPr>
              <a:t> attacchi di panico</a:t>
            </a:r>
            <a:endParaRPr lang="it-IT" sz="2800">
              <a:effectLst>
                <a:outerShdw blurRad="38100" dist="38100" dir="2700000" algn="tl">
                  <a:srgbClr val="000000"/>
                </a:outerShdw>
              </a:effectLst>
              <a:latin typeface="Calibri" pitchFamily="34" charset="0"/>
            </a:endParaRPr>
          </a:p>
        </p:txBody>
      </p:sp>
      <p:sp>
        <p:nvSpPr>
          <p:cNvPr id="17" name="Rectangle 11"/>
          <p:cNvSpPr>
            <a:spLocks noChangeArrowheads="1"/>
          </p:cNvSpPr>
          <p:nvPr/>
        </p:nvSpPr>
        <p:spPr bwMode="auto">
          <a:xfrm>
            <a:off x="357188" y="5429250"/>
            <a:ext cx="3857625" cy="519113"/>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Quindi J Lo </a:t>
            </a:r>
            <a:endParaRPr lang="it-IT" sz="2800">
              <a:effectLst>
                <a:outerShdw blurRad="38100" dist="38100" dir="2700000" algn="tl">
                  <a:srgbClr val="000000"/>
                </a:outerShdw>
              </a:effectLst>
              <a:latin typeface="Calibri" pitchFamily="34" charset="0"/>
            </a:endParaRPr>
          </a:p>
        </p:txBody>
      </p:sp>
      <p:pic>
        <p:nvPicPr>
          <p:cNvPr id="77827" name="Picture 15" descr="http://blog.studenti.it/fisicamatematica/wp-content/uploads/2013/01/Gioco-della-Bilancia-ante.2.quadro.jpg"/>
          <p:cNvPicPr>
            <a:picLocks noChangeAspect="1" noChangeArrowheads="1"/>
          </p:cNvPicPr>
          <p:nvPr/>
        </p:nvPicPr>
        <p:blipFill>
          <a:blip r:embed="rId3"/>
          <a:srcRect r="18260"/>
          <a:stretch>
            <a:fillRect/>
          </a:stretch>
        </p:blipFill>
        <p:spPr bwMode="auto">
          <a:xfrm>
            <a:off x="4857750" y="4286250"/>
            <a:ext cx="1692275" cy="2159000"/>
          </a:xfrm>
          <a:prstGeom prst="rect">
            <a:avLst/>
          </a:prstGeom>
          <a:noFill/>
          <a:ln w="9525">
            <a:noFill/>
            <a:miter lim="800000"/>
            <a:headEnd/>
            <a:tailEnd/>
          </a:ln>
        </p:spPr>
      </p:pic>
      <p:sp>
        <p:nvSpPr>
          <p:cNvPr id="18" name="Rectangle 11"/>
          <p:cNvSpPr>
            <a:spLocks noChangeArrowheads="1"/>
          </p:cNvSpPr>
          <p:nvPr/>
        </p:nvSpPr>
        <p:spPr bwMode="auto">
          <a:xfrm>
            <a:off x="2857500" y="4286250"/>
            <a:ext cx="2500313" cy="457200"/>
          </a:xfrm>
          <a:prstGeom prst="rect">
            <a:avLst/>
          </a:prstGeom>
          <a:solidFill>
            <a:schemeClr val="tx1"/>
          </a:solidFill>
          <a:ln w="9525">
            <a:noFill/>
            <a:miter lim="800000"/>
            <a:headEnd/>
            <a:tailEnd/>
          </a:ln>
          <a:effectLst/>
        </p:spPr>
        <p:txBody>
          <a:bodyPr>
            <a:spAutoFit/>
          </a:bodyPr>
          <a:lstStyle/>
          <a:p>
            <a:pPr defTabSz="914400">
              <a:defRPr/>
            </a:pPr>
            <a:r>
              <a:rPr lang="en-US" sz="2400">
                <a:solidFill>
                  <a:schemeClr val="bg1"/>
                </a:solidFill>
                <a:effectLst>
                  <a:outerShdw blurRad="38100" dist="38100" dir="2700000" algn="tl">
                    <a:srgbClr val="C0C0C0"/>
                  </a:outerShdw>
                </a:effectLst>
                <a:latin typeface="Calibri" pitchFamily="34" charset="0"/>
              </a:rPr>
              <a:t>Era ammalato!!</a:t>
            </a:r>
            <a:endParaRPr lang="it-IT" sz="2400">
              <a:solidFill>
                <a:schemeClr val="bg1"/>
              </a:solidFill>
              <a:effectLst>
                <a:outerShdw blurRad="38100" dist="38100" dir="2700000" algn="tl">
                  <a:srgbClr val="C0C0C0"/>
                </a:outerShdw>
              </a:effectLst>
              <a:latin typeface="Calibri" pitchFamily="34" charset="0"/>
            </a:endParaRPr>
          </a:p>
        </p:txBody>
      </p:sp>
      <p:sp>
        <p:nvSpPr>
          <p:cNvPr id="19" name="Rectangle 11"/>
          <p:cNvSpPr>
            <a:spLocks noChangeArrowheads="1"/>
          </p:cNvSpPr>
          <p:nvPr/>
        </p:nvSpPr>
        <p:spPr bwMode="auto">
          <a:xfrm>
            <a:off x="6286500" y="5610225"/>
            <a:ext cx="2143125" cy="457200"/>
          </a:xfrm>
          <a:prstGeom prst="rect">
            <a:avLst/>
          </a:prstGeom>
          <a:solidFill>
            <a:schemeClr val="tx1"/>
          </a:solidFill>
          <a:ln w="9525">
            <a:noFill/>
            <a:miter lim="800000"/>
            <a:headEnd/>
            <a:tailEnd/>
          </a:ln>
          <a:effectLst/>
        </p:spPr>
        <p:txBody>
          <a:bodyPr>
            <a:spAutoFit/>
          </a:bodyPr>
          <a:lstStyle/>
          <a:p>
            <a:pPr algn="ctr" defTabSz="914400">
              <a:defRPr/>
            </a:pPr>
            <a:r>
              <a:rPr lang="en-US" sz="2400">
                <a:solidFill>
                  <a:schemeClr val="bg1"/>
                </a:solidFill>
                <a:effectLst>
                  <a:outerShdw blurRad="38100" dist="38100" dir="2700000" algn="tl">
                    <a:srgbClr val="C0C0C0"/>
                  </a:outerShdw>
                </a:effectLst>
                <a:latin typeface="Calibri" pitchFamily="34" charset="0"/>
              </a:rPr>
              <a:t>NON è pazzo </a:t>
            </a:r>
            <a:endParaRPr lang="it-IT" sz="2400">
              <a:solidFill>
                <a:schemeClr val="bg1"/>
              </a:solidFill>
              <a:effectLst>
                <a:outerShdw blurRad="38100" dist="38100" dir="2700000" algn="tl">
                  <a:srgbClr val="C0C0C0"/>
                </a:outerShdw>
              </a:effectLst>
              <a:latin typeface="Calibri" pitchFamily="34" charset="0"/>
            </a:endParaRPr>
          </a:p>
        </p:txBody>
      </p:sp>
      <p:cxnSp>
        <p:nvCxnSpPr>
          <p:cNvPr id="77830" name="Connettore 1 22"/>
          <p:cNvCxnSpPr>
            <a:cxnSpLocks noChangeShapeType="1"/>
          </p:cNvCxnSpPr>
          <p:nvPr/>
        </p:nvCxnSpPr>
        <p:spPr bwMode="auto">
          <a:xfrm flipV="1">
            <a:off x="3076575" y="1933575"/>
            <a:ext cx="5000625" cy="2214563"/>
          </a:xfrm>
          <a:prstGeom prst="line">
            <a:avLst/>
          </a:prstGeom>
          <a:noFill/>
          <a:ln w="76200" algn="ctr">
            <a:solidFill>
              <a:schemeClr val="tx1"/>
            </a:solidFill>
            <a:round/>
            <a:headEnd/>
            <a:tailEnd/>
          </a:ln>
        </p:spPr>
      </p:cxnSp>
      <p:cxnSp>
        <p:nvCxnSpPr>
          <p:cNvPr id="77831" name="Connettore 1 23"/>
          <p:cNvCxnSpPr>
            <a:cxnSpLocks noChangeShapeType="1"/>
          </p:cNvCxnSpPr>
          <p:nvPr/>
        </p:nvCxnSpPr>
        <p:spPr bwMode="auto">
          <a:xfrm flipH="1" flipV="1">
            <a:off x="3076575" y="1933575"/>
            <a:ext cx="5000625" cy="2214563"/>
          </a:xfrm>
          <a:prstGeom prst="line">
            <a:avLst/>
          </a:prstGeom>
          <a:noFill/>
          <a:ln w="76200" algn="ctr">
            <a:solidFill>
              <a:schemeClr val="tx1"/>
            </a:solidFill>
            <a:round/>
            <a:headEnd/>
            <a:tailEnd/>
          </a:ln>
        </p:spPr>
      </p:cxnSp>
      <p:pic>
        <p:nvPicPr>
          <p:cNvPr id="77832" name="Picture 2" descr="http://www.lavocedimanduria.it/wp/wp-content/uploads/2012/12/omino-news.jpeg"/>
          <p:cNvPicPr>
            <a:picLocks noChangeAspect="1" noChangeArrowheads="1"/>
          </p:cNvPicPr>
          <p:nvPr/>
        </p:nvPicPr>
        <p:blipFill>
          <a:blip r:embed="rId4"/>
          <a:srcRect/>
          <a:stretch>
            <a:fillRect/>
          </a:stretch>
        </p:blipFill>
        <p:spPr bwMode="auto">
          <a:xfrm>
            <a:off x="142875" y="1577975"/>
            <a:ext cx="2636838" cy="2636838"/>
          </a:xfrm>
          <a:prstGeom prst="rect">
            <a:avLst/>
          </a:prstGeom>
          <a:noFill/>
          <a:ln w="9525">
            <a:noFill/>
            <a:miter lim="800000"/>
            <a:headEnd/>
            <a:tailEnd/>
          </a:ln>
        </p:spPr>
      </p:pic>
      <p:grpSp>
        <p:nvGrpSpPr>
          <p:cNvPr id="77833" name="Group 11"/>
          <p:cNvGrpSpPr>
            <a:grpSpLocks/>
          </p:cNvGrpSpPr>
          <p:nvPr/>
        </p:nvGrpSpPr>
        <p:grpSpPr bwMode="auto">
          <a:xfrm>
            <a:off x="34925" y="-134938"/>
            <a:ext cx="9109075" cy="6992938"/>
            <a:chOff x="22" y="-85"/>
            <a:chExt cx="5738" cy="4405"/>
          </a:xfrm>
        </p:grpSpPr>
        <p:sp>
          <p:nvSpPr>
            <p:cNvPr id="77834"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35"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7836" name="Group 17"/>
            <p:cNvGrpSpPr>
              <a:grpSpLocks/>
            </p:cNvGrpSpPr>
            <p:nvPr/>
          </p:nvGrpSpPr>
          <p:grpSpPr bwMode="auto">
            <a:xfrm>
              <a:off x="4736" y="3947"/>
              <a:ext cx="1024" cy="373"/>
              <a:chOff x="4736" y="3730"/>
              <a:chExt cx="1024" cy="373"/>
            </a:xfrm>
          </p:grpSpPr>
          <p:sp>
            <p:nvSpPr>
              <p:cNvPr id="77845"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7846"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7838"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39"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40"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41"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7842"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7843" name="Picture 23"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77844" name="Picture 24"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
          <p:cNvSpPr>
            <a:spLocks noChangeArrowheads="1"/>
          </p:cNvSpPr>
          <p:nvPr/>
        </p:nvSpPr>
        <p:spPr bwMode="auto">
          <a:xfrm>
            <a:off x="2922588" y="1892300"/>
            <a:ext cx="5357812" cy="523875"/>
          </a:xfrm>
          <a:prstGeom prst="rect">
            <a:avLst/>
          </a:prstGeom>
          <a:solidFill>
            <a:schemeClr val="tx1"/>
          </a:solidFill>
          <a:ln w="9525">
            <a:noFill/>
            <a:miter lim="800000"/>
            <a:headEnd/>
            <a:tailEnd/>
          </a:ln>
          <a:effectLst/>
        </p:spPr>
        <p:txBody>
          <a:bodyPr>
            <a:spAutoFit/>
          </a:bodyPr>
          <a:lstStyle/>
          <a:p>
            <a:pPr defTabSz="914400">
              <a:defRPr/>
            </a:pPr>
            <a:r>
              <a:rPr lang="en-US" sz="2800" dirty="0" err="1">
                <a:solidFill>
                  <a:schemeClr val="bg1">
                    <a:lumMod val="75000"/>
                  </a:schemeClr>
                </a:solidFill>
                <a:effectLst>
                  <a:outerShdw blurRad="38100" dist="38100" dir="2700000" algn="tl">
                    <a:srgbClr val="C0C0C0"/>
                  </a:outerShdw>
                </a:effectLst>
                <a:latin typeface="Calibri" pitchFamily="34" charset="0"/>
              </a:rPr>
              <a:t>Percorso</a:t>
            </a:r>
            <a:r>
              <a:rPr lang="en-US" sz="2800" dirty="0">
                <a:solidFill>
                  <a:schemeClr val="bg1">
                    <a:lumMod val="75000"/>
                  </a:schemeClr>
                </a:solidFill>
                <a:effectLst>
                  <a:outerShdw blurRad="38100" dist="38100" dir="2700000" algn="tl">
                    <a:srgbClr val="C0C0C0"/>
                  </a:outerShdw>
                </a:effectLst>
                <a:latin typeface="Calibri" pitchFamily="34" charset="0"/>
              </a:rPr>
              <a:t> </a:t>
            </a:r>
            <a:r>
              <a:rPr lang="en-US" sz="2800" dirty="0" err="1">
                <a:solidFill>
                  <a:schemeClr val="bg1">
                    <a:lumMod val="75000"/>
                  </a:schemeClr>
                </a:solidFill>
                <a:effectLst>
                  <a:outerShdw blurRad="38100" dist="38100" dir="2700000" algn="tl">
                    <a:srgbClr val="C0C0C0"/>
                  </a:outerShdw>
                </a:effectLst>
                <a:latin typeface="Calibri" pitchFamily="34" charset="0"/>
              </a:rPr>
              <a:t>riabilitativo</a:t>
            </a:r>
            <a:r>
              <a:rPr lang="en-US" sz="2800" dirty="0">
                <a:solidFill>
                  <a:schemeClr val="bg1">
                    <a:lumMod val="75000"/>
                  </a:schemeClr>
                </a:solidFill>
                <a:effectLst>
                  <a:outerShdw blurRad="38100" dist="38100" dir="2700000" algn="tl">
                    <a:srgbClr val="C0C0C0"/>
                  </a:outerShdw>
                </a:effectLst>
                <a:latin typeface="Calibri" pitchFamily="34" charset="0"/>
              </a:rPr>
              <a:t> per </a:t>
            </a:r>
            <a:r>
              <a:rPr lang="en-US" sz="2800" dirty="0" err="1">
                <a:solidFill>
                  <a:schemeClr val="bg1">
                    <a:lumMod val="75000"/>
                  </a:schemeClr>
                </a:solidFill>
                <a:effectLst>
                  <a:outerShdw blurRad="38100" dist="38100" dir="2700000" algn="tl">
                    <a:srgbClr val="C0C0C0"/>
                  </a:outerShdw>
                </a:effectLst>
                <a:latin typeface="Calibri" pitchFamily="34" charset="0"/>
              </a:rPr>
              <a:t>l’emiplegia</a:t>
            </a:r>
            <a:endParaRPr lang="it-IT" sz="2800" dirty="0">
              <a:solidFill>
                <a:schemeClr val="bg1">
                  <a:lumMod val="75000"/>
                </a:schemeClr>
              </a:solidFill>
              <a:effectLst>
                <a:outerShdw blurRad="38100" dist="38100" dir="2700000" algn="tl">
                  <a:srgbClr val="C0C0C0"/>
                </a:outerShdw>
              </a:effectLst>
              <a:latin typeface="Calibri" pitchFamily="34" charset="0"/>
            </a:endParaRPr>
          </a:p>
        </p:txBody>
      </p:sp>
      <p:pic>
        <p:nvPicPr>
          <p:cNvPr id="79874" name="Picture 2" descr="http://www.lavocedimanduria.it/wp/wp-content/uploads/2012/12/omino-news.jpeg"/>
          <p:cNvPicPr>
            <a:picLocks noChangeAspect="1" noChangeArrowheads="1"/>
          </p:cNvPicPr>
          <p:nvPr/>
        </p:nvPicPr>
        <p:blipFill>
          <a:blip r:embed="rId3"/>
          <a:srcRect/>
          <a:stretch>
            <a:fillRect/>
          </a:stretch>
        </p:blipFill>
        <p:spPr bwMode="auto">
          <a:xfrm>
            <a:off x="142875" y="1809750"/>
            <a:ext cx="2636838" cy="2636838"/>
          </a:xfrm>
          <a:prstGeom prst="rect">
            <a:avLst/>
          </a:prstGeom>
          <a:noFill/>
          <a:ln w="9525">
            <a:noFill/>
            <a:miter lim="800000"/>
            <a:headEnd/>
            <a:tailEnd/>
          </a:ln>
        </p:spPr>
      </p:pic>
      <p:sp>
        <p:nvSpPr>
          <p:cNvPr id="20" name="Rectangle 11"/>
          <p:cNvSpPr>
            <a:spLocks noChangeArrowheads="1"/>
          </p:cNvSpPr>
          <p:nvPr/>
        </p:nvSpPr>
        <p:spPr bwMode="auto">
          <a:xfrm>
            <a:off x="2922588" y="2627313"/>
            <a:ext cx="5364162" cy="946150"/>
          </a:xfrm>
          <a:prstGeom prst="rect">
            <a:avLst/>
          </a:prstGeom>
          <a:solidFill>
            <a:schemeClr val="tx1"/>
          </a:solidFill>
          <a:ln w="9525">
            <a:noFill/>
            <a:miter lim="800000"/>
            <a:headEnd/>
            <a:tailEnd/>
          </a:ln>
          <a:effectLst/>
        </p:spPr>
        <p:txBody>
          <a:bodyPr>
            <a:spAutoFit/>
          </a:bodyPr>
          <a:lstStyle/>
          <a:p>
            <a:pPr defTabSz="914400">
              <a:defRPr/>
            </a:pPr>
            <a:r>
              <a:rPr lang="en-US" sz="2800" dirty="0" err="1">
                <a:solidFill>
                  <a:schemeClr val="bg1"/>
                </a:solidFill>
                <a:effectLst>
                  <a:outerShdw blurRad="38100" dist="38100" dir="2700000" algn="tl">
                    <a:srgbClr val="C0C0C0"/>
                  </a:outerShdw>
                </a:effectLst>
                <a:latin typeface="Calibri" pitchFamily="34" charset="0"/>
              </a:rPr>
              <a:t>Recupero</a:t>
            </a:r>
            <a:r>
              <a:rPr lang="en-US" sz="2800" dirty="0">
                <a:solidFill>
                  <a:schemeClr val="bg1"/>
                </a:solidFill>
                <a:effectLst>
                  <a:outerShdw blurRad="38100" dist="38100" dir="2700000" algn="tl">
                    <a:srgbClr val="C0C0C0"/>
                  </a:outerShdw>
                </a:effectLst>
                <a:latin typeface="Calibri" pitchFamily="34" charset="0"/>
              </a:rPr>
              <a:t> </a:t>
            </a:r>
            <a:r>
              <a:rPr lang="en-US" sz="2800" dirty="0" err="1">
                <a:solidFill>
                  <a:schemeClr val="bg1"/>
                </a:solidFill>
                <a:effectLst>
                  <a:outerShdw blurRad="38100" dist="38100" dir="2700000" algn="tl">
                    <a:srgbClr val="C0C0C0"/>
                  </a:outerShdw>
                </a:effectLst>
                <a:latin typeface="Calibri" pitchFamily="34" charset="0"/>
              </a:rPr>
              <a:t>graduale</a:t>
            </a:r>
            <a:r>
              <a:rPr lang="en-US" sz="2800" dirty="0">
                <a:solidFill>
                  <a:schemeClr val="bg1"/>
                </a:solidFill>
                <a:effectLst>
                  <a:outerShdw blurRad="38100" dist="38100" dir="2700000" algn="tl">
                    <a:srgbClr val="C0C0C0"/>
                  </a:outerShdw>
                </a:effectLst>
                <a:latin typeface="Calibri" pitchFamily="34" charset="0"/>
              </a:rPr>
              <a:t> </a:t>
            </a:r>
            <a:r>
              <a:rPr lang="en-US" sz="2800" dirty="0" err="1">
                <a:solidFill>
                  <a:schemeClr val="bg1"/>
                </a:solidFill>
                <a:effectLst>
                  <a:outerShdw blurRad="38100" dist="38100" dir="2700000" algn="tl">
                    <a:srgbClr val="C0C0C0"/>
                  </a:outerShdw>
                </a:effectLst>
                <a:latin typeface="Calibri" pitchFamily="34" charset="0"/>
              </a:rPr>
              <a:t>progressivo</a:t>
            </a:r>
            <a:r>
              <a:rPr lang="en-US" sz="2800" dirty="0">
                <a:solidFill>
                  <a:schemeClr val="bg1"/>
                </a:solidFill>
                <a:effectLst>
                  <a:outerShdw blurRad="38100" dist="38100" dir="2700000" algn="tl">
                    <a:srgbClr val="C0C0C0"/>
                  </a:outerShdw>
                </a:effectLst>
                <a:latin typeface="Calibri" pitchFamily="34" charset="0"/>
              </a:rPr>
              <a:t> </a:t>
            </a:r>
            <a:r>
              <a:rPr lang="en-US" sz="2800" dirty="0" err="1">
                <a:solidFill>
                  <a:schemeClr val="bg1"/>
                </a:solidFill>
                <a:effectLst>
                  <a:outerShdw blurRad="38100" dist="38100" dir="2700000" algn="tl">
                    <a:srgbClr val="C0C0C0"/>
                  </a:outerShdw>
                </a:effectLst>
                <a:latin typeface="Calibri" pitchFamily="34" charset="0"/>
              </a:rPr>
              <a:t>della</a:t>
            </a:r>
            <a:r>
              <a:rPr lang="en-US" sz="2800" dirty="0">
                <a:solidFill>
                  <a:schemeClr val="bg1"/>
                </a:solidFill>
                <a:effectLst>
                  <a:outerShdw blurRad="38100" dist="38100" dir="2700000" algn="tl">
                    <a:srgbClr val="C0C0C0"/>
                  </a:outerShdw>
                </a:effectLst>
                <a:latin typeface="Calibri" pitchFamily="34" charset="0"/>
              </a:rPr>
              <a:t> vista</a:t>
            </a:r>
            <a:endParaRPr lang="it-IT" sz="2800" dirty="0">
              <a:solidFill>
                <a:schemeClr val="bg1"/>
              </a:solidFill>
              <a:effectLst>
                <a:outerShdw blurRad="38100" dist="38100" dir="2700000" algn="tl">
                  <a:srgbClr val="C0C0C0"/>
                </a:outerShdw>
              </a:effectLst>
              <a:latin typeface="Calibri" pitchFamily="34" charset="0"/>
            </a:endParaRPr>
          </a:p>
        </p:txBody>
      </p:sp>
      <p:sp>
        <p:nvSpPr>
          <p:cNvPr id="21" name="Rectangle 11"/>
          <p:cNvSpPr>
            <a:spLocks noChangeArrowheads="1"/>
          </p:cNvSpPr>
          <p:nvPr/>
        </p:nvSpPr>
        <p:spPr bwMode="auto">
          <a:xfrm>
            <a:off x="2928938" y="3786188"/>
            <a:ext cx="5357812" cy="519112"/>
          </a:xfrm>
          <a:prstGeom prst="rect">
            <a:avLst/>
          </a:prstGeom>
          <a:solidFill>
            <a:schemeClr val="tx1"/>
          </a:solidFill>
          <a:ln w="9525">
            <a:noFill/>
            <a:miter lim="800000"/>
            <a:headEnd/>
            <a:tailEnd/>
          </a:ln>
          <a:effectLst/>
        </p:spPr>
        <p:txBody>
          <a:bodyPr>
            <a:spAutoFit/>
          </a:bodyPr>
          <a:lstStyle/>
          <a:p>
            <a:pPr defTabSz="914400">
              <a:defRPr/>
            </a:pPr>
            <a:r>
              <a:rPr lang="en-US" sz="2800">
                <a:solidFill>
                  <a:schemeClr val="bg1"/>
                </a:solidFill>
                <a:effectLst>
                  <a:outerShdw blurRad="38100" dist="38100" dir="2700000" algn="tl">
                    <a:srgbClr val="C0C0C0"/>
                  </a:outerShdw>
                </a:effectLst>
                <a:latin typeface="Calibri" pitchFamily="34" charset="0"/>
              </a:rPr>
              <a:t>Reinserimento in famiglia</a:t>
            </a:r>
            <a:endParaRPr lang="it-IT" sz="2800">
              <a:solidFill>
                <a:schemeClr val="bg1"/>
              </a:solidFill>
              <a:effectLst>
                <a:outerShdw blurRad="38100" dist="38100" dir="2700000" algn="tl">
                  <a:srgbClr val="C0C0C0"/>
                </a:outerShdw>
              </a:effectLst>
              <a:latin typeface="Calibri" pitchFamily="34" charset="0"/>
            </a:endParaRPr>
          </a:p>
        </p:txBody>
      </p:sp>
      <p:sp>
        <p:nvSpPr>
          <p:cNvPr id="22" name="Rectangle 11"/>
          <p:cNvSpPr>
            <a:spLocks noChangeArrowheads="1"/>
          </p:cNvSpPr>
          <p:nvPr/>
        </p:nvSpPr>
        <p:spPr bwMode="auto">
          <a:xfrm>
            <a:off x="2214563" y="5000625"/>
            <a:ext cx="3857625" cy="519113"/>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J Lo sta guarendo…?</a:t>
            </a:r>
            <a:endParaRPr lang="it-IT" sz="2800">
              <a:effectLst>
                <a:outerShdw blurRad="38100" dist="38100" dir="2700000" algn="tl">
                  <a:srgbClr val="000000"/>
                </a:outerShdw>
              </a:effectLst>
              <a:latin typeface="Calibri" pitchFamily="34" charset="0"/>
            </a:endParaRPr>
          </a:p>
        </p:txBody>
      </p:sp>
      <p:grpSp>
        <p:nvGrpSpPr>
          <p:cNvPr id="79878" name="Group 8"/>
          <p:cNvGrpSpPr>
            <a:grpSpLocks/>
          </p:cNvGrpSpPr>
          <p:nvPr/>
        </p:nvGrpSpPr>
        <p:grpSpPr bwMode="auto">
          <a:xfrm>
            <a:off x="34925" y="-134938"/>
            <a:ext cx="9109075" cy="6992938"/>
            <a:chOff x="22" y="-85"/>
            <a:chExt cx="5738" cy="4405"/>
          </a:xfrm>
        </p:grpSpPr>
        <p:sp>
          <p:nvSpPr>
            <p:cNvPr id="7987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79881" name="Group 17"/>
            <p:cNvGrpSpPr>
              <a:grpSpLocks/>
            </p:cNvGrpSpPr>
            <p:nvPr/>
          </p:nvGrpSpPr>
          <p:grpSpPr bwMode="auto">
            <a:xfrm>
              <a:off x="4736" y="3947"/>
              <a:ext cx="1024" cy="373"/>
              <a:chOff x="4736" y="3730"/>
              <a:chExt cx="1024" cy="373"/>
            </a:xfrm>
          </p:grpSpPr>
          <p:sp>
            <p:nvSpPr>
              <p:cNvPr id="7989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79891"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7988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7988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79888" name="Picture 20"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79889" name="Picture 21"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5"/>
          <p:cNvGrpSpPr>
            <a:grpSpLocks/>
          </p:cNvGrpSpPr>
          <p:nvPr/>
        </p:nvGrpSpPr>
        <p:grpSpPr bwMode="auto">
          <a:xfrm>
            <a:off x="34925" y="-201637"/>
            <a:ext cx="9109075" cy="6992938"/>
            <a:chOff x="22" y="-85"/>
            <a:chExt cx="5738" cy="4405"/>
          </a:xfrm>
        </p:grpSpPr>
        <p:sp>
          <p:nvSpPr>
            <p:cNvPr id="36866"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6867"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36868" name="Group 17"/>
            <p:cNvGrpSpPr>
              <a:grpSpLocks/>
            </p:cNvGrpSpPr>
            <p:nvPr/>
          </p:nvGrpSpPr>
          <p:grpSpPr bwMode="auto">
            <a:xfrm>
              <a:off x="4736" y="3947"/>
              <a:ext cx="1024" cy="373"/>
              <a:chOff x="4736" y="3730"/>
              <a:chExt cx="1024" cy="373"/>
            </a:xfrm>
          </p:grpSpPr>
          <p:sp>
            <p:nvSpPr>
              <p:cNvPr id="36877"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36878"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36870"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6871"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6872"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6873"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36874"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36875"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36876"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16" name="Rectangle 2"/>
          <p:cNvSpPr>
            <a:spLocks noChangeArrowheads="1"/>
          </p:cNvSpPr>
          <p:nvPr/>
        </p:nvSpPr>
        <p:spPr bwMode="auto">
          <a:xfrm>
            <a:off x="58343" y="1541901"/>
            <a:ext cx="9082358" cy="5016758"/>
          </a:xfrm>
          <a:prstGeom prst="rect">
            <a:avLst/>
          </a:prstGeom>
          <a:noFill/>
          <a:ln w="9525">
            <a:noFill/>
            <a:miter lim="800000"/>
            <a:headEnd/>
            <a:tailEnd/>
          </a:ln>
          <a:effectLst/>
        </p:spPr>
        <p:txBody>
          <a:bodyPr wrap="none" anchor="ctr">
            <a:spAutoFit/>
          </a:bodyPr>
          <a:lstStyle/>
          <a:p>
            <a:pPr defTabSz="914400">
              <a:tabLst>
                <a:tab pos="906463" algn="l"/>
              </a:tabLst>
            </a:pPr>
            <a:r>
              <a:rPr lang="it-IT" sz="32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Malattie </a:t>
            </a: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parenchima renale</a:t>
            </a:r>
          </a:p>
          <a:p>
            <a:pPr defTabSz="914400">
              <a:tabLst>
                <a:tab pos="906463" algn="l"/>
              </a:tabLst>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Ipertensione </a:t>
            </a:r>
            <a:r>
              <a:rPr lang="it-IT"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renovascolare</a:t>
            </a:r>
            <a:endPar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914400">
              <a:tabLst>
                <a:tab pos="906463" algn="l"/>
              </a:tabLst>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Contracettivi orali</a:t>
            </a:r>
          </a:p>
          <a:p>
            <a:pPr defTabSz="914400">
              <a:tabLst>
                <a:tab pos="906463" algn="l"/>
              </a:tabLst>
            </a:pPr>
            <a:r>
              <a:rPr lang="it-IT"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Feocromocitoma</a:t>
            </a:r>
            <a:endPar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914400">
              <a:tabLst>
                <a:tab pos="906463" algn="l"/>
              </a:tabLst>
            </a:pPr>
            <a:r>
              <a:rPr lang="it-IT"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Iperaldosteronismo</a:t>
            </a: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primitivo</a:t>
            </a:r>
          </a:p>
          <a:p>
            <a:pPr defTabSz="914400">
              <a:tabLst>
                <a:tab pos="906463" algn="l"/>
              </a:tabLst>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Sindrome di </a:t>
            </a:r>
            <a:r>
              <a:rPr lang="it-IT"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Cushing</a:t>
            </a:r>
            <a:endPar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914400">
              <a:tabLst>
                <a:tab pos="906463" algn="l"/>
              </a:tabLst>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Altri disordini endocrini</a:t>
            </a:r>
          </a:p>
          <a:p>
            <a:pPr defTabSz="914400">
              <a:tabLst>
                <a:tab pos="906463" algn="l"/>
              </a:tabLst>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(ipotiroidismo, ipertiroidismo, </a:t>
            </a:r>
            <a:r>
              <a:rPr lang="it-IT" sz="32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iperparatiroidismo,...)</a:t>
            </a:r>
            <a:endPar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914400">
              <a:tabLst>
                <a:tab pos="906463" algn="l"/>
              </a:tabLst>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Sindrome delle apnee notturne (</a:t>
            </a:r>
            <a:r>
              <a:rPr lang="it-IT"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sleep</a:t>
            </a: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apnea)</a:t>
            </a:r>
          </a:p>
          <a:p>
            <a:pPr defTabSz="914400">
              <a:tabLst>
                <a:tab pos="906463" algn="l"/>
              </a:tabLst>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Coartazione aortica</a:t>
            </a:r>
          </a:p>
        </p:txBody>
      </p:sp>
      <p:sp>
        <p:nvSpPr>
          <p:cNvPr id="17" name="Rectangle 17"/>
          <p:cNvSpPr>
            <a:spLocks noChangeArrowheads="1"/>
          </p:cNvSpPr>
          <p:nvPr/>
        </p:nvSpPr>
        <p:spPr bwMode="auto">
          <a:xfrm>
            <a:off x="1544638" y="858838"/>
            <a:ext cx="5332412" cy="646112"/>
          </a:xfrm>
          <a:prstGeom prst="rect">
            <a:avLst/>
          </a:prstGeom>
          <a:noFill/>
          <a:ln w="9525">
            <a:noFill/>
            <a:miter lim="800000"/>
            <a:headEnd/>
            <a:tailEnd/>
          </a:ln>
          <a:effectLst/>
        </p:spPr>
        <p:txBody>
          <a:bodyPr wrap="none">
            <a:spAutoFit/>
          </a:bodyPr>
          <a:lstStyle/>
          <a:p>
            <a:pPr>
              <a:defRPr/>
            </a:pPr>
            <a:r>
              <a:rPr lang="en-US" sz="3600" dirty="0">
                <a:effectLst>
                  <a:outerShdw blurRad="38100" dist="38100" dir="2700000" algn="tl">
                    <a:srgbClr val="000000"/>
                  </a:outerShdw>
                </a:effectLst>
                <a:latin typeface="Calibri" pitchFamily="34" charset="0"/>
              </a:rPr>
              <a:t>IPERTENSIONI SECONDARIE</a:t>
            </a:r>
            <a:endParaRPr lang="it-IT" sz="3600" dirty="0">
              <a:effectLst>
                <a:outerShdw blurRad="38100" dist="38100" dir="2700000" algn="tl">
                  <a:srgbClr val="000000"/>
                </a:outerShdw>
              </a:effectLst>
              <a:latin typeface="Calibri" pitchFamily="34" charset="0"/>
            </a:endParaRPr>
          </a:p>
        </p:txBody>
      </p:sp>
      <p:grpSp>
        <p:nvGrpSpPr>
          <p:cNvPr id="19" name="Gruppo 18"/>
          <p:cNvGrpSpPr/>
          <p:nvPr/>
        </p:nvGrpSpPr>
        <p:grpSpPr>
          <a:xfrm>
            <a:off x="3258517" y="2565774"/>
            <a:ext cx="4864350" cy="584775"/>
            <a:chOff x="3258517" y="2565774"/>
            <a:chExt cx="4864350" cy="584775"/>
          </a:xfrm>
        </p:grpSpPr>
        <p:cxnSp>
          <p:nvCxnSpPr>
            <p:cNvPr id="3" name="Connettore 2 2"/>
            <p:cNvCxnSpPr>
              <a:stCxn id="4" idx="1"/>
            </p:cNvCxnSpPr>
            <p:nvPr/>
          </p:nvCxnSpPr>
          <p:spPr>
            <a:xfrm flipH="1" flipV="1">
              <a:off x="3258517" y="2846399"/>
              <a:ext cx="3113763" cy="117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372280" y="2565774"/>
              <a:ext cx="1750587" cy="584775"/>
            </a:xfrm>
            <a:prstGeom prst="rect">
              <a:avLst/>
            </a:prstGeom>
            <a:solidFill>
              <a:schemeClr val="tx1"/>
            </a:solidFill>
            <a:ln w="28575">
              <a:solidFill>
                <a:schemeClr val="tx1"/>
              </a:solidFill>
            </a:ln>
          </p:spPr>
          <p:txBody>
            <a:bodyPr wrap="square" rtlCol="0">
              <a:spAutoFit/>
            </a:bodyPr>
            <a:lstStyle/>
            <a:p>
              <a:pPr algn="ctr"/>
              <a:r>
                <a:rPr lang="it-IT" sz="1600" dirty="0" smtClean="0">
                  <a:solidFill>
                    <a:schemeClr val="bg1">
                      <a:lumMod val="75000"/>
                    </a:schemeClr>
                  </a:solidFill>
                  <a:effectLst>
                    <a:outerShdw blurRad="38100" dist="38100" dir="2700000" algn="tl">
                      <a:srgbClr val="000000">
                        <a:alpha val="43137"/>
                      </a:srgbClr>
                    </a:outerShdw>
                  </a:effectLst>
                </a:rPr>
                <a:t>Recente inizio della terapia</a:t>
              </a:r>
              <a:endParaRPr lang="it-IT" sz="1600" dirty="0">
                <a:solidFill>
                  <a:schemeClr val="bg1">
                    <a:lumMod val="75000"/>
                  </a:schemeClr>
                </a:solidFill>
                <a:effectLst>
                  <a:outerShdw blurRad="38100" dist="38100" dir="2700000" algn="tl">
                    <a:srgbClr val="000000">
                      <a:alpha val="43137"/>
                    </a:srgbClr>
                  </a:outerShdw>
                </a:effectLst>
              </a:endParaRPr>
            </a:p>
          </p:txBody>
        </p:sp>
      </p:grpSp>
      <p:grpSp>
        <p:nvGrpSpPr>
          <p:cNvPr id="15" name="Gruppo 14"/>
          <p:cNvGrpSpPr/>
          <p:nvPr/>
        </p:nvGrpSpPr>
        <p:grpSpPr>
          <a:xfrm>
            <a:off x="5429716" y="1713921"/>
            <a:ext cx="2693151" cy="338554"/>
            <a:chOff x="5429716" y="1713921"/>
            <a:chExt cx="2693151" cy="338554"/>
          </a:xfrm>
        </p:grpSpPr>
        <p:cxnSp>
          <p:nvCxnSpPr>
            <p:cNvPr id="23" name="Connettore 2 22"/>
            <p:cNvCxnSpPr>
              <a:stCxn id="24" idx="1"/>
            </p:cNvCxnSpPr>
            <p:nvPr/>
          </p:nvCxnSpPr>
          <p:spPr>
            <a:xfrm flipH="1" flipV="1">
              <a:off x="5429716" y="1869743"/>
              <a:ext cx="1298050" cy="134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6727766" y="1713921"/>
              <a:ext cx="1395101" cy="338554"/>
            </a:xfrm>
            <a:prstGeom prst="rect">
              <a:avLst/>
            </a:prstGeom>
            <a:solidFill>
              <a:schemeClr val="tx1"/>
            </a:solidFill>
            <a:ln w="28575">
              <a:solidFill>
                <a:schemeClr val="tx1"/>
              </a:solidFill>
            </a:ln>
          </p:spPr>
          <p:txBody>
            <a:bodyPr wrap="square" rtlCol="0">
              <a:spAutoFit/>
            </a:bodyPr>
            <a:lstStyle/>
            <a:p>
              <a:pPr algn="ctr"/>
              <a:r>
                <a:rPr lang="it-IT" sz="1600" dirty="0" smtClean="0">
                  <a:solidFill>
                    <a:schemeClr val="bg1">
                      <a:lumMod val="75000"/>
                    </a:schemeClr>
                  </a:solidFill>
                  <a:effectLst>
                    <a:outerShdw blurRad="38100" dist="38100" dir="2700000" algn="tl">
                      <a:srgbClr val="000000">
                        <a:alpha val="43137"/>
                      </a:srgbClr>
                    </a:outerShdw>
                  </a:effectLst>
                </a:rPr>
                <a:t>↑ creatinina</a:t>
              </a:r>
              <a:endParaRPr lang="it-IT" sz="1600" dirty="0">
                <a:solidFill>
                  <a:schemeClr val="bg1">
                    <a:lumMod val="75000"/>
                  </a:schemeClr>
                </a:solidFill>
                <a:effectLst>
                  <a:outerShdw blurRad="38100" dist="38100" dir="2700000" algn="tl">
                    <a:srgbClr val="000000">
                      <a:alpha val="43137"/>
                    </a:srgbClr>
                  </a:outerShdw>
                </a:effectLst>
              </a:endParaRPr>
            </a:p>
          </p:txBody>
        </p:sp>
      </p:grpSp>
      <p:grpSp>
        <p:nvGrpSpPr>
          <p:cNvPr id="20" name="Gruppo 19"/>
          <p:cNvGrpSpPr/>
          <p:nvPr/>
        </p:nvGrpSpPr>
        <p:grpSpPr>
          <a:xfrm>
            <a:off x="3016157" y="3149158"/>
            <a:ext cx="3203924" cy="338554"/>
            <a:chOff x="3016157" y="3149158"/>
            <a:chExt cx="3203924" cy="338554"/>
          </a:xfrm>
        </p:grpSpPr>
        <p:cxnSp>
          <p:nvCxnSpPr>
            <p:cNvPr id="26" name="Connettore 2 25"/>
            <p:cNvCxnSpPr>
              <a:stCxn id="27" idx="1"/>
            </p:cNvCxnSpPr>
            <p:nvPr/>
          </p:nvCxnSpPr>
          <p:spPr>
            <a:xfrm flipH="1">
              <a:off x="3016157" y="3318435"/>
              <a:ext cx="857216" cy="46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3873373" y="3149158"/>
              <a:ext cx="2346708" cy="338554"/>
            </a:xfrm>
            <a:prstGeom prst="rect">
              <a:avLst/>
            </a:prstGeom>
            <a:solidFill>
              <a:schemeClr val="tx1"/>
            </a:solidFill>
            <a:ln w="28575">
              <a:solidFill>
                <a:schemeClr val="tx1"/>
              </a:solidFill>
            </a:ln>
          </p:spPr>
          <p:txBody>
            <a:bodyPr wrap="square" rtlCol="0">
              <a:spAutoFit/>
            </a:bodyPr>
            <a:lstStyle/>
            <a:p>
              <a:pPr algn="ctr"/>
              <a:r>
                <a:rPr lang="it-IT" sz="1600" dirty="0" smtClean="0">
                  <a:solidFill>
                    <a:schemeClr val="bg1">
                      <a:lumMod val="75000"/>
                    </a:schemeClr>
                  </a:solidFill>
                  <a:effectLst>
                    <a:outerShdw blurRad="38100" dist="38100" dir="2700000" algn="tl">
                      <a:srgbClr val="000000">
                        <a:alpha val="43137"/>
                      </a:srgbClr>
                    </a:outerShdw>
                  </a:effectLst>
                </a:rPr>
                <a:t>IPT parossistica, triade</a:t>
              </a:r>
              <a:endParaRPr lang="it-IT" sz="1600" dirty="0">
                <a:solidFill>
                  <a:schemeClr val="bg1">
                    <a:lumMod val="75000"/>
                  </a:schemeClr>
                </a:solidFill>
                <a:effectLst>
                  <a:outerShdw blurRad="38100" dist="38100" dir="2700000" algn="tl">
                    <a:srgbClr val="000000">
                      <a:alpha val="43137"/>
                    </a:srgbClr>
                  </a:outerShdw>
                </a:effectLst>
              </a:endParaRPr>
            </a:p>
          </p:txBody>
        </p:sp>
      </p:grpSp>
      <p:grpSp>
        <p:nvGrpSpPr>
          <p:cNvPr id="21" name="Gruppo 20"/>
          <p:cNvGrpSpPr/>
          <p:nvPr/>
        </p:nvGrpSpPr>
        <p:grpSpPr>
          <a:xfrm>
            <a:off x="5175222" y="3670782"/>
            <a:ext cx="2947645" cy="338554"/>
            <a:chOff x="5175222" y="3670782"/>
            <a:chExt cx="2947645" cy="338554"/>
          </a:xfrm>
        </p:grpSpPr>
        <p:sp>
          <p:nvSpPr>
            <p:cNvPr id="29" name="CasellaDiTesto 28"/>
            <p:cNvSpPr txBox="1"/>
            <p:nvPr/>
          </p:nvSpPr>
          <p:spPr>
            <a:xfrm>
              <a:off x="6193056" y="3670782"/>
              <a:ext cx="1929811" cy="338554"/>
            </a:xfrm>
            <a:prstGeom prst="rect">
              <a:avLst/>
            </a:prstGeom>
            <a:solidFill>
              <a:schemeClr val="tx1"/>
            </a:solidFill>
            <a:ln w="28575">
              <a:solidFill>
                <a:schemeClr val="tx1"/>
              </a:solidFill>
            </a:ln>
          </p:spPr>
          <p:txBody>
            <a:bodyPr wrap="square" rtlCol="0">
              <a:spAutoFit/>
            </a:bodyPr>
            <a:lstStyle/>
            <a:p>
              <a:pPr algn="ctr"/>
              <a:r>
                <a:rPr lang="it-IT" sz="1600" dirty="0" err="1" smtClean="0">
                  <a:solidFill>
                    <a:schemeClr val="bg1">
                      <a:lumMod val="75000"/>
                    </a:schemeClr>
                  </a:solidFill>
                  <a:effectLst>
                    <a:outerShdw blurRad="38100" dist="38100" dir="2700000" algn="tl">
                      <a:srgbClr val="000000">
                        <a:alpha val="43137"/>
                      </a:srgbClr>
                    </a:outerShdw>
                  </a:effectLst>
                </a:rPr>
                <a:t>ipopotassiemia</a:t>
              </a:r>
              <a:endParaRPr lang="it-IT" sz="1600" dirty="0">
                <a:solidFill>
                  <a:schemeClr val="bg1">
                    <a:lumMod val="75000"/>
                  </a:schemeClr>
                </a:solidFill>
                <a:effectLst>
                  <a:outerShdw blurRad="38100" dist="38100" dir="2700000" algn="tl">
                    <a:srgbClr val="000000">
                      <a:alpha val="43137"/>
                    </a:srgbClr>
                  </a:outerShdw>
                </a:effectLst>
              </a:endParaRPr>
            </a:p>
          </p:txBody>
        </p:sp>
        <p:cxnSp>
          <p:nvCxnSpPr>
            <p:cNvPr id="30" name="Connettore 2 29"/>
            <p:cNvCxnSpPr/>
            <p:nvPr/>
          </p:nvCxnSpPr>
          <p:spPr>
            <a:xfrm flipH="1">
              <a:off x="5175222" y="3838070"/>
              <a:ext cx="1020112" cy="3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uppo 17"/>
          <p:cNvGrpSpPr/>
          <p:nvPr/>
        </p:nvGrpSpPr>
        <p:grpSpPr>
          <a:xfrm>
            <a:off x="4753977" y="2177914"/>
            <a:ext cx="3368890" cy="338554"/>
            <a:chOff x="4753977" y="2177914"/>
            <a:chExt cx="3368890" cy="338554"/>
          </a:xfrm>
        </p:grpSpPr>
        <p:cxnSp>
          <p:nvCxnSpPr>
            <p:cNvPr id="31" name="Connettore 2 30"/>
            <p:cNvCxnSpPr/>
            <p:nvPr/>
          </p:nvCxnSpPr>
          <p:spPr>
            <a:xfrm flipH="1" flipV="1">
              <a:off x="4753977" y="2355624"/>
              <a:ext cx="813559" cy="92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5429716" y="2177914"/>
              <a:ext cx="2693151" cy="338554"/>
            </a:xfrm>
            <a:prstGeom prst="rect">
              <a:avLst/>
            </a:prstGeom>
            <a:solidFill>
              <a:schemeClr val="tx1"/>
            </a:solidFill>
            <a:ln w="28575">
              <a:solidFill>
                <a:schemeClr val="tx1"/>
              </a:solidFill>
            </a:ln>
          </p:spPr>
          <p:txBody>
            <a:bodyPr wrap="square" rtlCol="0">
              <a:spAutoFit/>
            </a:bodyPr>
            <a:lstStyle/>
            <a:p>
              <a:pPr algn="ctr"/>
              <a:r>
                <a:rPr lang="it-IT" sz="1600" dirty="0" smtClean="0">
                  <a:solidFill>
                    <a:schemeClr val="bg1">
                      <a:lumMod val="75000"/>
                    </a:schemeClr>
                  </a:solidFill>
                  <a:effectLst>
                    <a:outerShdw blurRad="38100" dist="38100" dir="2700000" algn="tl">
                      <a:srgbClr val="000000">
                        <a:alpha val="43137"/>
                      </a:srgbClr>
                    </a:outerShdw>
                  </a:effectLst>
                </a:rPr>
                <a:t>Gravidanza/aterosclerosi</a:t>
              </a:r>
              <a:endParaRPr lang="it-IT" sz="1600" dirty="0">
                <a:solidFill>
                  <a:schemeClr val="bg1">
                    <a:lumMod val="75000"/>
                  </a:schemeClr>
                </a:solidFill>
                <a:effectLst>
                  <a:outerShdw blurRad="38100" dist="38100" dir="2700000" algn="tl">
                    <a:srgbClr val="000000">
                      <a:alpha val="43137"/>
                    </a:srgbClr>
                  </a:outerShdw>
                </a:effectLst>
              </a:endParaRPr>
            </a:p>
          </p:txBody>
        </p:sp>
      </p:grpSp>
      <p:grpSp>
        <p:nvGrpSpPr>
          <p:cNvPr id="25" name="Gruppo 24"/>
          <p:cNvGrpSpPr/>
          <p:nvPr/>
        </p:nvGrpSpPr>
        <p:grpSpPr>
          <a:xfrm>
            <a:off x="3679293" y="4181566"/>
            <a:ext cx="4458450" cy="338554"/>
            <a:chOff x="3679293" y="4181566"/>
            <a:chExt cx="4458450" cy="338554"/>
          </a:xfrm>
        </p:grpSpPr>
        <p:cxnSp>
          <p:nvCxnSpPr>
            <p:cNvPr id="39" name="Connettore 2 38"/>
            <p:cNvCxnSpPr/>
            <p:nvPr/>
          </p:nvCxnSpPr>
          <p:spPr>
            <a:xfrm flipH="1">
              <a:off x="3679293" y="4348854"/>
              <a:ext cx="1020112" cy="3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4068173" y="4181566"/>
              <a:ext cx="4069570" cy="338554"/>
            </a:xfrm>
            <a:prstGeom prst="rect">
              <a:avLst/>
            </a:prstGeom>
            <a:solidFill>
              <a:schemeClr val="tx1"/>
            </a:solidFill>
            <a:ln w="28575">
              <a:solidFill>
                <a:schemeClr val="tx1"/>
              </a:solidFill>
            </a:ln>
          </p:spPr>
          <p:txBody>
            <a:bodyPr wrap="square" rtlCol="0">
              <a:spAutoFit/>
            </a:bodyPr>
            <a:lstStyle/>
            <a:p>
              <a:pPr algn="ctr"/>
              <a:r>
                <a:rPr lang="it-IT" sz="1600" dirty="0" smtClean="0">
                  <a:solidFill>
                    <a:schemeClr val="bg1">
                      <a:lumMod val="75000"/>
                    </a:schemeClr>
                  </a:solidFill>
                  <a:effectLst>
                    <a:outerShdw blurRad="38100" dist="38100" dir="2700000" algn="tl">
                      <a:srgbClr val="000000">
                        <a:alpha val="43137"/>
                      </a:srgbClr>
                    </a:outerShdw>
                  </a:effectLst>
                </a:rPr>
                <a:t>Facies </a:t>
              </a:r>
              <a:r>
                <a:rPr lang="it-IT" sz="1600" dirty="0" err="1" smtClean="0">
                  <a:solidFill>
                    <a:schemeClr val="bg1">
                      <a:lumMod val="75000"/>
                    </a:schemeClr>
                  </a:solidFill>
                  <a:effectLst>
                    <a:outerShdw blurRad="38100" dist="38100" dir="2700000" algn="tl">
                      <a:srgbClr val="000000">
                        <a:alpha val="43137"/>
                      </a:srgbClr>
                    </a:outerShdw>
                  </a:effectLst>
                </a:rPr>
                <a:t>lunaris</a:t>
              </a:r>
              <a:r>
                <a:rPr lang="it-IT" sz="1600" dirty="0" smtClean="0">
                  <a:solidFill>
                    <a:schemeClr val="bg1">
                      <a:lumMod val="75000"/>
                    </a:schemeClr>
                  </a:solidFill>
                  <a:effectLst>
                    <a:outerShdw blurRad="38100" dist="38100" dir="2700000" algn="tl">
                      <a:srgbClr val="000000">
                        <a:alpha val="43137"/>
                      </a:srgbClr>
                    </a:outerShdw>
                  </a:effectLst>
                </a:rPr>
                <a:t>, obesità, astenia, ecchimosi</a:t>
              </a:r>
              <a:endParaRPr lang="it-IT" sz="1600" dirty="0">
                <a:solidFill>
                  <a:schemeClr val="bg1">
                    <a:lumMod val="75000"/>
                  </a:schemeClr>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5" name="Rectangle 9"/>
          <p:cNvSpPr>
            <a:spLocks noChangeArrowheads="1"/>
          </p:cNvSpPr>
          <p:nvPr/>
        </p:nvSpPr>
        <p:spPr bwMode="auto">
          <a:xfrm>
            <a:off x="250825" y="1484313"/>
            <a:ext cx="3384550" cy="457200"/>
          </a:xfrm>
          <a:prstGeom prst="rect">
            <a:avLst/>
          </a:prstGeom>
          <a:noFill/>
          <a:ln w="9525">
            <a:noFill/>
            <a:miter lim="800000"/>
            <a:headEnd/>
            <a:tailEnd/>
          </a:ln>
          <a:effectLst/>
        </p:spPr>
        <p:txBody>
          <a:bodyPr>
            <a:spAutoFit/>
          </a:bodyPr>
          <a:lstStyle/>
          <a:p>
            <a:pPr defTabSz="914400">
              <a:defRPr/>
            </a:pPr>
            <a:r>
              <a:rPr lang="en-US" sz="2400" u="sng">
                <a:effectLst>
                  <a:outerShdw blurRad="38100" dist="38100" dir="2700000" algn="tl">
                    <a:srgbClr val="000000"/>
                  </a:outerShdw>
                </a:effectLst>
                <a:latin typeface="Calibri" pitchFamily="34" charset="0"/>
              </a:rPr>
              <a:t>Catecolamine urinarie</a:t>
            </a:r>
            <a:endParaRPr lang="en-US" sz="3200" u="sng">
              <a:effectLst>
                <a:outerShdw blurRad="38100" dist="38100" dir="2700000" algn="tl">
                  <a:srgbClr val="000000"/>
                </a:outerShdw>
              </a:effectLst>
              <a:latin typeface="Calibri" pitchFamily="34" charset="0"/>
            </a:endParaRPr>
          </a:p>
        </p:txBody>
      </p:sp>
      <p:sp>
        <p:nvSpPr>
          <p:cNvPr id="91146" name="Rectangle 10"/>
          <p:cNvSpPr>
            <a:spLocks noChangeArrowheads="1"/>
          </p:cNvSpPr>
          <p:nvPr/>
        </p:nvSpPr>
        <p:spPr bwMode="auto">
          <a:xfrm>
            <a:off x="468313" y="2060575"/>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Adrenalina = 21.16 mg/24 ore (v.n. 2 – 22.4)</a:t>
            </a:r>
            <a:endParaRPr lang="en-US" sz="2800">
              <a:effectLst>
                <a:outerShdw blurRad="38100" dist="38100" dir="2700000" algn="tl">
                  <a:srgbClr val="000000"/>
                </a:outerShdw>
              </a:effectLst>
              <a:latin typeface="Calibri" pitchFamily="34" charset="0"/>
            </a:endParaRPr>
          </a:p>
        </p:txBody>
      </p:sp>
      <p:sp>
        <p:nvSpPr>
          <p:cNvPr id="91147" name="Rectangle 11"/>
          <p:cNvSpPr>
            <a:spLocks noChangeArrowheads="1"/>
          </p:cNvSpPr>
          <p:nvPr/>
        </p:nvSpPr>
        <p:spPr bwMode="auto">
          <a:xfrm>
            <a:off x="468313" y="2565400"/>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Noradrenalina = 56.23 mg/24 ore (v.n. 12.1 – 85.5)</a:t>
            </a:r>
            <a:endParaRPr lang="en-US" sz="2800">
              <a:effectLst>
                <a:outerShdw blurRad="38100" dist="38100" dir="2700000" algn="tl">
                  <a:srgbClr val="000000"/>
                </a:outerShdw>
              </a:effectLst>
              <a:latin typeface="Calibri" pitchFamily="34" charset="0"/>
            </a:endParaRPr>
          </a:p>
        </p:txBody>
      </p:sp>
      <p:sp>
        <p:nvSpPr>
          <p:cNvPr id="91148" name="Rectangle 12"/>
          <p:cNvSpPr>
            <a:spLocks noChangeArrowheads="1"/>
          </p:cNvSpPr>
          <p:nvPr/>
        </p:nvSpPr>
        <p:spPr bwMode="auto">
          <a:xfrm>
            <a:off x="468313" y="3068638"/>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Dopamina = 284.17 mg/24 ore (v.n. 65 – 400)</a:t>
            </a:r>
            <a:endParaRPr lang="en-US" sz="2800">
              <a:effectLst>
                <a:outerShdw blurRad="38100" dist="38100" dir="2700000" algn="tl">
                  <a:srgbClr val="000000"/>
                </a:outerShdw>
              </a:effectLst>
              <a:latin typeface="Calibri" pitchFamily="34" charset="0"/>
            </a:endParaRPr>
          </a:p>
        </p:txBody>
      </p:sp>
      <p:sp>
        <p:nvSpPr>
          <p:cNvPr id="91150" name="Rectangle 14"/>
          <p:cNvSpPr>
            <a:spLocks noChangeArrowheads="1"/>
          </p:cNvSpPr>
          <p:nvPr/>
        </p:nvSpPr>
        <p:spPr bwMode="auto">
          <a:xfrm>
            <a:off x="538163" y="4724400"/>
            <a:ext cx="3390900" cy="822325"/>
          </a:xfrm>
          <a:prstGeom prst="rect">
            <a:avLst/>
          </a:prstGeom>
          <a:noFill/>
          <a:ln w="9525">
            <a:no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Non residui </a:t>
            </a:r>
          </a:p>
          <a:p>
            <a:pPr algn="ctr" defTabSz="914400">
              <a:defRPr/>
            </a:pPr>
            <a:r>
              <a:rPr lang="en-US" sz="2400">
                <a:effectLst>
                  <a:outerShdw blurRad="38100" dist="38100" dir="2700000" algn="tl">
                    <a:srgbClr val="000000"/>
                  </a:outerShdw>
                </a:effectLst>
                <a:latin typeface="Calibri" pitchFamily="34" charset="0"/>
              </a:rPr>
              <a:t>nè segni di recidiva</a:t>
            </a:r>
          </a:p>
        </p:txBody>
      </p:sp>
      <p:sp>
        <p:nvSpPr>
          <p:cNvPr id="17" name="Rectangle 11"/>
          <p:cNvSpPr>
            <a:spLocks noChangeArrowheads="1"/>
          </p:cNvSpPr>
          <p:nvPr/>
        </p:nvSpPr>
        <p:spPr bwMode="auto">
          <a:xfrm>
            <a:off x="4857750" y="4071938"/>
            <a:ext cx="3857625" cy="1373187"/>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Quindi J Lo</a:t>
            </a:r>
          </a:p>
          <a:p>
            <a:pPr algn="ctr" defTabSz="914400">
              <a:defRPr/>
            </a:pPr>
            <a:r>
              <a:rPr lang="en-US" sz="2800">
                <a:effectLst>
                  <a:outerShdw blurRad="38100" dist="38100" dir="2700000" algn="tl">
                    <a:srgbClr val="000000"/>
                  </a:outerShdw>
                </a:effectLst>
                <a:latin typeface="Calibri" pitchFamily="34" charset="0"/>
              </a:rPr>
              <a:t>è</a:t>
            </a:r>
          </a:p>
          <a:p>
            <a:pPr algn="ctr" defTabSz="914400">
              <a:defRPr/>
            </a:pPr>
            <a:r>
              <a:rPr lang="en-US" sz="2800">
                <a:effectLst>
                  <a:outerShdw blurRad="38100" dist="38100" dir="2700000" algn="tl">
                    <a:srgbClr val="000000"/>
                  </a:outerShdw>
                </a:effectLst>
                <a:latin typeface="Calibri" pitchFamily="34" charset="0"/>
              </a:rPr>
              <a:t>guarito </a:t>
            </a:r>
            <a:endParaRPr lang="it-IT" sz="2800">
              <a:effectLst>
                <a:outerShdw blurRad="38100" dist="38100" dir="2700000" algn="tl">
                  <a:srgbClr val="000000"/>
                </a:outerShdw>
              </a:effectLst>
              <a:latin typeface="Calibri" pitchFamily="34" charset="0"/>
            </a:endParaRPr>
          </a:p>
        </p:txBody>
      </p:sp>
      <p:sp>
        <p:nvSpPr>
          <p:cNvPr id="18" name="Rectangle 15"/>
          <p:cNvSpPr>
            <a:spLocks noChangeArrowheads="1"/>
          </p:cNvSpPr>
          <p:nvPr/>
        </p:nvSpPr>
        <p:spPr bwMode="auto">
          <a:xfrm>
            <a:off x="2928938" y="5864225"/>
            <a:ext cx="2857500" cy="701675"/>
          </a:xfrm>
          <a:prstGeom prst="rect">
            <a:avLst/>
          </a:prstGeom>
          <a:noFill/>
          <a:ln w="9525">
            <a:noFill/>
            <a:miter lim="800000"/>
            <a:headEnd/>
            <a:tailEnd/>
          </a:ln>
          <a:effectLst/>
        </p:spPr>
        <p:txBody>
          <a:bodyPr>
            <a:spAutoFit/>
          </a:bodyPr>
          <a:lstStyle/>
          <a:p>
            <a:pPr algn="ctr" defTabSz="914400">
              <a:defRPr/>
            </a:pPr>
            <a:r>
              <a:rPr lang="en-US" sz="4000">
                <a:effectLst>
                  <a:outerShdw blurRad="38100" dist="38100" dir="2700000" algn="tl">
                    <a:srgbClr val="000000"/>
                  </a:outerShdw>
                </a:effectLst>
                <a:latin typeface="Calibri" pitchFamily="34" charset="0"/>
              </a:rPr>
              <a:t>…o NO?</a:t>
            </a:r>
          </a:p>
        </p:txBody>
      </p:sp>
      <p:sp>
        <p:nvSpPr>
          <p:cNvPr id="19" name="Rectangle 13"/>
          <p:cNvSpPr>
            <a:spLocks noChangeArrowheads="1"/>
          </p:cNvSpPr>
          <p:nvPr/>
        </p:nvSpPr>
        <p:spPr bwMode="auto">
          <a:xfrm>
            <a:off x="1071563" y="4076700"/>
            <a:ext cx="2214562" cy="519113"/>
          </a:xfrm>
          <a:prstGeom prst="rect">
            <a:avLst/>
          </a:prstGeom>
          <a:solidFill>
            <a:schemeClr val="tx1"/>
          </a:solidFill>
          <a:ln w="9525">
            <a:noFill/>
            <a:miter lim="800000"/>
            <a:headEnd/>
            <a:tailEnd/>
          </a:ln>
          <a:effectLst/>
        </p:spPr>
        <p:txBody>
          <a:bodyPr>
            <a:spAutoFit/>
          </a:bodyPr>
          <a:lstStyle/>
          <a:p>
            <a:pPr algn="ctr" defTabSz="914400">
              <a:defRPr/>
            </a:pPr>
            <a:r>
              <a:rPr lang="en-US" sz="2800">
                <a:solidFill>
                  <a:schemeClr val="bg2"/>
                </a:solidFill>
                <a:effectLst>
                  <a:outerShdw blurRad="38100" dist="38100" dir="2700000" algn="tl">
                    <a:srgbClr val="C0C0C0"/>
                  </a:outerShdw>
                </a:effectLst>
                <a:latin typeface="Calibri" pitchFamily="34" charset="0"/>
              </a:rPr>
              <a:t>TC addome</a:t>
            </a:r>
          </a:p>
        </p:txBody>
      </p:sp>
      <p:grpSp>
        <p:nvGrpSpPr>
          <p:cNvPr id="81929" name="Group 11"/>
          <p:cNvGrpSpPr>
            <a:grpSpLocks/>
          </p:cNvGrpSpPr>
          <p:nvPr/>
        </p:nvGrpSpPr>
        <p:grpSpPr bwMode="auto">
          <a:xfrm>
            <a:off x="34925" y="-134938"/>
            <a:ext cx="9109075" cy="6992938"/>
            <a:chOff x="22" y="-85"/>
            <a:chExt cx="5738" cy="4405"/>
          </a:xfrm>
        </p:grpSpPr>
        <p:sp>
          <p:nvSpPr>
            <p:cNvPr id="8193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193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81932" name="Group 17"/>
            <p:cNvGrpSpPr>
              <a:grpSpLocks/>
            </p:cNvGrpSpPr>
            <p:nvPr/>
          </p:nvGrpSpPr>
          <p:grpSpPr bwMode="auto">
            <a:xfrm>
              <a:off x="4736" y="3947"/>
              <a:ext cx="1024" cy="373"/>
              <a:chOff x="4736" y="3730"/>
              <a:chExt cx="1024" cy="373"/>
            </a:xfrm>
          </p:grpSpPr>
          <p:sp>
            <p:nvSpPr>
              <p:cNvPr id="8194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81942"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8193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193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193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193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193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81939" name="Picture 23"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81940" name="Picture 24"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4"/>
          <p:cNvSpPr>
            <a:spLocks noChangeArrowheads="1"/>
          </p:cNvSpPr>
          <p:nvPr/>
        </p:nvSpPr>
        <p:spPr bwMode="auto">
          <a:xfrm>
            <a:off x="357188" y="1571625"/>
            <a:ext cx="3857625" cy="946150"/>
          </a:xfrm>
          <a:prstGeom prst="rect">
            <a:avLst/>
          </a:prstGeom>
          <a:solidFill>
            <a:schemeClr val="hlink"/>
          </a:solidFill>
          <a:ln w="9525">
            <a:noFill/>
            <a:miter lim="800000"/>
            <a:headEnd/>
            <a:tailEnd/>
          </a:ln>
        </p:spPr>
        <p:txBody>
          <a:bodyPr>
            <a:spAutoFit/>
          </a:bodyPr>
          <a:lstStyle/>
          <a:p>
            <a:pPr algn="ctr" defTabSz="914400">
              <a:defRPr/>
            </a:pPr>
            <a:r>
              <a:rPr lang="en-US" sz="2800">
                <a:effectLst>
                  <a:outerShdw blurRad="38100" dist="38100" dir="2700000" algn="tl">
                    <a:srgbClr val="000000"/>
                  </a:outerShdw>
                </a:effectLst>
                <a:latin typeface="Calibri" pitchFamily="34" charset="0"/>
              </a:rPr>
              <a:t>Screening genetico e biochimico per MEN2</a:t>
            </a:r>
          </a:p>
        </p:txBody>
      </p:sp>
      <p:sp>
        <p:nvSpPr>
          <p:cNvPr id="10" name="Rectangle 11"/>
          <p:cNvSpPr>
            <a:spLocks noChangeArrowheads="1"/>
          </p:cNvSpPr>
          <p:nvPr/>
        </p:nvSpPr>
        <p:spPr bwMode="auto">
          <a:xfrm>
            <a:off x="2000250" y="3714750"/>
            <a:ext cx="4929188" cy="1373188"/>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Quindi J Lo</a:t>
            </a:r>
          </a:p>
          <a:p>
            <a:pPr algn="ctr" defTabSz="914400">
              <a:defRPr/>
            </a:pPr>
            <a:r>
              <a:rPr lang="en-US" sz="2800">
                <a:effectLst>
                  <a:outerShdw blurRad="38100" dist="38100" dir="2700000" algn="tl">
                    <a:srgbClr val="000000"/>
                  </a:outerShdw>
                </a:effectLst>
                <a:latin typeface="Calibri" pitchFamily="34" charset="0"/>
              </a:rPr>
              <a:t>è</a:t>
            </a:r>
          </a:p>
          <a:p>
            <a:pPr algn="ctr" defTabSz="914400">
              <a:defRPr/>
            </a:pPr>
            <a:r>
              <a:rPr lang="en-US" sz="2800">
                <a:effectLst>
                  <a:outerShdw blurRad="38100" dist="38100" dir="2700000" algn="tl">
                    <a:srgbClr val="000000"/>
                  </a:outerShdw>
                </a:effectLst>
                <a:latin typeface="Calibri" pitchFamily="34" charset="0"/>
              </a:rPr>
              <a:t>LIBERO DA MALATTIA </a:t>
            </a:r>
            <a:endParaRPr lang="it-IT" sz="2800">
              <a:effectLst>
                <a:outerShdw blurRad="38100" dist="38100" dir="2700000" algn="tl">
                  <a:srgbClr val="000000"/>
                </a:outerShdw>
              </a:effectLst>
              <a:latin typeface="Calibri" pitchFamily="34" charset="0"/>
            </a:endParaRPr>
          </a:p>
        </p:txBody>
      </p:sp>
      <p:sp>
        <p:nvSpPr>
          <p:cNvPr id="11" name="Rectangle 11"/>
          <p:cNvSpPr>
            <a:spLocks noChangeArrowheads="1"/>
          </p:cNvSpPr>
          <p:nvPr/>
        </p:nvSpPr>
        <p:spPr bwMode="auto">
          <a:xfrm>
            <a:off x="357188" y="2643188"/>
            <a:ext cx="3857625" cy="519112"/>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NEGATIVO</a:t>
            </a:r>
            <a:endParaRPr lang="it-IT" sz="2800">
              <a:effectLst>
                <a:outerShdw blurRad="38100" dist="38100" dir="2700000" algn="tl">
                  <a:srgbClr val="000000"/>
                </a:outerShdw>
              </a:effectLst>
              <a:latin typeface="Calibri" pitchFamily="34" charset="0"/>
            </a:endParaRPr>
          </a:p>
        </p:txBody>
      </p:sp>
      <p:sp>
        <p:nvSpPr>
          <p:cNvPr id="12" name="Rectangle 15"/>
          <p:cNvSpPr>
            <a:spLocks noChangeArrowheads="1"/>
          </p:cNvSpPr>
          <p:nvPr/>
        </p:nvSpPr>
        <p:spPr bwMode="auto">
          <a:xfrm>
            <a:off x="2928938" y="5864225"/>
            <a:ext cx="2857500" cy="701675"/>
          </a:xfrm>
          <a:prstGeom prst="rect">
            <a:avLst/>
          </a:prstGeom>
          <a:noFill/>
          <a:ln w="9525">
            <a:noFill/>
            <a:miter lim="800000"/>
            <a:headEnd/>
            <a:tailEnd/>
          </a:ln>
          <a:effectLst/>
        </p:spPr>
        <p:txBody>
          <a:bodyPr>
            <a:spAutoFit/>
          </a:bodyPr>
          <a:lstStyle/>
          <a:p>
            <a:pPr algn="ctr" defTabSz="914400">
              <a:defRPr/>
            </a:pPr>
            <a:r>
              <a:rPr lang="en-US" sz="4000">
                <a:effectLst>
                  <a:outerShdw blurRad="38100" dist="38100" dir="2700000" algn="tl">
                    <a:srgbClr val="000000"/>
                  </a:outerShdw>
                </a:effectLst>
                <a:latin typeface="Calibri" pitchFamily="34" charset="0"/>
              </a:rPr>
              <a:t>…o NO?</a:t>
            </a:r>
          </a:p>
        </p:txBody>
      </p:sp>
      <p:grpSp>
        <p:nvGrpSpPr>
          <p:cNvPr id="83973" name="Group 7"/>
          <p:cNvGrpSpPr>
            <a:grpSpLocks/>
          </p:cNvGrpSpPr>
          <p:nvPr/>
        </p:nvGrpSpPr>
        <p:grpSpPr bwMode="auto">
          <a:xfrm>
            <a:off x="34925" y="-134938"/>
            <a:ext cx="9109075" cy="6992938"/>
            <a:chOff x="22" y="-85"/>
            <a:chExt cx="5738" cy="4405"/>
          </a:xfrm>
        </p:grpSpPr>
        <p:sp>
          <p:nvSpPr>
            <p:cNvPr id="83974"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3975"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83976" name="Group 17"/>
            <p:cNvGrpSpPr>
              <a:grpSpLocks/>
            </p:cNvGrpSpPr>
            <p:nvPr/>
          </p:nvGrpSpPr>
          <p:grpSpPr bwMode="auto">
            <a:xfrm>
              <a:off x="4736" y="3947"/>
              <a:ext cx="1024" cy="373"/>
              <a:chOff x="4736" y="3730"/>
              <a:chExt cx="1024" cy="373"/>
            </a:xfrm>
          </p:grpSpPr>
          <p:sp>
            <p:nvSpPr>
              <p:cNvPr id="83985"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83986"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83978"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3979"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3980"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3981"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3982"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83983" name="Picture 19"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83984" name="Picture 20"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a:srcRect l="17348" t="41576" r="18086" b="18898"/>
          <a:stretch>
            <a:fillRect/>
          </a:stretch>
        </p:blipFill>
        <p:spPr bwMode="auto">
          <a:xfrm>
            <a:off x="214313" y="2143125"/>
            <a:ext cx="8501062" cy="3049588"/>
          </a:xfrm>
          <a:prstGeom prst="rect">
            <a:avLst/>
          </a:prstGeom>
          <a:noFill/>
          <a:ln w="9525">
            <a:noFill/>
            <a:miter lim="800000"/>
            <a:headEnd/>
            <a:tailEnd/>
          </a:ln>
        </p:spPr>
      </p:pic>
      <p:sp>
        <p:nvSpPr>
          <p:cNvPr id="86018" name="Rettangolo 10"/>
          <p:cNvSpPr>
            <a:spLocks noChangeArrowheads="1"/>
          </p:cNvSpPr>
          <p:nvPr/>
        </p:nvSpPr>
        <p:spPr bwMode="auto">
          <a:xfrm>
            <a:off x="196850" y="5214938"/>
            <a:ext cx="8858250" cy="276225"/>
          </a:xfrm>
          <a:prstGeom prst="rect">
            <a:avLst/>
          </a:prstGeom>
          <a:noFill/>
          <a:ln w="9525">
            <a:noFill/>
            <a:miter lim="800000"/>
            <a:headEnd/>
            <a:tailEnd/>
          </a:ln>
        </p:spPr>
        <p:txBody>
          <a:bodyPr>
            <a:spAutoFit/>
          </a:bodyPr>
          <a:lstStyle/>
          <a:p>
            <a:pPr defTabSz="914400"/>
            <a:r>
              <a:rPr lang="en-US" sz="1200" b="1">
                <a:latin typeface="Times New Roman" pitchFamily="18" charset="0"/>
              </a:rPr>
              <a:t>DIAGNOSIS, LOCALIZATION, PATHOPHYSIOLOGY, AND MOLECULAR BIOLOGY OF PHEOCHROMOCYTOMA</a:t>
            </a:r>
          </a:p>
        </p:txBody>
      </p:sp>
      <p:sp>
        <p:nvSpPr>
          <p:cNvPr id="86019" name="Rettangolo 11"/>
          <p:cNvSpPr>
            <a:spLocks noChangeArrowheads="1"/>
          </p:cNvSpPr>
          <p:nvPr/>
        </p:nvSpPr>
        <p:spPr bwMode="auto">
          <a:xfrm>
            <a:off x="882650" y="5741988"/>
            <a:ext cx="995363" cy="274637"/>
          </a:xfrm>
          <a:prstGeom prst="rect">
            <a:avLst/>
          </a:prstGeom>
          <a:noFill/>
          <a:ln w="9525">
            <a:noFill/>
            <a:miter lim="800000"/>
            <a:headEnd/>
            <a:tailEnd/>
          </a:ln>
        </p:spPr>
        <p:txBody>
          <a:bodyPr wrap="none">
            <a:spAutoFit/>
          </a:bodyPr>
          <a:lstStyle/>
          <a:p>
            <a:pPr defTabSz="914400"/>
            <a:r>
              <a:rPr lang="it-IT" sz="1200" b="1">
                <a:latin typeface="Times New Roman" pitchFamily="18" charset="0"/>
              </a:rPr>
              <a:t>Karel Pacak</a:t>
            </a:r>
            <a:endParaRPr lang="it-IT" sz="1200">
              <a:latin typeface="Times New Roman" pitchFamily="18" charset="0"/>
            </a:endParaRPr>
          </a:p>
        </p:txBody>
      </p:sp>
      <p:pic>
        <p:nvPicPr>
          <p:cNvPr id="86020" name="Picture 4" descr="2007 Annual Report of the Division of Intramural Research, Eunice Kennedy Shriver National Institute of Child Health and Human Development"/>
          <p:cNvPicPr>
            <a:picLocks noChangeAspect="1" noChangeArrowheads="1"/>
          </p:cNvPicPr>
          <p:nvPr/>
        </p:nvPicPr>
        <p:blipFill>
          <a:blip r:embed="rId4"/>
          <a:srcRect/>
          <a:stretch>
            <a:fillRect/>
          </a:stretch>
        </p:blipFill>
        <p:spPr bwMode="auto">
          <a:xfrm>
            <a:off x="2000250" y="5500688"/>
            <a:ext cx="5133975" cy="766762"/>
          </a:xfrm>
          <a:prstGeom prst="rect">
            <a:avLst/>
          </a:prstGeom>
          <a:noFill/>
          <a:ln w="9525">
            <a:noFill/>
            <a:miter lim="800000"/>
            <a:headEnd/>
            <a:tailEnd/>
          </a:ln>
        </p:spPr>
      </p:pic>
      <p:grpSp>
        <p:nvGrpSpPr>
          <p:cNvPr id="86021" name="Group 7"/>
          <p:cNvGrpSpPr>
            <a:grpSpLocks/>
          </p:cNvGrpSpPr>
          <p:nvPr/>
        </p:nvGrpSpPr>
        <p:grpSpPr bwMode="auto">
          <a:xfrm>
            <a:off x="34925" y="-134938"/>
            <a:ext cx="9109075" cy="6992938"/>
            <a:chOff x="22" y="-85"/>
            <a:chExt cx="5738" cy="4405"/>
          </a:xfrm>
        </p:grpSpPr>
        <p:sp>
          <p:nvSpPr>
            <p:cNvPr id="86022"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6023"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86024" name="Group 17"/>
            <p:cNvGrpSpPr>
              <a:grpSpLocks/>
            </p:cNvGrpSpPr>
            <p:nvPr/>
          </p:nvGrpSpPr>
          <p:grpSpPr bwMode="auto">
            <a:xfrm>
              <a:off x="4736" y="3947"/>
              <a:ext cx="1024" cy="373"/>
              <a:chOff x="4736" y="3730"/>
              <a:chExt cx="1024" cy="373"/>
            </a:xfrm>
          </p:grpSpPr>
          <p:sp>
            <p:nvSpPr>
              <p:cNvPr id="86033"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86034"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86026"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6027"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6028"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6029"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6030"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86031" name="Picture 19"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86032" name="Picture 20"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7" name="Rectangle 19"/>
          <p:cNvSpPr>
            <a:spLocks noChangeArrowheads="1"/>
          </p:cNvSpPr>
          <p:nvPr/>
        </p:nvSpPr>
        <p:spPr bwMode="auto">
          <a:xfrm>
            <a:off x="2700338" y="1968500"/>
            <a:ext cx="5184775" cy="2676525"/>
          </a:xfrm>
          <a:prstGeom prst="rect">
            <a:avLst/>
          </a:prstGeom>
          <a:noFill/>
          <a:ln w="9525">
            <a:noFill/>
            <a:miter lim="800000"/>
            <a:headEnd/>
            <a:tailEnd/>
          </a:ln>
          <a:effectLst/>
        </p:spPr>
        <p:txBody>
          <a:bodyPr>
            <a:spAutoFit/>
          </a:bodyPr>
          <a:lstStyle/>
          <a:p>
            <a:pPr defTabSz="914400">
              <a:defRPr/>
            </a:pPr>
            <a:r>
              <a:rPr lang="en-US" sz="2800">
                <a:effectLst>
                  <a:outerShdw blurRad="38100" dist="38100" dir="2700000" algn="tl">
                    <a:srgbClr val="000000"/>
                  </a:outerShdw>
                </a:effectLst>
                <a:latin typeface="Calibri" pitchFamily="34" charset="0"/>
              </a:rPr>
              <a:t>Ulteriore accesso in PS per la comparsa di</a:t>
            </a:r>
          </a:p>
          <a:p>
            <a:pPr defTabSz="914400">
              <a:defRPr/>
            </a:pPr>
            <a:endParaRPr lang="en-US" sz="2800">
              <a:effectLst>
                <a:outerShdw blurRad="38100" dist="38100" dir="2700000" algn="tl">
                  <a:srgbClr val="000000"/>
                </a:outerShdw>
              </a:effectLst>
              <a:latin typeface="Calibri" pitchFamily="34" charset="0"/>
            </a:endParaRPr>
          </a:p>
          <a:p>
            <a:pPr defTabSz="914400">
              <a:buFontTx/>
              <a:buChar char="•"/>
              <a:defRPr/>
            </a:pPr>
            <a:r>
              <a:rPr lang="en-US" sz="2800">
                <a:effectLst>
                  <a:outerShdw blurRad="38100" dist="38100" dir="2700000" algn="tl">
                    <a:srgbClr val="000000"/>
                  </a:outerShdw>
                </a:effectLst>
                <a:latin typeface="Calibri" pitchFamily="34" charset="0"/>
              </a:rPr>
              <a:t> tachicardia</a:t>
            </a:r>
          </a:p>
          <a:p>
            <a:pPr defTabSz="914400">
              <a:buFontTx/>
              <a:buChar char="•"/>
              <a:defRPr/>
            </a:pPr>
            <a:r>
              <a:rPr lang="en-US" sz="2800">
                <a:effectLst>
                  <a:outerShdw blurRad="38100" dist="38100" dir="2700000" algn="tl">
                    <a:srgbClr val="000000"/>
                  </a:outerShdw>
                </a:effectLst>
                <a:latin typeface="Calibri" pitchFamily="34" charset="0"/>
              </a:rPr>
              <a:t> tremori</a:t>
            </a:r>
          </a:p>
          <a:p>
            <a:pPr defTabSz="914400">
              <a:buFontTx/>
              <a:buChar char="•"/>
              <a:defRPr/>
            </a:pPr>
            <a:r>
              <a:rPr lang="en-US" sz="2800">
                <a:effectLst>
                  <a:outerShdw blurRad="38100" dist="38100" dir="2700000" algn="tl">
                    <a:srgbClr val="000000"/>
                  </a:outerShdw>
                </a:effectLst>
                <a:latin typeface="Calibri" pitchFamily="34" charset="0"/>
              </a:rPr>
              <a:t> attacchi di panico</a:t>
            </a:r>
            <a:endParaRPr lang="it-IT" sz="2800">
              <a:effectLst>
                <a:outerShdw blurRad="38100" dist="38100" dir="2700000" algn="tl">
                  <a:srgbClr val="000000"/>
                </a:outerShdw>
              </a:effectLst>
              <a:latin typeface="Calibri" pitchFamily="34" charset="0"/>
            </a:endParaRPr>
          </a:p>
        </p:txBody>
      </p:sp>
      <p:pic>
        <p:nvPicPr>
          <p:cNvPr id="88066" name="Picture 21" descr="3092 testa uovo manichino stilizzato base vetro ragazzo"/>
          <p:cNvPicPr>
            <a:picLocks noChangeAspect="1" noChangeArrowheads="1"/>
          </p:cNvPicPr>
          <p:nvPr/>
        </p:nvPicPr>
        <p:blipFill>
          <a:blip r:embed="rId3"/>
          <a:srcRect/>
          <a:stretch>
            <a:fillRect/>
          </a:stretch>
        </p:blipFill>
        <p:spPr bwMode="auto">
          <a:xfrm>
            <a:off x="434975" y="1412875"/>
            <a:ext cx="1976438" cy="4760913"/>
          </a:xfrm>
          <a:prstGeom prst="rect">
            <a:avLst/>
          </a:prstGeom>
          <a:noFill/>
          <a:ln w="9525">
            <a:solidFill>
              <a:schemeClr val="tx1"/>
            </a:solidFill>
            <a:miter lim="800000"/>
            <a:headEnd/>
            <a:tailEnd/>
          </a:ln>
        </p:spPr>
      </p:pic>
      <p:sp>
        <p:nvSpPr>
          <p:cNvPr id="13" name="Rectangle 11"/>
          <p:cNvSpPr>
            <a:spLocks noChangeArrowheads="1"/>
          </p:cNvSpPr>
          <p:nvPr/>
        </p:nvSpPr>
        <p:spPr bwMode="auto">
          <a:xfrm>
            <a:off x="3214688" y="5189538"/>
            <a:ext cx="3857625" cy="946150"/>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J Lo  si è separato dalla moglie</a:t>
            </a:r>
            <a:endParaRPr lang="it-IT" sz="2800">
              <a:effectLst>
                <a:outerShdw blurRad="38100" dist="38100" dir="2700000" algn="tl">
                  <a:srgbClr val="000000"/>
                </a:outerShdw>
              </a:effectLst>
              <a:latin typeface="Calibri" pitchFamily="34" charset="0"/>
            </a:endParaRPr>
          </a:p>
        </p:txBody>
      </p:sp>
      <p:sp>
        <p:nvSpPr>
          <p:cNvPr id="88068" name="Ovale 15"/>
          <p:cNvSpPr>
            <a:spLocks noChangeArrowheads="1"/>
          </p:cNvSpPr>
          <p:nvPr/>
        </p:nvSpPr>
        <p:spPr bwMode="auto">
          <a:xfrm>
            <a:off x="1214438" y="1809750"/>
            <a:ext cx="357187" cy="500063"/>
          </a:xfrm>
          <a:prstGeom prst="ellipse">
            <a:avLst/>
          </a:prstGeom>
          <a:blipFill dpi="0" rotWithShape="1">
            <a:blip r:embed="rId4"/>
            <a:srcRect/>
            <a:stretch>
              <a:fillRect/>
            </a:stretch>
          </a:blipFill>
          <a:ln w="9525" algn="ctr">
            <a:noFill/>
            <a:round/>
            <a:headEnd/>
            <a:tailEnd/>
          </a:ln>
        </p:spPr>
        <p:txBody>
          <a:bodyPr wrap="none"/>
          <a:lstStyle/>
          <a:p>
            <a:pPr defTabSz="914400"/>
            <a:endParaRPr lang="it-IT" sz="2400">
              <a:latin typeface="Times New Roman" pitchFamily="18" charset="0"/>
            </a:endParaRPr>
          </a:p>
        </p:txBody>
      </p:sp>
      <p:grpSp>
        <p:nvGrpSpPr>
          <p:cNvPr id="88069" name="Group 8"/>
          <p:cNvGrpSpPr>
            <a:grpSpLocks/>
          </p:cNvGrpSpPr>
          <p:nvPr/>
        </p:nvGrpSpPr>
        <p:grpSpPr bwMode="auto">
          <a:xfrm>
            <a:off x="34925" y="-134938"/>
            <a:ext cx="9109075" cy="6992938"/>
            <a:chOff x="22" y="-85"/>
            <a:chExt cx="5738" cy="4405"/>
          </a:xfrm>
        </p:grpSpPr>
        <p:sp>
          <p:nvSpPr>
            <p:cNvPr id="8807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807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88072" name="Group 17"/>
            <p:cNvGrpSpPr>
              <a:grpSpLocks/>
            </p:cNvGrpSpPr>
            <p:nvPr/>
          </p:nvGrpSpPr>
          <p:grpSpPr bwMode="auto">
            <a:xfrm>
              <a:off x="4736" y="3947"/>
              <a:ext cx="1024" cy="373"/>
              <a:chOff x="4736" y="3730"/>
              <a:chExt cx="1024" cy="373"/>
            </a:xfrm>
          </p:grpSpPr>
          <p:sp>
            <p:nvSpPr>
              <p:cNvPr id="8808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88082" name="Picture 19" descr="Unife_bianco_payoff PNG (2)"/>
              <p:cNvPicPr>
                <a:picLocks noChangeAspect="1" noChangeArrowheads="1"/>
              </p:cNvPicPr>
              <p:nvPr/>
            </p:nvPicPr>
            <p:blipFill>
              <a:blip r:embed="rId5"/>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8807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807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807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807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8807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88079" name="Picture 20" descr="Risultati immagini per endocrine hypertension guidelines"/>
            <p:cNvPicPr>
              <a:picLocks noChangeAspect="1" noChangeArrowheads="1"/>
            </p:cNvPicPr>
            <p:nvPr/>
          </p:nvPicPr>
          <p:blipFill>
            <a:blip r:embed="rId6"/>
            <a:srcRect l="28851" t="13780" r="28851" b="9842"/>
            <a:stretch>
              <a:fillRect/>
            </a:stretch>
          </p:blipFill>
          <p:spPr bwMode="auto">
            <a:xfrm>
              <a:off x="4937" y="152"/>
              <a:ext cx="665" cy="880"/>
            </a:xfrm>
            <a:prstGeom prst="rect">
              <a:avLst/>
            </a:prstGeom>
            <a:noFill/>
            <a:ln w="9525">
              <a:noFill/>
              <a:miter lim="800000"/>
              <a:headEnd/>
              <a:tailEnd/>
            </a:ln>
          </p:spPr>
        </p:pic>
        <p:pic>
          <p:nvPicPr>
            <p:cNvPr id="88080" name="Picture 21" descr="Immagine correlata"/>
            <p:cNvPicPr>
              <a:picLocks noChangeAspect="1" noChangeArrowheads="1"/>
            </p:cNvPicPr>
            <p:nvPr/>
          </p:nvPicPr>
          <p:blipFill>
            <a:blip r:embed="rId7"/>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5" name="Rectangle 9"/>
          <p:cNvSpPr>
            <a:spLocks noChangeArrowheads="1"/>
          </p:cNvSpPr>
          <p:nvPr/>
        </p:nvSpPr>
        <p:spPr bwMode="auto">
          <a:xfrm>
            <a:off x="250825" y="1484313"/>
            <a:ext cx="3384550" cy="457200"/>
          </a:xfrm>
          <a:prstGeom prst="rect">
            <a:avLst/>
          </a:prstGeom>
          <a:noFill/>
          <a:ln w="9525">
            <a:noFill/>
            <a:miter lim="800000"/>
            <a:headEnd/>
            <a:tailEnd/>
          </a:ln>
          <a:effectLst/>
        </p:spPr>
        <p:txBody>
          <a:bodyPr>
            <a:spAutoFit/>
          </a:bodyPr>
          <a:lstStyle/>
          <a:p>
            <a:pPr defTabSz="914400">
              <a:defRPr/>
            </a:pPr>
            <a:r>
              <a:rPr lang="en-US" sz="2400" u="sng">
                <a:effectLst>
                  <a:outerShdw blurRad="38100" dist="38100" dir="2700000" algn="tl">
                    <a:srgbClr val="000000"/>
                  </a:outerShdw>
                </a:effectLst>
                <a:latin typeface="Calibri" pitchFamily="34" charset="0"/>
              </a:rPr>
              <a:t>Catecolamine urinarie</a:t>
            </a:r>
            <a:endParaRPr lang="en-US" sz="3200" u="sng">
              <a:effectLst>
                <a:outerShdw blurRad="38100" dist="38100" dir="2700000" algn="tl">
                  <a:srgbClr val="000000"/>
                </a:outerShdw>
              </a:effectLst>
              <a:latin typeface="Calibri" pitchFamily="34" charset="0"/>
            </a:endParaRPr>
          </a:p>
        </p:txBody>
      </p:sp>
      <p:sp>
        <p:nvSpPr>
          <p:cNvPr id="91146" name="Rectangle 10"/>
          <p:cNvSpPr>
            <a:spLocks noChangeArrowheads="1"/>
          </p:cNvSpPr>
          <p:nvPr/>
        </p:nvSpPr>
        <p:spPr bwMode="auto">
          <a:xfrm>
            <a:off x="468313" y="2060575"/>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Adrenalina = 24.7 mg/24 ore (v.n. 2 – 22.4)</a:t>
            </a:r>
            <a:endParaRPr lang="en-US" sz="2800">
              <a:effectLst>
                <a:outerShdw blurRad="38100" dist="38100" dir="2700000" algn="tl">
                  <a:srgbClr val="000000"/>
                </a:outerShdw>
              </a:effectLst>
              <a:latin typeface="Calibri" pitchFamily="34" charset="0"/>
            </a:endParaRPr>
          </a:p>
        </p:txBody>
      </p:sp>
      <p:sp>
        <p:nvSpPr>
          <p:cNvPr id="91147" name="Rectangle 11"/>
          <p:cNvSpPr>
            <a:spLocks noChangeArrowheads="1"/>
          </p:cNvSpPr>
          <p:nvPr/>
        </p:nvSpPr>
        <p:spPr bwMode="auto">
          <a:xfrm>
            <a:off x="468313" y="2565400"/>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Noradrenalina = 124.3 mg/24 ore (v.n. 12.1 – 85.5)</a:t>
            </a:r>
            <a:endParaRPr lang="en-US" sz="2800">
              <a:effectLst>
                <a:outerShdw blurRad="38100" dist="38100" dir="2700000" algn="tl">
                  <a:srgbClr val="000000"/>
                </a:outerShdw>
              </a:effectLst>
              <a:latin typeface="Calibri" pitchFamily="34" charset="0"/>
            </a:endParaRPr>
          </a:p>
        </p:txBody>
      </p:sp>
      <p:sp>
        <p:nvSpPr>
          <p:cNvPr id="91148" name="Rectangle 12"/>
          <p:cNvSpPr>
            <a:spLocks noChangeArrowheads="1"/>
          </p:cNvSpPr>
          <p:nvPr/>
        </p:nvSpPr>
        <p:spPr bwMode="auto">
          <a:xfrm>
            <a:off x="468313" y="3068638"/>
            <a:ext cx="6624637" cy="396875"/>
          </a:xfrm>
          <a:prstGeom prst="rect">
            <a:avLst/>
          </a:prstGeom>
          <a:noFill/>
          <a:ln w="9525">
            <a:noFill/>
            <a:miter lim="800000"/>
            <a:headEnd/>
            <a:tailEnd/>
          </a:ln>
          <a:effectLst/>
        </p:spPr>
        <p:txBody>
          <a:bodyPr>
            <a:spAutoFit/>
          </a:bodyPr>
          <a:lstStyle/>
          <a:p>
            <a:pPr defTabSz="914400">
              <a:defRPr/>
            </a:pPr>
            <a:r>
              <a:rPr lang="en-US" sz="2000">
                <a:effectLst>
                  <a:outerShdw blurRad="38100" dist="38100" dir="2700000" algn="tl">
                    <a:srgbClr val="000000"/>
                  </a:outerShdw>
                </a:effectLst>
                <a:latin typeface="Calibri" pitchFamily="34" charset="0"/>
              </a:rPr>
              <a:t>Dopamina = 391.2 mg/24 ore (v.n. 65 – 400)</a:t>
            </a:r>
            <a:endParaRPr lang="en-US" sz="2800">
              <a:effectLst>
                <a:outerShdw blurRad="38100" dist="38100" dir="2700000" algn="tl">
                  <a:srgbClr val="000000"/>
                </a:outerShdw>
              </a:effectLst>
              <a:latin typeface="Calibri" pitchFamily="34" charset="0"/>
            </a:endParaRPr>
          </a:p>
        </p:txBody>
      </p:sp>
      <p:sp>
        <p:nvSpPr>
          <p:cNvPr id="91149" name="Rectangle 13"/>
          <p:cNvSpPr>
            <a:spLocks noChangeArrowheads="1"/>
          </p:cNvSpPr>
          <p:nvPr/>
        </p:nvSpPr>
        <p:spPr bwMode="auto">
          <a:xfrm>
            <a:off x="428625" y="4076700"/>
            <a:ext cx="3286125" cy="519113"/>
          </a:xfrm>
          <a:prstGeom prst="rect">
            <a:avLst/>
          </a:prstGeom>
          <a:solidFill>
            <a:schemeClr val="tx1"/>
          </a:solidFill>
          <a:ln w="9525">
            <a:noFill/>
            <a:miter lim="800000"/>
            <a:headEnd/>
            <a:tailEnd/>
          </a:ln>
          <a:effectLst/>
        </p:spPr>
        <p:txBody>
          <a:bodyPr>
            <a:spAutoFit/>
          </a:bodyPr>
          <a:lstStyle/>
          <a:p>
            <a:pPr defTabSz="914400">
              <a:defRPr/>
            </a:pPr>
            <a:r>
              <a:rPr lang="en-US" sz="2800">
                <a:solidFill>
                  <a:schemeClr val="bg2"/>
                </a:solidFill>
                <a:effectLst>
                  <a:outerShdw blurRad="38100" dist="38100" dir="2700000" algn="tl">
                    <a:srgbClr val="C0C0C0"/>
                  </a:outerShdw>
                </a:effectLst>
                <a:latin typeface="Calibri" pitchFamily="34" charset="0"/>
              </a:rPr>
              <a:t>Ecografia addome</a:t>
            </a:r>
          </a:p>
        </p:txBody>
      </p:sp>
      <p:sp>
        <p:nvSpPr>
          <p:cNvPr id="91150" name="Rectangle 14"/>
          <p:cNvSpPr>
            <a:spLocks noChangeArrowheads="1"/>
          </p:cNvSpPr>
          <p:nvPr/>
        </p:nvSpPr>
        <p:spPr bwMode="auto">
          <a:xfrm>
            <a:off x="625475" y="4724400"/>
            <a:ext cx="2890838" cy="457200"/>
          </a:xfrm>
          <a:prstGeom prst="rect">
            <a:avLst/>
          </a:prstGeom>
          <a:noFill/>
          <a:ln w="9525">
            <a:noFill/>
            <a:miter lim="800000"/>
            <a:headEnd/>
            <a:tailEnd/>
          </a:ln>
          <a:effectLst/>
        </p:spPr>
        <p:txBody>
          <a:bodyPr>
            <a:spAutoFit/>
          </a:bodyPr>
          <a:lstStyle/>
          <a:p>
            <a:pPr algn="ctr" defTabSz="914400">
              <a:defRPr/>
            </a:pPr>
            <a:r>
              <a:rPr lang="en-US" sz="2400">
                <a:effectLst>
                  <a:outerShdw blurRad="38100" dist="38100" dir="2700000" algn="tl">
                    <a:srgbClr val="000000"/>
                  </a:outerShdw>
                </a:effectLst>
                <a:latin typeface="Calibri" pitchFamily="34" charset="0"/>
              </a:rPr>
              <a:t>NEGATIVA</a:t>
            </a:r>
          </a:p>
        </p:txBody>
      </p:sp>
      <p:sp>
        <p:nvSpPr>
          <p:cNvPr id="17" name="Rectangle 11"/>
          <p:cNvSpPr>
            <a:spLocks noChangeArrowheads="1"/>
          </p:cNvSpPr>
          <p:nvPr/>
        </p:nvSpPr>
        <p:spPr bwMode="auto">
          <a:xfrm>
            <a:off x="4857750" y="4071938"/>
            <a:ext cx="3857625" cy="1373187"/>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J Lo</a:t>
            </a:r>
          </a:p>
          <a:p>
            <a:pPr algn="ctr" defTabSz="914400">
              <a:defRPr/>
            </a:pPr>
            <a:r>
              <a:rPr lang="en-US" sz="2800">
                <a:effectLst>
                  <a:outerShdw blurRad="38100" dist="38100" dir="2700000" algn="tl">
                    <a:srgbClr val="000000"/>
                  </a:outerShdw>
                </a:effectLst>
                <a:latin typeface="Calibri" pitchFamily="34" charset="0"/>
              </a:rPr>
              <a:t>é</a:t>
            </a:r>
          </a:p>
          <a:p>
            <a:pPr algn="ctr" defTabSz="914400">
              <a:defRPr/>
            </a:pPr>
            <a:r>
              <a:rPr lang="en-US" sz="2800">
                <a:effectLst>
                  <a:outerShdw blurRad="38100" dist="38100" dir="2700000" algn="tl">
                    <a:srgbClr val="000000"/>
                  </a:outerShdw>
                </a:effectLst>
                <a:latin typeface="Calibri" pitchFamily="34" charset="0"/>
              </a:rPr>
              <a:t>guarito?? </a:t>
            </a:r>
            <a:endParaRPr lang="it-IT" sz="2800">
              <a:effectLst>
                <a:outerShdw blurRad="38100" dist="38100" dir="2700000" algn="tl">
                  <a:srgbClr val="000000"/>
                </a:outerShdw>
              </a:effectLst>
              <a:latin typeface="Calibri" pitchFamily="34" charset="0"/>
            </a:endParaRPr>
          </a:p>
        </p:txBody>
      </p:sp>
      <p:grpSp>
        <p:nvGrpSpPr>
          <p:cNvPr id="90120" name="Group 10"/>
          <p:cNvGrpSpPr>
            <a:grpSpLocks/>
          </p:cNvGrpSpPr>
          <p:nvPr/>
        </p:nvGrpSpPr>
        <p:grpSpPr bwMode="auto">
          <a:xfrm>
            <a:off x="34925" y="-134938"/>
            <a:ext cx="9109075" cy="6992938"/>
            <a:chOff x="22" y="-85"/>
            <a:chExt cx="5738" cy="4405"/>
          </a:xfrm>
        </p:grpSpPr>
        <p:sp>
          <p:nvSpPr>
            <p:cNvPr id="90121"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0122"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90123" name="Group 17"/>
            <p:cNvGrpSpPr>
              <a:grpSpLocks/>
            </p:cNvGrpSpPr>
            <p:nvPr/>
          </p:nvGrpSpPr>
          <p:grpSpPr bwMode="auto">
            <a:xfrm>
              <a:off x="4736" y="3947"/>
              <a:ext cx="1024" cy="373"/>
              <a:chOff x="4736" y="3730"/>
              <a:chExt cx="1024" cy="373"/>
            </a:xfrm>
          </p:grpSpPr>
          <p:sp>
            <p:nvSpPr>
              <p:cNvPr id="90132"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90133"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90125"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0126"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0127"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0128"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0129"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90130" name="Picture 22"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90131" name="Picture 23"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5"/>
          <p:cNvSpPr>
            <a:spLocks noChangeArrowheads="1"/>
          </p:cNvSpPr>
          <p:nvPr/>
        </p:nvSpPr>
        <p:spPr bwMode="auto">
          <a:xfrm>
            <a:off x="214313" y="1262063"/>
            <a:ext cx="4857750" cy="528637"/>
          </a:xfrm>
          <a:prstGeom prst="rect">
            <a:avLst/>
          </a:prstGeom>
          <a:solidFill>
            <a:schemeClr val="hlink"/>
          </a:solidFill>
          <a:ln w="9525">
            <a:solidFill>
              <a:schemeClr val="tx1"/>
            </a:solidFill>
            <a:miter lim="800000"/>
            <a:headEnd/>
            <a:tailEnd/>
          </a:ln>
        </p:spPr>
        <p:txBody>
          <a:bodyPr>
            <a:spAutoFit/>
          </a:bodyPr>
          <a:lstStyle/>
          <a:p>
            <a:pPr algn="ctr" defTabSz="914400">
              <a:defRPr/>
            </a:pPr>
            <a:r>
              <a:rPr lang="en-US" sz="2800">
                <a:effectLst>
                  <a:outerShdw blurRad="38100" dist="38100" dir="2700000" algn="tl">
                    <a:srgbClr val="000000"/>
                  </a:outerShdw>
                </a:effectLst>
                <a:latin typeface="Calibri" pitchFamily="34" charset="0"/>
              </a:rPr>
              <a:t>SCINTIGRAFIA con MIBG</a:t>
            </a:r>
          </a:p>
        </p:txBody>
      </p:sp>
      <p:pic>
        <p:nvPicPr>
          <p:cNvPr id="92162" name="Picture 11" descr="http://2007annualreport.nichd.nih.gov/graphics/fig11_7.gif"/>
          <p:cNvPicPr>
            <a:picLocks noChangeAspect="1" noChangeArrowheads="1"/>
          </p:cNvPicPr>
          <p:nvPr/>
        </p:nvPicPr>
        <p:blipFill>
          <a:blip r:embed="rId3"/>
          <a:srcRect l="68031" b="17703"/>
          <a:stretch>
            <a:fillRect/>
          </a:stretch>
        </p:blipFill>
        <p:spPr bwMode="auto">
          <a:xfrm>
            <a:off x="428625" y="2000250"/>
            <a:ext cx="1522413" cy="3346450"/>
          </a:xfrm>
          <a:prstGeom prst="rect">
            <a:avLst/>
          </a:prstGeom>
          <a:noFill/>
          <a:ln w="9525">
            <a:noFill/>
            <a:miter lim="800000"/>
            <a:headEnd/>
            <a:tailEnd/>
          </a:ln>
        </p:spPr>
      </p:pic>
      <p:sp>
        <p:nvSpPr>
          <p:cNvPr id="12" name="Rectangle 15"/>
          <p:cNvSpPr>
            <a:spLocks noChangeArrowheads="1"/>
          </p:cNvSpPr>
          <p:nvPr/>
        </p:nvSpPr>
        <p:spPr bwMode="auto">
          <a:xfrm>
            <a:off x="3357563" y="5864225"/>
            <a:ext cx="2857500" cy="701675"/>
          </a:xfrm>
          <a:prstGeom prst="rect">
            <a:avLst/>
          </a:prstGeom>
          <a:noFill/>
          <a:ln w="9525">
            <a:noFill/>
            <a:miter lim="800000"/>
            <a:headEnd/>
            <a:tailEnd/>
          </a:ln>
          <a:effectLst/>
        </p:spPr>
        <p:txBody>
          <a:bodyPr>
            <a:spAutoFit/>
          </a:bodyPr>
          <a:lstStyle/>
          <a:p>
            <a:pPr algn="ctr" defTabSz="914400">
              <a:defRPr/>
            </a:pPr>
            <a:r>
              <a:rPr lang="en-US" sz="4000">
                <a:effectLst>
                  <a:outerShdw blurRad="38100" dist="38100" dir="2700000" algn="tl">
                    <a:srgbClr val="000000"/>
                  </a:outerShdw>
                </a:effectLst>
                <a:latin typeface="Calibri" pitchFamily="34" charset="0"/>
              </a:rPr>
              <a:t>…o NO?</a:t>
            </a:r>
          </a:p>
        </p:txBody>
      </p:sp>
      <p:sp>
        <p:nvSpPr>
          <p:cNvPr id="13" name="Rectangle 11"/>
          <p:cNvSpPr>
            <a:spLocks noChangeArrowheads="1"/>
          </p:cNvSpPr>
          <p:nvPr/>
        </p:nvSpPr>
        <p:spPr bwMode="auto">
          <a:xfrm>
            <a:off x="2857500" y="4071938"/>
            <a:ext cx="3857625" cy="1373187"/>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J Lo</a:t>
            </a:r>
          </a:p>
          <a:p>
            <a:pPr algn="ctr" defTabSz="914400">
              <a:defRPr/>
            </a:pPr>
            <a:r>
              <a:rPr lang="en-US" sz="2800">
                <a:effectLst>
                  <a:outerShdw blurRad="38100" dist="38100" dir="2700000" algn="tl">
                    <a:srgbClr val="000000"/>
                  </a:outerShdw>
                </a:effectLst>
                <a:latin typeface="Calibri" pitchFamily="34" charset="0"/>
              </a:rPr>
              <a:t>é</a:t>
            </a:r>
          </a:p>
          <a:p>
            <a:pPr algn="ctr" defTabSz="914400">
              <a:defRPr/>
            </a:pPr>
            <a:r>
              <a:rPr lang="en-US" sz="2800">
                <a:effectLst>
                  <a:outerShdw blurRad="38100" dist="38100" dir="2700000" algn="tl">
                    <a:srgbClr val="000000"/>
                  </a:outerShdw>
                </a:effectLst>
                <a:latin typeface="Calibri" pitchFamily="34" charset="0"/>
              </a:rPr>
              <a:t>guarito </a:t>
            </a:r>
            <a:endParaRPr lang="it-IT" sz="2800">
              <a:effectLst>
                <a:outerShdw blurRad="38100" dist="38100" dir="2700000" algn="tl">
                  <a:srgbClr val="000000"/>
                </a:outerShdw>
              </a:effectLst>
              <a:latin typeface="Calibri" pitchFamily="34" charset="0"/>
            </a:endParaRPr>
          </a:p>
        </p:txBody>
      </p:sp>
      <p:sp>
        <p:nvSpPr>
          <p:cNvPr id="14" name="Rectangle 11"/>
          <p:cNvSpPr>
            <a:spLocks noChangeArrowheads="1"/>
          </p:cNvSpPr>
          <p:nvPr/>
        </p:nvSpPr>
        <p:spPr bwMode="auto">
          <a:xfrm>
            <a:off x="2071688" y="2033588"/>
            <a:ext cx="5786437" cy="1373187"/>
          </a:xfrm>
          <a:prstGeom prst="rect">
            <a:avLst/>
          </a:prstGeom>
          <a:solidFill>
            <a:schemeClr val="tx1"/>
          </a:solidFill>
          <a:ln w="9525">
            <a:noFill/>
            <a:miter lim="800000"/>
            <a:headEnd/>
            <a:tailEnd/>
          </a:ln>
          <a:effectLst/>
        </p:spPr>
        <p:txBody>
          <a:bodyPr>
            <a:spAutoFit/>
          </a:bodyPr>
          <a:lstStyle/>
          <a:p>
            <a:pPr algn="ctr" defTabSz="914400">
              <a:defRPr/>
            </a:pPr>
            <a:r>
              <a:rPr lang="en-US" sz="2800">
                <a:solidFill>
                  <a:srgbClr val="FF0000"/>
                </a:solidFill>
                <a:effectLst>
                  <a:outerShdw blurRad="38100" dist="38100" dir="2700000" algn="tl">
                    <a:srgbClr val="C0C0C0"/>
                  </a:outerShdw>
                </a:effectLst>
                <a:latin typeface="Calibri" pitchFamily="34" charset="0"/>
              </a:rPr>
              <a:t>Non accumuli patologici del radiofarmaco in regione cefalica, toracica ed addominale</a:t>
            </a:r>
            <a:endParaRPr lang="it-IT" sz="2800">
              <a:solidFill>
                <a:srgbClr val="FF0000"/>
              </a:solidFill>
              <a:effectLst>
                <a:outerShdw blurRad="38100" dist="38100" dir="2700000" algn="tl">
                  <a:srgbClr val="C0C0C0"/>
                </a:outerShdw>
              </a:effectLst>
              <a:latin typeface="Calibri" pitchFamily="34" charset="0"/>
            </a:endParaRPr>
          </a:p>
        </p:txBody>
      </p:sp>
      <p:grpSp>
        <p:nvGrpSpPr>
          <p:cNvPr id="92166" name="Group 8"/>
          <p:cNvGrpSpPr>
            <a:grpSpLocks/>
          </p:cNvGrpSpPr>
          <p:nvPr/>
        </p:nvGrpSpPr>
        <p:grpSpPr bwMode="auto">
          <a:xfrm>
            <a:off x="34925" y="-134938"/>
            <a:ext cx="9109075" cy="6992938"/>
            <a:chOff x="22" y="-85"/>
            <a:chExt cx="5738" cy="4405"/>
          </a:xfrm>
        </p:grpSpPr>
        <p:sp>
          <p:nvSpPr>
            <p:cNvPr id="92167"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2168"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92169" name="Group 17"/>
            <p:cNvGrpSpPr>
              <a:grpSpLocks/>
            </p:cNvGrpSpPr>
            <p:nvPr/>
          </p:nvGrpSpPr>
          <p:grpSpPr bwMode="auto">
            <a:xfrm>
              <a:off x="4736" y="3947"/>
              <a:ext cx="1024" cy="373"/>
              <a:chOff x="4736" y="3730"/>
              <a:chExt cx="1024" cy="373"/>
            </a:xfrm>
          </p:grpSpPr>
          <p:sp>
            <p:nvSpPr>
              <p:cNvPr id="92178"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92179"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92171"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2172"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2173"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2174"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2175"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92176" name="Picture 20"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92177" name="Picture 21"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ttangolo arrotondato 17"/>
          <p:cNvSpPr>
            <a:spLocks noChangeArrowheads="1"/>
          </p:cNvSpPr>
          <p:nvPr/>
        </p:nvSpPr>
        <p:spPr bwMode="auto">
          <a:xfrm>
            <a:off x="2357438" y="1143000"/>
            <a:ext cx="4143375" cy="1785938"/>
          </a:xfrm>
          <a:prstGeom prst="roundRect">
            <a:avLst>
              <a:gd name="adj" fmla="val 16667"/>
            </a:avLst>
          </a:prstGeom>
          <a:solidFill>
            <a:schemeClr val="tx1"/>
          </a:solidFill>
          <a:ln w="9525" algn="ctr">
            <a:solidFill>
              <a:schemeClr val="tx1"/>
            </a:solidFill>
            <a:round/>
            <a:headEnd/>
            <a:tailEnd/>
          </a:ln>
        </p:spPr>
        <p:txBody>
          <a:bodyPr wrap="none"/>
          <a:lstStyle/>
          <a:p>
            <a:pPr defTabSz="914400"/>
            <a:endParaRPr lang="it-IT" sz="2400">
              <a:latin typeface="Calibri" pitchFamily="34" charset="0"/>
            </a:endParaRPr>
          </a:p>
        </p:txBody>
      </p:sp>
      <p:sp>
        <p:nvSpPr>
          <p:cNvPr id="9" name="Rectangle 15"/>
          <p:cNvSpPr>
            <a:spLocks noChangeArrowheads="1"/>
          </p:cNvSpPr>
          <p:nvPr/>
        </p:nvSpPr>
        <p:spPr bwMode="auto">
          <a:xfrm>
            <a:off x="214313" y="1262063"/>
            <a:ext cx="1928812" cy="528637"/>
          </a:xfrm>
          <a:prstGeom prst="rect">
            <a:avLst/>
          </a:prstGeom>
          <a:solidFill>
            <a:schemeClr val="hlink"/>
          </a:solidFill>
          <a:ln w="9525">
            <a:solidFill>
              <a:schemeClr val="tx1"/>
            </a:solidFill>
            <a:miter lim="800000"/>
            <a:headEnd/>
            <a:tailEnd/>
          </a:ln>
        </p:spPr>
        <p:txBody>
          <a:bodyPr>
            <a:spAutoFit/>
          </a:bodyPr>
          <a:lstStyle/>
          <a:p>
            <a:pPr algn="ctr" defTabSz="914400">
              <a:defRPr/>
            </a:pPr>
            <a:r>
              <a:rPr lang="en-US" sz="2800">
                <a:effectLst>
                  <a:outerShdw blurRad="38100" dist="38100" dir="2700000" algn="tl">
                    <a:srgbClr val="000000"/>
                  </a:outerShdw>
                </a:effectLst>
                <a:latin typeface="Calibri" pitchFamily="34" charset="0"/>
              </a:rPr>
              <a:t>PET FDG</a:t>
            </a:r>
          </a:p>
        </p:txBody>
      </p:sp>
      <p:pic>
        <p:nvPicPr>
          <p:cNvPr id="94211" name="Picture 11" descr="http://2007annualreport.nichd.nih.gov/graphics/fig11_7.gif"/>
          <p:cNvPicPr>
            <a:picLocks noChangeAspect="1" noChangeArrowheads="1"/>
          </p:cNvPicPr>
          <p:nvPr/>
        </p:nvPicPr>
        <p:blipFill>
          <a:blip r:embed="rId3"/>
          <a:srcRect t="4427" r="67276" b="5312"/>
          <a:stretch>
            <a:fillRect/>
          </a:stretch>
        </p:blipFill>
        <p:spPr bwMode="auto">
          <a:xfrm>
            <a:off x="428625" y="2179638"/>
            <a:ext cx="1558925" cy="3671887"/>
          </a:xfrm>
          <a:prstGeom prst="rect">
            <a:avLst/>
          </a:prstGeom>
          <a:noFill/>
          <a:ln w="9525">
            <a:noFill/>
            <a:miter lim="800000"/>
            <a:headEnd/>
            <a:tailEnd/>
          </a:ln>
        </p:spPr>
      </p:pic>
      <p:sp>
        <p:nvSpPr>
          <p:cNvPr id="12" name="Text Box 5"/>
          <p:cNvSpPr txBox="1">
            <a:spLocks noChangeArrowheads="1"/>
          </p:cNvSpPr>
          <p:nvPr/>
        </p:nvSpPr>
        <p:spPr bwMode="auto">
          <a:xfrm>
            <a:off x="2536825" y="3333750"/>
            <a:ext cx="4932363" cy="531813"/>
          </a:xfrm>
          <a:prstGeom prst="rect">
            <a:avLst/>
          </a:prstGeom>
          <a:solidFill>
            <a:srgbClr val="FF0000"/>
          </a:solidFill>
          <a:ln w="12700">
            <a:solidFill>
              <a:schemeClr val="tx1"/>
            </a:solidFill>
            <a:miter lim="800000"/>
            <a:headEnd/>
            <a:tailEnd/>
          </a:ln>
          <a:effectLst/>
        </p:spPr>
        <p:txBody>
          <a:bodyPr wrap="none">
            <a:spAutoFit/>
          </a:bodyPr>
          <a:lstStyle/>
          <a:p>
            <a:pPr algn="ctr" defTabSz="914400" eaLnBrk="0" hangingPunct="0">
              <a:defRPr/>
            </a:pPr>
            <a:r>
              <a:rPr lang="en-US" sz="2800">
                <a:solidFill>
                  <a:srgbClr val="FFFFFF"/>
                </a:solidFill>
                <a:effectLst>
                  <a:outerShdw blurRad="38100" dist="38100" dir="2700000" algn="tl">
                    <a:srgbClr val="000000"/>
                  </a:outerShdw>
                </a:effectLst>
                <a:latin typeface="Calibri" pitchFamily="34" charset="0"/>
              </a:rPr>
              <a:t>Feocromocitoma/paraganglioma</a:t>
            </a:r>
            <a:endParaRPr lang="it-IT" sz="2800">
              <a:solidFill>
                <a:srgbClr val="FFFFFF"/>
              </a:solidFill>
              <a:effectLst>
                <a:outerShdw blurRad="38100" dist="38100" dir="2700000" algn="tl">
                  <a:srgbClr val="000000"/>
                </a:outerShdw>
              </a:effectLst>
              <a:latin typeface="Calibri" pitchFamily="34" charset="0"/>
            </a:endParaRPr>
          </a:p>
        </p:txBody>
      </p:sp>
      <p:sp>
        <p:nvSpPr>
          <p:cNvPr id="13" name="Rectangle 11"/>
          <p:cNvSpPr>
            <a:spLocks noChangeArrowheads="1"/>
          </p:cNvSpPr>
          <p:nvPr/>
        </p:nvSpPr>
        <p:spPr bwMode="auto">
          <a:xfrm>
            <a:off x="2857500" y="4259263"/>
            <a:ext cx="3857625" cy="1373187"/>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J Lo</a:t>
            </a:r>
          </a:p>
          <a:p>
            <a:pPr algn="ctr" defTabSz="914400">
              <a:defRPr/>
            </a:pPr>
            <a:r>
              <a:rPr lang="en-US" sz="2800">
                <a:effectLst>
                  <a:outerShdw blurRad="38100" dist="38100" dir="2700000" algn="tl">
                    <a:srgbClr val="000000"/>
                  </a:outerShdw>
                </a:effectLst>
                <a:latin typeface="Calibri" pitchFamily="34" charset="0"/>
              </a:rPr>
              <a:t>è</a:t>
            </a:r>
          </a:p>
          <a:p>
            <a:pPr algn="ctr" defTabSz="914400">
              <a:defRPr/>
            </a:pPr>
            <a:r>
              <a:rPr lang="en-US" sz="2800">
                <a:effectLst>
                  <a:outerShdw blurRad="38100" dist="38100" dir="2700000" algn="tl">
                    <a:srgbClr val="000000"/>
                  </a:outerShdw>
                </a:effectLst>
                <a:latin typeface="Calibri" pitchFamily="34" charset="0"/>
              </a:rPr>
              <a:t>ancora malato… </a:t>
            </a:r>
            <a:endParaRPr lang="it-IT" sz="2800">
              <a:effectLst>
                <a:outerShdw blurRad="38100" dist="38100" dir="2700000" algn="tl">
                  <a:srgbClr val="000000"/>
                </a:outerShdw>
              </a:effectLst>
              <a:latin typeface="Calibri" pitchFamily="34" charset="0"/>
            </a:endParaRPr>
          </a:p>
        </p:txBody>
      </p:sp>
      <p:pic>
        <p:nvPicPr>
          <p:cNvPr id="94214" name="Picture 1"/>
          <p:cNvPicPr>
            <a:picLocks noChangeAspect="1" noChangeArrowheads="1"/>
          </p:cNvPicPr>
          <p:nvPr/>
        </p:nvPicPr>
        <p:blipFill>
          <a:blip r:embed="rId4"/>
          <a:srcRect/>
          <a:stretch>
            <a:fillRect/>
          </a:stretch>
        </p:blipFill>
        <p:spPr bwMode="auto">
          <a:xfrm>
            <a:off x="4714875" y="2428875"/>
            <a:ext cx="1619250" cy="238125"/>
          </a:xfrm>
          <a:prstGeom prst="rect">
            <a:avLst/>
          </a:prstGeom>
          <a:noFill/>
          <a:ln w="9525">
            <a:noFill/>
            <a:miter lim="800000"/>
            <a:headEnd/>
            <a:tailEnd/>
          </a:ln>
        </p:spPr>
      </p:pic>
      <p:pic>
        <p:nvPicPr>
          <p:cNvPr id="94215" name="Picture 2"/>
          <p:cNvPicPr>
            <a:picLocks noChangeAspect="1" noChangeArrowheads="1"/>
          </p:cNvPicPr>
          <p:nvPr/>
        </p:nvPicPr>
        <p:blipFill>
          <a:blip r:embed="rId5"/>
          <a:srcRect/>
          <a:stretch>
            <a:fillRect/>
          </a:stretch>
        </p:blipFill>
        <p:spPr bwMode="auto">
          <a:xfrm>
            <a:off x="2571750" y="1285875"/>
            <a:ext cx="3790950" cy="1162050"/>
          </a:xfrm>
          <a:prstGeom prst="rect">
            <a:avLst/>
          </a:prstGeom>
          <a:noFill/>
          <a:ln w="9525">
            <a:noFill/>
            <a:miter lim="800000"/>
            <a:headEnd/>
            <a:tailEnd/>
          </a:ln>
        </p:spPr>
      </p:pic>
      <p:pic>
        <p:nvPicPr>
          <p:cNvPr id="94216" name="Picture 3"/>
          <p:cNvPicPr>
            <a:picLocks noChangeAspect="1" noChangeArrowheads="1"/>
          </p:cNvPicPr>
          <p:nvPr/>
        </p:nvPicPr>
        <p:blipFill>
          <a:blip r:embed="rId6"/>
          <a:srcRect/>
          <a:stretch>
            <a:fillRect/>
          </a:stretch>
        </p:blipFill>
        <p:spPr bwMode="auto">
          <a:xfrm>
            <a:off x="4429125" y="2643188"/>
            <a:ext cx="1981200" cy="238125"/>
          </a:xfrm>
          <a:prstGeom prst="rect">
            <a:avLst/>
          </a:prstGeom>
          <a:noFill/>
          <a:ln w="9525">
            <a:noFill/>
            <a:miter lim="800000"/>
            <a:headEnd/>
            <a:tailEnd/>
          </a:ln>
        </p:spPr>
      </p:pic>
      <p:sp>
        <p:nvSpPr>
          <p:cNvPr id="94217" name="Rettangolo 16"/>
          <p:cNvSpPr>
            <a:spLocks noChangeArrowheads="1"/>
          </p:cNvSpPr>
          <p:nvPr/>
        </p:nvSpPr>
        <p:spPr bwMode="auto">
          <a:xfrm>
            <a:off x="2644775" y="2509838"/>
            <a:ext cx="1539875" cy="274637"/>
          </a:xfrm>
          <a:prstGeom prst="rect">
            <a:avLst/>
          </a:prstGeom>
          <a:noFill/>
          <a:ln w="9525">
            <a:noFill/>
            <a:miter lim="800000"/>
            <a:headEnd/>
            <a:tailEnd/>
          </a:ln>
        </p:spPr>
        <p:txBody>
          <a:bodyPr wrap="none">
            <a:spAutoFit/>
          </a:bodyPr>
          <a:lstStyle/>
          <a:p>
            <a:pPr defTabSz="914400"/>
            <a:r>
              <a:rPr lang="it-IT" sz="1200">
                <a:solidFill>
                  <a:schemeClr val="bg2"/>
                </a:solidFill>
                <a:latin typeface="Calibri" pitchFamily="34" charset="0"/>
              </a:rPr>
              <a:t>Lepoutre-Lussey et al.</a:t>
            </a:r>
          </a:p>
        </p:txBody>
      </p:sp>
      <p:grpSp>
        <p:nvGrpSpPr>
          <p:cNvPr id="94218" name="Group 12"/>
          <p:cNvGrpSpPr>
            <a:grpSpLocks/>
          </p:cNvGrpSpPr>
          <p:nvPr/>
        </p:nvGrpSpPr>
        <p:grpSpPr bwMode="auto">
          <a:xfrm>
            <a:off x="34925" y="-134938"/>
            <a:ext cx="9109075" cy="6992938"/>
            <a:chOff x="22" y="-85"/>
            <a:chExt cx="5738" cy="4405"/>
          </a:xfrm>
        </p:grpSpPr>
        <p:sp>
          <p:nvSpPr>
            <p:cNvPr id="94219"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4220"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94221" name="Group 17"/>
            <p:cNvGrpSpPr>
              <a:grpSpLocks/>
            </p:cNvGrpSpPr>
            <p:nvPr/>
          </p:nvGrpSpPr>
          <p:grpSpPr bwMode="auto">
            <a:xfrm>
              <a:off x="4736" y="3947"/>
              <a:ext cx="1024" cy="373"/>
              <a:chOff x="4736" y="3730"/>
              <a:chExt cx="1024" cy="373"/>
            </a:xfrm>
          </p:grpSpPr>
          <p:sp>
            <p:nvSpPr>
              <p:cNvPr id="94230"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94231" name="Picture 19" descr="Unife_bianco_payoff PNG (2)"/>
              <p:cNvPicPr>
                <a:picLocks noChangeAspect="1" noChangeArrowheads="1"/>
              </p:cNvPicPr>
              <p:nvPr/>
            </p:nvPicPr>
            <p:blipFill>
              <a:blip r:embed="rId7"/>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94223"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4224"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4225"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4226"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4227"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94228" name="Picture 24" descr="Risultati immagini per endocrine hypertension guidelines"/>
            <p:cNvPicPr>
              <a:picLocks noChangeAspect="1" noChangeArrowheads="1"/>
            </p:cNvPicPr>
            <p:nvPr/>
          </p:nvPicPr>
          <p:blipFill>
            <a:blip r:embed="rId8"/>
            <a:srcRect l="28851" t="13780" r="28851" b="9842"/>
            <a:stretch>
              <a:fillRect/>
            </a:stretch>
          </p:blipFill>
          <p:spPr bwMode="auto">
            <a:xfrm>
              <a:off x="4937" y="152"/>
              <a:ext cx="665" cy="880"/>
            </a:xfrm>
            <a:prstGeom prst="rect">
              <a:avLst/>
            </a:prstGeom>
            <a:noFill/>
            <a:ln w="9525">
              <a:noFill/>
              <a:miter lim="800000"/>
              <a:headEnd/>
              <a:tailEnd/>
            </a:ln>
          </p:spPr>
        </p:pic>
        <p:pic>
          <p:nvPicPr>
            <p:cNvPr id="94229" name="Picture 25" descr="Immagine correlata"/>
            <p:cNvPicPr>
              <a:picLocks noChangeAspect="1" noChangeArrowheads="1"/>
            </p:cNvPicPr>
            <p:nvPr/>
          </p:nvPicPr>
          <p:blipFill>
            <a:blip r:embed="rId9"/>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822450" y="1357313"/>
            <a:ext cx="4932363" cy="531812"/>
          </a:xfrm>
          <a:prstGeom prst="rect">
            <a:avLst/>
          </a:prstGeom>
          <a:solidFill>
            <a:srgbClr val="FF0000"/>
          </a:solidFill>
          <a:ln w="12700">
            <a:solidFill>
              <a:schemeClr val="tx1"/>
            </a:solidFill>
            <a:miter lim="800000"/>
            <a:headEnd/>
            <a:tailEnd/>
          </a:ln>
          <a:effectLst/>
        </p:spPr>
        <p:txBody>
          <a:bodyPr wrap="none">
            <a:spAutoFit/>
          </a:bodyPr>
          <a:lstStyle/>
          <a:p>
            <a:pPr algn="ctr" defTabSz="914400" eaLnBrk="0" hangingPunct="0">
              <a:defRPr/>
            </a:pPr>
            <a:r>
              <a:rPr lang="en-US" sz="2800">
                <a:solidFill>
                  <a:srgbClr val="FFFFFF"/>
                </a:solidFill>
                <a:effectLst>
                  <a:outerShdw blurRad="38100" dist="38100" dir="2700000" algn="tl">
                    <a:srgbClr val="000000"/>
                  </a:outerShdw>
                </a:effectLst>
                <a:latin typeface="Calibri" pitchFamily="34" charset="0"/>
              </a:rPr>
              <a:t>Feocromocitoma/paraganglioma</a:t>
            </a:r>
            <a:endParaRPr lang="it-IT" sz="2800">
              <a:solidFill>
                <a:srgbClr val="FFFFFF"/>
              </a:solidFill>
              <a:effectLst>
                <a:outerShdw blurRad="38100" dist="38100" dir="2700000" algn="tl">
                  <a:srgbClr val="000000"/>
                </a:outerShdw>
              </a:effectLst>
              <a:latin typeface="Calibri" pitchFamily="34" charset="0"/>
            </a:endParaRPr>
          </a:p>
        </p:txBody>
      </p:sp>
      <p:sp>
        <p:nvSpPr>
          <p:cNvPr id="12" name="Rettangolo arrotondato 11"/>
          <p:cNvSpPr/>
          <p:nvPr/>
        </p:nvSpPr>
        <p:spPr bwMode="auto">
          <a:xfrm>
            <a:off x="785813" y="3500438"/>
            <a:ext cx="1785937" cy="2786062"/>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914400">
              <a:defRPr/>
            </a:pPr>
            <a:r>
              <a:rPr lang="it-IT" sz="2400">
                <a:solidFill>
                  <a:srgbClr val="0000BF"/>
                </a:solidFill>
                <a:effectLst>
                  <a:outerShdw blurRad="38100" dist="38100" dir="2700000" algn="tl">
                    <a:srgbClr val="C0C0C0"/>
                  </a:outerShdw>
                </a:effectLst>
                <a:latin typeface="Calibri" pitchFamily="34" charset="0"/>
              </a:rPr>
              <a:t>SDHB</a:t>
            </a:r>
          </a:p>
          <a:p>
            <a:pPr defTabSz="914400">
              <a:defRPr/>
            </a:pPr>
            <a:r>
              <a:rPr lang="it-IT" sz="2400">
                <a:solidFill>
                  <a:srgbClr val="0000BF"/>
                </a:solidFill>
                <a:effectLst>
                  <a:outerShdw blurRad="38100" dist="38100" dir="2700000" algn="tl">
                    <a:srgbClr val="C0C0C0"/>
                  </a:outerShdw>
                </a:effectLst>
                <a:latin typeface="Calibri" pitchFamily="34" charset="0"/>
              </a:rPr>
              <a:t>VHL</a:t>
            </a:r>
          </a:p>
          <a:p>
            <a:pPr defTabSz="914400">
              <a:defRPr/>
            </a:pPr>
            <a:r>
              <a:rPr lang="it-IT" sz="2400">
                <a:solidFill>
                  <a:srgbClr val="0000BF"/>
                </a:solidFill>
                <a:effectLst>
                  <a:outerShdw blurRad="38100" dist="38100" dir="2700000" algn="tl">
                    <a:srgbClr val="C0C0C0"/>
                  </a:outerShdw>
                </a:effectLst>
                <a:latin typeface="Calibri" pitchFamily="34" charset="0"/>
              </a:rPr>
              <a:t>SDHD</a:t>
            </a:r>
          </a:p>
          <a:p>
            <a:pPr defTabSz="914400">
              <a:defRPr/>
            </a:pPr>
            <a:r>
              <a:rPr lang="it-IT" sz="2400">
                <a:solidFill>
                  <a:srgbClr val="0000BF"/>
                </a:solidFill>
                <a:effectLst>
                  <a:outerShdw blurRad="38100" dist="38100" dir="2700000" algn="tl">
                    <a:srgbClr val="C0C0C0"/>
                  </a:outerShdw>
                </a:effectLst>
                <a:latin typeface="Calibri" pitchFamily="34" charset="0"/>
              </a:rPr>
              <a:t>RET</a:t>
            </a:r>
          </a:p>
          <a:p>
            <a:pPr defTabSz="914400">
              <a:defRPr/>
            </a:pPr>
            <a:r>
              <a:rPr lang="it-IT" sz="2400">
                <a:solidFill>
                  <a:srgbClr val="0000BF"/>
                </a:solidFill>
                <a:effectLst>
                  <a:outerShdw blurRad="38100" dist="38100" dir="2700000" algn="tl">
                    <a:srgbClr val="C0C0C0"/>
                  </a:outerShdw>
                </a:effectLst>
                <a:latin typeface="Calibri" pitchFamily="34" charset="0"/>
              </a:rPr>
              <a:t>MAX</a:t>
            </a:r>
          </a:p>
          <a:p>
            <a:pPr defTabSz="914400">
              <a:defRPr/>
            </a:pPr>
            <a:r>
              <a:rPr lang="it-IT" sz="2400">
                <a:solidFill>
                  <a:srgbClr val="0000BF"/>
                </a:solidFill>
                <a:effectLst>
                  <a:outerShdw blurRad="38100" dist="38100" dir="2700000" algn="tl">
                    <a:srgbClr val="C0C0C0"/>
                  </a:outerShdw>
                </a:effectLst>
                <a:latin typeface="Calibri" pitchFamily="34" charset="0"/>
              </a:rPr>
              <a:t>TMEM127</a:t>
            </a:r>
          </a:p>
          <a:p>
            <a:pPr defTabSz="914400">
              <a:defRPr/>
            </a:pPr>
            <a:r>
              <a:rPr lang="it-IT" sz="2400">
                <a:solidFill>
                  <a:srgbClr val="0000BF"/>
                </a:solidFill>
                <a:effectLst>
                  <a:outerShdw blurRad="38100" dist="38100" dir="2700000" algn="tl">
                    <a:srgbClr val="C0C0C0"/>
                  </a:outerShdw>
                </a:effectLst>
                <a:latin typeface="Calibri" pitchFamily="34" charset="0"/>
              </a:rPr>
              <a:t>SDHAF2</a:t>
            </a:r>
          </a:p>
        </p:txBody>
      </p:sp>
      <p:grpSp>
        <p:nvGrpSpPr>
          <p:cNvPr id="96259" name="Gruppo 18"/>
          <p:cNvGrpSpPr>
            <a:grpSpLocks/>
          </p:cNvGrpSpPr>
          <p:nvPr/>
        </p:nvGrpSpPr>
        <p:grpSpPr bwMode="auto">
          <a:xfrm>
            <a:off x="2328863" y="3203575"/>
            <a:ext cx="2747962" cy="1519238"/>
            <a:chOff x="2329424" y="3203262"/>
            <a:chExt cx="2746984" cy="1520128"/>
          </a:xfrm>
        </p:grpSpPr>
        <p:grpSp>
          <p:nvGrpSpPr>
            <p:cNvPr id="96276" name="Gruppo 16"/>
            <p:cNvGrpSpPr>
              <a:grpSpLocks/>
            </p:cNvGrpSpPr>
            <p:nvPr/>
          </p:nvGrpSpPr>
          <p:grpSpPr bwMode="auto">
            <a:xfrm rot="1126076">
              <a:off x="2329424" y="3203262"/>
              <a:ext cx="1242444" cy="1368746"/>
              <a:chOff x="2329424" y="3203262"/>
              <a:chExt cx="1242444" cy="1368746"/>
            </a:xfrm>
          </p:grpSpPr>
          <p:sp>
            <p:nvSpPr>
              <p:cNvPr id="15" name="Freccia curva 14"/>
              <p:cNvSpPr/>
              <p:nvPr/>
            </p:nvSpPr>
            <p:spPr bwMode="auto">
              <a:xfrm flipV="1">
                <a:off x="2710146" y="3203040"/>
                <a:ext cx="814098" cy="868871"/>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914400">
                  <a:defRPr/>
                </a:pPr>
                <a:endParaRPr lang="it-IT" sz="2400">
                  <a:latin typeface="Calibri" pitchFamily="34" charset="0"/>
                </a:endParaRPr>
              </a:p>
            </p:txBody>
          </p:sp>
          <p:sp>
            <p:nvSpPr>
              <p:cNvPr id="14" name="Freccia curva 13"/>
              <p:cNvSpPr/>
              <p:nvPr/>
            </p:nvSpPr>
            <p:spPr bwMode="auto">
              <a:xfrm>
                <a:off x="2325423" y="3643004"/>
                <a:ext cx="1245745" cy="929231"/>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914400">
                  <a:defRPr/>
                </a:pPr>
                <a:endParaRPr lang="it-IT" sz="2400">
                  <a:latin typeface="Calibri" pitchFamily="34" charset="0"/>
                </a:endParaRPr>
              </a:p>
            </p:txBody>
          </p:sp>
        </p:grpSp>
        <p:sp>
          <p:nvSpPr>
            <p:cNvPr id="16" name="Rettangolo 15"/>
            <p:cNvSpPr/>
            <p:nvPr/>
          </p:nvSpPr>
          <p:spPr>
            <a:xfrm>
              <a:off x="3571994" y="4143613"/>
              <a:ext cx="1504414" cy="579777"/>
            </a:xfrm>
            <a:prstGeom prst="rect">
              <a:avLst/>
            </a:prstGeom>
          </p:spPr>
          <p:txBody>
            <a:bodyPr wrap="none">
              <a:spAutoFit/>
            </a:bodyPr>
            <a:lstStyle/>
            <a:p>
              <a:pPr defTabSz="914400">
                <a:defRPr/>
              </a:pPr>
              <a:r>
                <a:rPr lang="it-IT" sz="3200">
                  <a:effectLst>
                    <a:outerShdw blurRad="38100" dist="38100" dir="2700000" algn="tl">
                      <a:srgbClr val="000000"/>
                    </a:outerShdw>
                  </a:effectLst>
                  <a:latin typeface="Calibri" pitchFamily="34" charset="0"/>
                </a:rPr>
                <a:t>SDHAF2</a:t>
              </a:r>
            </a:p>
          </p:txBody>
        </p:sp>
      </p:grpSp>
      <p:sp>
        <p:nvSpPr>
          <p:cNvPr id="13" name="Rettangolo arrotondato 12"/>
          <p:cNvSpPr/>
          <p:nvPr/>
        </p:nvSpPr>
        <p:spPr bwMode="auto">
          <a:xfrm>
            <a:off x="2143125" y="2000250"/>
            <a:ext cx="4429125" cy="1428750"/>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wrap="none"/>
          <a:lstStyle/>
          <a:p>
            <a:pPr defTabSz="914400">
              <a:defRPr/>
            </a:pPr>
            <a:r>
              <a:rPr lang="it-IT" sz="2400">
                <a:effectLst>
                  <a:outerShdw blurRad="38100" dist="38100" dir="2700000" algn="tl">
                    <a:srgbClr val="000000"/>
                  </a:outerShdw>
                </a:effectLst>
                <a:latin typeface="Calibri" pitchFamily="34" charset="0"/>
              </a:rPr>
              <a:t>Uno zio paterno </a:t>
            </a:r>
          </a:p>
          <a:p>
            <a:pPr defTabSz="914400">
              <a:defRPr/>
            </a:pPr>
            <a:r>
              <a:rPr lang="it-IT" sz="2400">
                <a:effectLst>
                  <a:outerShdw blurRad="38100" dist="38100" dir="2700000" algn="tl">
                    <a:srgbClr val="000000"/>
                  </a:outerShdw>
                </a:effectLst>
                <a:latin typeface="Calibri" pitchFamily="34" charset="0"/>
              </a:rPr>
              <a:t>era stato surrenectomizzato</a:t>
            </a:r>
          </a:p>
          <a:p>
            <a:pPr defTabSz="914400">
              <a:defRPr/>
            </a:pPr>
            <a:r>
              <a:rPr lang="it-IT" sz="2400">
                <a:effectLst>
                  <a:outerShdw blurRad="38100" dist="38100" dir="2700000" algn="tl">
                    <a:srgbClr val="000000"/>
                  </a:outerShdw>
                </a:effectLst>
                <a:latin typeface="Calibri" pitchFamily="34" charset="0"/>
              </a:rPr>
              <a:t>per feocromocitoma</a:t>
            </a:r>
          </a:p>
        </p:txBody>
      </p:sp>
      <p:pic>
        <p:nvPicPr>
          <p:cNvPr id="96261" name="Picture 13" descr="http://upload.wikimedia.org/wikipedia/en/thumb/3/34/SDHBpathways.svg/300px-SDHBpathways.svg.png"/>
          <p:cNvPicPr>
            <a:picLocks noChangeAspect="1" noChangeArrowheads="1"/>
          </p:cNvPicPr>
          <p:nvPr/>
        </p:nvPicPr>
        <p:blipFill>
          <a:blip r:embed="rId3"/>
          <a:srcRect/>
          <a:stretch>
            <a:fillRect/>
          </a:stretch>
        </p:blipFill>
        <p:spPr bwMode="auto">
          <a:xfrm>
            <a:off x="5500688" y="4143375"/>
            <a:ext cx="2000250" cy="2100263"/>
          </a:xfrm>
          <a:prstGeom prst="rect">
            <a:avLst/>
          </a:prstGeom>
          <a:noFill/>
          <a:ln w="9525">
            <a:noFill/>
            <a:miter lim="800000"/>
            <a:headEnd/>
            <a:tailEnd/>
          </a:ln>
        </p:spPr>
      </p:pic>
      <p:grpSp>
        <p:nvGrpSpPr>
          <p:cNvPr id="96262" name="Group 12"/>
          <p:cNvGrpSpPr>
            <a:grpSpLocks/>
          </p:cNvGrpSpPr>
          <p:nvPr/>
        </p:nvGrpSpPr>
        <p:grpSpPr bwMode="auto">
          <a:xfrm>
            <a:off x="34925" y="-134938"/>
            <a:ext cx="9109075" cy="6992938"/>
            <a:chOff x="22" y="-85"/>
            <a:chExt cx="5738" cy="4405"/>
          </a:xfrm>
        </p:grpSpPr>
        <p:sp>
          <p:nvSpPr>
            <p:cNvPr id="96263"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6264"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96265" name="Group 17"/>
            <p:cNvGrpSpPr>
              <a:grpSpLocks/>
            </p:cNvGrpSpPr>
            <p:nvPr/>
          </p:nvGrpSpPr>
          <p:grpSpPr bwMode="auto">
            <a:xfrm>
              <a:off x="4736" y="3947"/>
              <a:ext cx="1024" cy="373"/>
              <a:chOff x="4736" y="3730"/>
              <a:chExt cx="1024" cy="373"/>
            </a:xfrm>
          </p:grpSpPr>
          <p:sp>
            <p:nvSpPr>
              <p:cNvPr id="96274"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96275"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96267"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6268"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6269"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6270"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6271"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96272" name="Picture 24"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96273" name="Picture 25"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822450" y="1357313"/>
            <a:ext cx="4932363" cy="531812"/>
          </a:xfrm>
          <a:prstGeom prst="rect">
            <a:avLst/>
          </a:prstGeom>
          <a:solidFill>
            <a:srgbClr val="FF0000"/>
          </a:solidFill>
          <a:ln w="12700">
            <a:solidFill>
              <a:schemeClr val="tx1"/>
            </a:solidFill>
            <a:miter lim="800000"/>
            <a:headEnd/>
            <a:tailEnd/>
          </a:ln>
          <a:effectLst/>
        </p:spPr>
        <p:txBody>
          <a:bodyPr wrap="none">
            <a:spAutoFit/>
          </a:bodyPr>
          <a:lstStyle/>
          <a:p>
            <a:pPr algn="ctr" defTabSz="914400" eaLnBrk="0" hangingPunct="0">
              <a:defRPr/>
            </a:pPr>
            <a:r>
              <a:rPr lang="en-US" sz="2800">
                <a:solidFill>
                  <a:srgbClr val="FFFFFF"/>
                </a:solidFill>
                <a:effectLst>
                  <a:outerShdw blurRad="38100" dist="38100" dir="2700000" algn="tl">
                    <a:srgbClr val="000000"/>
                  </a:outerShdw>
                </a:effectLst>
                <a:latin typeface="Calibri" pitchFamily="34" charset="0"/>
              </a:rPr>
              <a:t>Feocromocitoma/paraganglioma</a:t>
            </a:r>
            <a:endParaRPr lang="it-IT" sz="2800">
              <a:solidFill>
                <a:srgbClr val="FFFFFF"/>
              </a:solidFill>
              <a:effectLst>
                <a:outerShdw blurRad="38100" dist="38100" dir="2700000" algn="tl">
                  <a:srgbClr val="000000"/>
                </a:outerShdw>
              </a:effectLst>
              <a:latin typeface="Calibri" pitchFamily="34" charset="0"/>
            </a:endParaRPr>
          </a:p>
        </p:txBody>
      </p:sp>
      <p:grpSp>
        <p:nvGrpSpPr>
          <p:cNvPr id="98306" name="Gruppo 21"/>
          <p:cNvGrpSpPr>
            <a:grpSpLocks/>
          </p:cNvGrpSpPr>
          <p:nvPr/>
        </p:nvGrpSpPr>
        <p:grpSpPr bwMode="auto">
          <a:xfrm>
            <a:off x="1285875" y="4071938"/>
            <a:ext cx="6715125" cy="1643062"/>
            <a:chOff x="1285852" y="3857628"/>
            <a:chExt cx="6715172" cy="1643074"/>
          </a:xfrm>
        </p:grpSpPr>
        <p:sp>
          <p:nvSpPr>
            <p:cNvPr id="98331" name="Rettangolo arrotondato 18"/>
            <p:cNvSpPr>
              <a:spLocks noChangeArrowheads="1"/>
            </p:cNvSpPr>
            <p:nvPr/>
          </p:nvSpPr>
          <p:spPr bwMode="auto">
            <a:xfrm>
              <a:off x="1285852" y="3857628"/>
              <a:ext cx="6715172" cy="1643074"/>
            </a:xfrm>
            <a:prstGeom prst="roundRect">
              <a:avLst>
                <a:gd name="adj" fmla="val 16667"/>
              </a:avLst>
            </a:prstGeom>
            <a:solidFill>
              <a:schemeClr val="tx1"/>
            </a:solidFill>
            <a:ln w="9525" algn="ctr">
              <a:solidFill>
                <a:schemeClr val="tx1"/>
              </a:solidFill>
              <a:round/>
              <a:headEnd/>
              <a:tailEnd/>
            </a:ln>
          </p:spPr>
          <p:txBody>
            <a:bodyPr wrap="none"/>
            <a:lstStyle/>
            <a:p>
              <a:pPr defTabSz="914400"/>
              <a:endParaRPr lang="it-IT" sz="2400">
                <a:latin typeface="Calibri" pitchFamily="34" charset="0"/>
              </a:endParaRPr>
            </a:p>
          </p:txBody>
        </p:sp>
        <p:pic>
          <p:nvPicPr>
            <p:cNvPr id="98332" name="Picture 3"/>
            <p:cNvPicPr>
              <a:picLocks noChangeAspect="1" noChangeArrowheads="1"/>
            </p:cNvPicPr>
            <p:nvPr/>
          </p:nvPicPr>
          <p:blipFill>
            <a:blip r:embed="rId3"/>
            <a:srcRect/>
            <a:stretch>
              <a:fillRect/>
            </a:stretch>
          </p:blipFill>
          <p:spPr bwMode="auto">
            <a:xfrm>
              <a:off x="1357290" y="4071942"/>
              <a:ext cx="6067425" cy="962025"/>
            </a:xfrm>
            <a:prstGeom prst="rect">
              <a:avLst/>
            </a:prstGeom>
            <a:noFill/>
            <a:ln w="9525">
              <a:noFill/>
              <a:miter lim="800000"/>
              <a:headEnd/>
              <a:tailEnd/>
            </a:ln>
          </p:spPr>
        </p:pic>
        <p:pic>
          <p:nvPicPr>
            <p:cNvPr id="98333" name="Picture 4"/>
            <p:cNvPicPr>
              <a:picLocks noChangeAspect="1" noChangeArrowheads="1"/>
            </p:cNvPicPr>
            <p:nvPr/>
          </p:nvPicPr>
          <p:blipFill>
            <a:blip r:embed="rId4"/>
            <a:srcRect/>
            <a:stretch>
              <a:fillRect/>
            </a:stretch>
          </p:blipFill>
          <p:spPr bwMode="auto">
            <a:xfrm>
              <a:off x="2533658" y="4948250"/>
              <a:ext cx="3181350" cy="266700"/>
            </a:xfrm>
            <a:prstGeom prst="rect">
              <a:avLst/>
            </a:prstGeom>
            <a:noFill/>
            <a:ln w="9525">
              <a:noFill/>
              <a:miter lim="800000"/>
              <a:headEnd/>
              <a:tailEnd/>
            </a:ln>
          </p:spPr>
        </p:pic>
        <p:pic>
          <p:nvPicPr>
            <p:cNvPr id="98334" name="Picture 5"/>
            <p:cNvPicPr>
              <a:picLocks noChangeAspect="1" noChangeArrowheads="1"/>
            </p:cNvPicPr>
            <p:nvPr/>
          </p:nvPicPr>
          <p:blipFill>
            <a:blip r:embed="rId5"/>
            <a:srcRect/>
            <a:stretch>
              <a:fillRect/>
            </a:stretch>
          </p:blipFill>
          <p:spPr bwMode="auto">
            <a:xfrm>
              <a:off x="6715140" y="4857760"/>
              <a:ext cx="1123950" cy="228600"/>
            </a:xfrm>
            <a:prstGeom prst="rect">
              <a:avLst/>
            </a:prstGeom>
            <a:noFill/>
            <a:ln w="9525">
              <a:noFill/>
              <a:miter lim="800000"/>
              <a:headEnd/>
              <a:tailEnd/>
            </a:ln>
          </p:spPr>
        </p:pic>
      </p:grpSp>
      <p:grpSp>
        <p:nvGrpSpPr>
          <p:cNvPr id="98307" name="Gruppo 20"/>
          <p:cNvGrpSpPr>
            <a:grpSpLocks/>
          </p:cNvGrpSpPr>
          <p:nvPr/>
        </p:nvGrpSpPr>
        <p:grpSpPr bwMode="auto">
          <a:xfrm>
            <a:off x="2214563" y="2143125"/>
            <a:ext cx="6715125" cy="1643063"/>
            <a:chOff x="2214546" y="2000240"/>
            <a:chExt cx="6715172" cy="1643074"/>
          </a:xfrm>
        </p:grpSpPr>
        <p:sp>
          <p:nvSpPr>
            <p:cNvPr id="98325" name="Rettangolo arrotondato 17"/>
            <p:cNvSpPr>
              <a:spLocks noChangeArrowheads="1"/>
            </p:cNvSpPr>
            <p:nvPr/>
          </p:nvSpPr>
          <p:spPr bwMode="auto">
            <a:xfrm>
              <a:off x="2214546" y="2000240"/>
              <a:ext cx="6715172" cy="1643074"/>
            </a:xfrm>
            <a:prstGeom prst="roundRect">
              <a:avLst>
                <a:gd name="adj" fmla="val 16667"/>
              </a:avLst>
            </a:prstGeom>
            <a:solidFill>
              <a:schemeClr val="tx1"/>
            </a:solidFill>
            <a:ln w="9525" algn="ctr">
              <a:solidFill>
                <a:schemeClr val="tx1"/>
              </a:solidFill>
              <a:round/>
              <a:headEnd/>
              <a:tailEnd/>
            </a:ln>
          </p:spPr>
          <p:txBody>
            <a:bodyPr wrap="none"/>
            <a:lstStyle/>
            <a:p>
              <a:pPr defTabSz="914400"/>
              <a:endParaRPr lang="it-IT" sz="2400">
                <a:latin typeface="Calibri" pitchFamily="34" charset="0"/>
              </a:endParaRPr>
            </a:p>
          </p:txBody>
        </p:sp>
        <p:pic>
          <p:nvPicPr>
            <p:cNvPr id="98326" name="Picture 11"/>
            <p:cNvPicPr>
              <a:picLocks noChangeAspect="1" noChangeArrowheads="1"/>
            </p:cNvPicPr>
            <p:nvPr/>
          </p:nvPicPr>
          <p:blipFill>
            <a:blip r:embed="rId6"/>
            <a:srcRect/>
            <a:stretch>
              <a:fillRect/>
            </a:stretch>
          </p:blipFill>
          <p:spPr bwMode="auto">
            <a:xfrm>
              <a:off x="2428860" y="2143116"/>
              <a:ext cx="6076950" cy="1104900"/>
            </a:xfrm>
            <a:prstGeom prst="rect">
              <a:avLst/>
            </a:prstGeom>
            <a:noFill/>
            <a:ln w="9525">
              <a:noFill/>
              <a:miter lim="800000"/>
              <a:headEnd/>
              <a:tailEnd/>
            </a:ln>
          </p:spPr>
        </p:pic>
        <p:grpSp>
          <p:nvGrpSpPr>
            <p:cNvPr id="98327" name="Gruppo 16"/>
            <p:cNvGrpSpPr>
              <a:grpSpLocks/>
            </p:cNvGrpSpPr>
            <p:nvPr/>
          </p:nvGrpSpPr>
          <p:grpSpPr bwMode="auto">
            <a:xfrm>
              <a:off x="3643306" y="3214686"/>
              <a:ext cx="2909892" cy="200025"/>
              <a:chOff x="3890963" y="3328988"/>
              <a:chExt cx="2909892" cy="200025"/>
            </a:xfrm>
          </p:grpSpPr>
          <p:pic>
            <p:nvPicPr>
              <p:cNvPr id="98329" name="Picture 1"/>
              <p:cNvPicPr>
                <a:picLocks noChangeAspect="1" noChangeArrowheads="1"/>
              </p:cNvPicPr>
              <p:nvPr/>
            </p:nvPicPr>
            <p:blipFill>
              <a:blip r:embed="rId7"/>
              <a:srcRect/>
              <a:stretch>
                <a:fillRect/>
              </a:stretch>
            </p:blipFill>
            <p:spPr bwMode="auto">
              <a:xfrm>
                <a:off x="3890963" y="3328988"/>
                <a:ext cx="1362075" cy="200025"/>
              </a:xfrm>
              <a:prstGeom prst="rect">
                <a:avLst/>
              </a:prstGeom>
              <a:noFill/>
              <a:ln w="9525">
                <a:noFill/>
                <a:miter lim="800000"/>
                <a:headEnd/>
                <a:tailEnd/>
              </a:ln>
            </p:spPr>
          </p:pic>
          <p:pic>
            <p:nvPicPr>
              <p:cNvPr id="98330" name="Picture 2"/>
              <p:cNvPicPr>
                <a:picLocks noChangeAspect="1" noChangeArrowheads="1"/>
              </p:cNvPicPr>
              <p:nvPr/>
            </p:nvPicPr>
            <p:blipFill>
              <a:blip r:embed="rId8"/>
              <a:srcRect/>
              <a:stretch>
                <a:fillRect/>
              </a:stretch>
            </p:blipFill>
            <p:spPr bwMode="auto">
              <a:xfrm>
                <a:off x="5229230" y="3333750"/>
                <a:ext cx="1571625" cy="190500"/>
              </a:xfrm>
              <a:prstGeom prst="rect">
                <a:avLst/>
              </a:prstGeom>
              <a:noFill/>
              <a:ln w="9525">
                <a:noFill/>
                <a:miter lim="800000"/>
                <a:headEnd/>
                <a:tailEnd/>
              </a:ln>
            </p:spPr>
          </p:pic>
        </p:grpSp>
        <p:pic>
          <p:nvPicPr>
            <p:cNvPr id="98328" name="Picture 6"/>
            <p:cNvPicPr>
              <a:picLocks noChangeAspect="1" noChangeArrowheads="1"/>
            </p:cNvPicPr>
            <p:nvPr/>
          </p:nvPicPr>
          <p:blipFill>
            <a:blip r:embed="rId9"/>
            <a:srcRect/>
            <a:stretch>
              <a:fillRect/>
            </a:stretch>
          </p:blipFill>
          <p:spPr bwMode="auto">
            <a:xfrm>
              <a:off x="7072330" y="3143248"/>
              <a:ext cx="1781175" cy="276225"/>
            </a:xfrm>
            <a:prstGeom prst="rect">
              <a:avLst/>
            </a:prstGeom>
            <a:noFill/>
            <a:ln w="9525">
              <a:noFill/>
              <a:miter lim="800000"/>
              <a:headEnd/>
              <a:tailEnd/>
            </a:ln>
          </p:spPr>
        </p:pic>
      </p:grpSp>
      <p:grpSp>
        <p:nvGrpSpPr>
          <p:cNvPr id="6" name="Gruppo 23"/>
          <p:cNvGrpSpPr>
            <a:grpSpLocks/>
          </p:cNvGrpSpPr>
          <p:nvPr/>
        </p:nvGrpSpPr>
        <p:grpSpPr bwMode="auto">
          <a:xfrm>
            <a:off x="357188" y="5929313"/>
            <a:ext cx="6572250" cy="571500"/>
            <a:chOff x="357158" y="5929330"/>
            <a:chExt cx="6572296" cy="571504"/>
          </a:xfrm>
        </p:grpSpPr>
        <p:sp>
          <p:nvSpPr>
            <p:cNvPr id="23" name="Rettangolo arrotondato 22"/>
            <p:cNvSpPr/>
            <p:nvPr/>
          </p:nvSpPr>
          <p:spPr bwMode="auto">
            <a:xfrm>
              <a:off x="357158" y="5929330"/>
              <a:ext cx="6572296" cy="571504"/>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wrap="none"/>
            <a:lstStyle/>
            <a:p>
              <a:pPr defTabSz="914400">
                <a:defRPr/>
              </a:pPr>
              <a:endParaRPr lang="it-IT" sz="2400">
                <a:latin typeface="Calibri" pitchFamily="34" charset="0"/>
              </a:endParaRPr>
            </a:p>
          </p:txBody>
        </p:sp>
        <p:sp>
          <p:nvSpPr>
            <p:cNvPr id="20" name="Rectangle 11"/>
            <p:cNvSpPr>
              <a:spLocks noChangeArrowheads="1"/>
            </p:cNvSpPr>
            <p:nvPr/>
          </p:nvSpPr>
          <p:spPr bwMode="auto">
            <a:xfrm>
              <a:off x="500034" y="5976955"/>
              <a:ext cx="6357981" cy="519116"/>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J Lo NON ha un adenoma ipofisario…</a:t>
              </a:r>
            </a:p>
          </p:txBody>
        </p:sp>
      </p:grpSp>
      <p:grpSp>
        <p:nvGrpSpPr>
          <p:cNvPr id="98309" name="Group 19"/>
          <p:cNvGrpSpPr>
            <a:grpSpLocks/>
          </p:cNvGrpSpPr>
          <p:nvPr/>
        </p:nvGrpSpPr>
        <p:grpSpPr bwMode="auto">
          <a:xfrm>
            <a:off x="34925" y="-134938"/>
            <a:ext cx="9109075" cy="6992938"/>
            <a:chOff x="22" y="-85"/>
            <a:chExt cx="5738" cy="4405"/>
          </a:xfrm>
        </p:grpSpPr>
        <p:sp>
          <p:nvSpPr>
            <p:cNvPr id="9831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831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98312" name="Group 17"/>
            <p:cNvGrpSpPr>
              <a:grpSpLocks/>
            </p:cNvGrpSpPr>
            <p:nvPr/>
          </p:nvGrpSpPr>
          <p:grpSpPr bwMode="auto">
            <a:xfrm>
              <a:off x="4736" y="3947"/>
              <a:ext cx="1024" cy="373"/>
              <a:chOff x="4736" y="3730"/>
              <a:chExt cx="1024" cy="373"/>
            </a:xfrm>
          </p:grpSpPr>
          <p:sp>
            <p:nvSpPr>
              <p:cNvPr id="9832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98322" name="Picture 19" descr="Unife_bianco_payoff PNG (2)"/>
              <p:cNvPicPr>
                <a:picLocks noChangeAspect="1" noChangeArrowheads="1"/>
              </p:cNvPicPr>
              <p:nvPr/>
            </p:nvPicPr>
            <p:blipFill>
              <a:blip r:embed="rId10"/>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9831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831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831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831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9831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98319" name="Picture 31" descr="Risultati immagini per endocrine hypertension guidelines"/>
            <p:cNvPicPr>
              <a:picLocks noChangeAspect="1" noChangeArrowheads="1"/>
            </p:cNvPicPr>
            <p:nvPr/>
          </p:nvPicPr>
          <p:blipFill>
            <a:blip r:embed="rId11"/>
            <a:srcRect l="28851" t="13780" r="28851" b="9842"/>
            <a:stretch>
              <a:fillRect/>
            </a:stretch>
          </p:blipFill>
          <p:spPr bwMode="auto">
            <a:xfrm>
              <a:off x="4937" y="152"/>
              <a:ext cx="665" cy="880"/>
            </a:xfrm>
            <a:prstGeom prst="rect">
              <a:avLst/>
            </a:prstGeom>
            <a:noFill/>
            <a:ln w="9525">
              <a:noFill/>
              <a:miter lim="800000"/>
              <a:headEnd/>
              <a:tailEnd/>
            </a:ln>
          </p:spPr>
        </p:pic>
        <p:pic>
          <p:nvPicPr>
            <p:cNvPr id="98320" name="Picture 32" descr="Immagine correlata"/>
            <p:cNvPicPr>
              <a:picLocks noChangeAspect="1" noChangeArrowheads="1"/>
            </p:cNvPicPr>
            <p:nvPr/>
          </p:nvPicPr>
          <p:blipFill>
            <a:blip r:embed="rId12"/>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822450" y="1357313"/>
            <a:ext cx="4932363" cy="531812"/>
          </a:xfrm>
          <a:prstGeom prst="rect">
            <a:avLst/>
          </a:prstGeom>
          <a:solidFill>
            <a:srgbClr val="FF0000"/>
          </a:solidFill>
          <a:ln w="12700">
            <a:solidFill>
              <a:schemeClr val="tx1"/>
            </a:solidFill>
            <a:miter lim="800000"/>
            <a:headEnd/>
            <a:tailEnd/>
          </a:ln>
          <a:effectLst/>
        </p:spPr>
        <p:txBody>
          <a:bodyPr wrap="none">
            <a:spAutoFit/>
          </a:bodyPr>
          <a:lstStyle/>
          <a:p>
            <a:pPr algn="ctr" defTabSz="914400" eaLnBrk="0" hangingPunct="0">
              <a:defRPr/>
            </a:pPr>
            <a:r>
              <a:rPr lang="en-US" sz="2800">
                <a:solidFill>
                  <a:srgbClr val="FFFFFF"/>
                </a:solidFill>
                <a:effectLst>
                  <a:outerShdw blurRad="38100" dist="38100" dir="2700000" algn="tl">
                    <a:srgbClr val="000000"/>
                  </a:outerShdw>
                </a:effectLst>
                <a:latin typeface="Calibri" pitchFamily="34" charset="0"/>
              </a:rPr>
              <a:t>Feocromocitoma/paraganglioma</a:t>
            </a:r>
            <a:endParaRPr lang="it-IT" sz="2800">
              <a:solidFill>
                <a:srgbClr val="FFFFFF"/>
              </a:solidFill>
              <a:effectLst>
                <a:outerShdw blurRad="38100" dist="38100" dir="2700000" algn="tl">
                  <a:srgbClr val="000000"/>
                </a:outerShdw>
              </a:effectLst>
              <a:latin typeface="Calibri" pitchFamily="34" charset="0"/>
            </a:endParaRPr>
          </a:p>
        </p:txBody>
      </p:sp>
      <p:pic>
        <p:nvPicPr>
          <p:cNvPr id="100354" name="Picture 2" descr="http://i1.wp.com/www.lamentemente.com/immagini_articoli/mente-meditazione-maschere-ruoli-comportamenti.jpg?resize=500%2C351"/>
          <p:cNvPicPr>
            <a:picLocks noChangeAspect="1" noChangeArrowheads="1"/>
          </p:cNvPicPr>
          <p:nvPr/>
        </p:nvPicPr>
        <p:blipFill>
          <a:blip r:embed="rId3"/>
          <a:srcRect/>
          <a:stretch>
            <a:fillRect/>
          </a:stretch>
        </p:blipFill>
        <p:spPr bwMode="auto">
          <a:xfrm>
            <a:off x="1952625" y="2000250"/>
            <a:ext cx="4762500" cy="3343275"/>
          </a:xfrm>
          <a:prstGeom prst="rect">
            <a:avLst/>
          </a:prstGeom>
          <a:noFill/>
          <a:ln w="9525">
            <a:noFill/>
            <a:miter lim="800000"/>
            <a:headEnd/>
            <a:tailEnd/>
          </a:ln>
        </p:spPr>
      </p:pic>
      <p:sp>
        <p:nvSpPr>
          <p:cNvPr id="11" name="Rectangle 11"/>
          <p:cNvSpPr>
            <a:spLocks noChangeArrowheads="1"/>
          </p:cNvSpPr>
          <p:nvPr/>
        </p:nvSpPr>
        <p:spPr bwMode="auto">
          <a:xfrm>
            <a:off x="1285875" y="5429250"/>
            <a:ext cx="6357938" cy="519113"/>
          </a:xfrm>
          <a:prstGeom prst="rect">
            <a:avLst/>
          </a:prstGeom>
          <a:noFill/>
          <a:ln w="9525">
            <a:noFill/>
            <a:miter lim="800000"/>
            <a:headEnd/>
            <a:tailEnd/>
          </a:ln>
          <a:effectLst/>
        </p:spPr>
        <p:txBody>
          <a:bodyPr>
            <a:spAutoFit/>
          </a:bodyPr>
          <a:lstStyle/>
          <a:p>
            <a:pPr algn="ctr" defTabSz="914400">
              <a:defRPr/>
            </a:pPr>
            <a:r>
              <a:rPr lang="en-US" sz="2800">
                <a:effectLst>
                  <a:outerShdw blurRad="38100" dist="38100" dir="2700000" algn="tl">
                    <a:srgbClr val="000000"/>
                  </a:outerShdw>
                </a:effectLst>
                <a:latin typeface="Calibri" pitchFamily="34" charset="0"/>
              </a:rPr>
              <a:t>…una sindrome dalle molte facce…</a:t>
            </a:r>
          </a:p>
        </p:txBody>
      </p:sp>
      <p:grpSp>
        <p:nvGrpSpPr>
          <p:cNvPr id="100356" name="Group 6"/>
          <p:cNvGrpSpPr>
            <a:grpSpLocks/>
          </p:cNvGrpSpPr>
          <p:nvPr/>
        </p:nvGrpSpPr>
        <p:grpSpPr bwMode="auto">
          <a:xfrm>
            <a:off x="34925" y="-134938"/>
            <a:ext cx="9109075" cy="6992938"/>
            <a:chOff x="22" y="-85"/>
            <a:chExt cx="5738" cy="4405"/>
          </a:xfrm>
        </p:grpSpPr>
        <p:sp>
          <p:nvSpPr>
            <p:cNvPr id="100357"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100358"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100359" name="Group 17"/>
            <p:cNvGrpSpPr>
              <a:grpSpLocks/>
            </p:cNvGrpSpPr>
            <p:nvPr/>
          </p:nvGrpSpPr>
          <p:grpSpPr bwMode="auto">
            <a:xfrm>
              <a:off x="4736" y="3947"/>
              <a:ext cx="1024" cy="373"/>
              <a:chOff x="4736" y="3730"/>
              <a:chExt cx="1024" cy="373"/>
            </a:xfrm>
          </p:grpSpPr>
          <p:sp>
            <p:nvSpPr>
              <p:cNvPr id="100368"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100369" name="Picture 19" descr="Unife_bianco_payoff PNG (2)"/>
              <p:cNvPicPr>
                <a:picLocks noChangeAspect="1" noChangeArrowheads="1"/>
              </p:cNvPicPr>
              <p:nvPr/>
            </p:nvPicPr>
            <p:blipFill>
              <a:blip r:embed="rId4"/>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100361"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100362"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100363"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100364"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100365"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100366" name="Picture 18" descr="Risultati immagini per endocrine hypertension guidelines"/>
            <p:cNvPicPr>
              <a:picLocks noChangeAspect="1" noChangeArrowheads="1"/>
            </p:cNvPicPr>
            <p:nvPr/>
          </p:nvPicPr>
          <p:blipFill>
            <a:blip r:embed="rId5"/>
            <a:srcRect l="28851" t="13780" r="28851" b="9842"/>
            <a:stretch>
              <a:fillRect/>
            </a:stretch>
          </p:blipFill>
          <p:spPr bwMode="auto">
            <a:xfrm>
              <a:off x="4937" y="152"/>
              <a:ext cx="665" cy="880"/>
            </a:xfrm>
            <a:prstGeom prst="rect">
              <a:avLst/>
            </a:prstGeom>
            <a:noFill/>
            <a:ln w="9525">
              <a:noFill/>
              <a:miter lim="800000"/>
              <a:headEnd/>
              <a:tailEnd/>
            </a:ln>
          </p:spPr>
        </p:pic>
        <p:pic>
          <p:nvPicPr>
            <p:cNvPr id="100367" name="Picture 19" descr="Immagine correlata"/>
            <p:cNvPicPr>
              <a:picLocks noChangeAspect="1" noChangeArrowheads="1"/>
            </p:cNvPicPr>
            <p:nvPr/>
          </p:nvPicPr>
          <p:blipFill>
            <a:blip r:embed="rId6"/>
            <a:srcRect/>
            <a:stretch>
              <a:fillRect/>
            </a:stretch>
          </p:blipFill>
          <p:spPr bwMode="auto">
            <a:xfrm>
              <a:off x="36" y="18"/>
              <a:ext cx="519" cy="31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25"/>
          <p:cNvGrpSpPr>
            <a:grpSpLocks/>
          </p:cNvGrpSpPr>
          <p:nvPr/>
        </p:nvGrpSpPr>
        <p:grpSpPr bwMode="auto">
          <a:xfrm>
            <a:off x="34925" y="-134938"/>
            <a:ext cx="9109075" cy="6992938"/>
            <a:chOff x="22" y="-85"/>
            <a:chExt cx="5738" cy="4405"/>
          </a:xfrm>
        </p:grpSpPr>
        <p:sp>
          <p:nvSpPr>
            <p:cNvPr id="40962"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3"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0964" name="Group 17"/>
            <p:cNvGrpSpPr>
              <a:grpSpLocks/>
            </p:cNvGrpSpPr>
            <p:nvPr/>
          </p:nvGrpSpPr>
          <p:grpSpPr bwMode="auto">
            <a:xfrm>
              <a:off x="4736" y="3947"/>
              <a:ext cx="1024" cy="373"/>
              <a:chOff x="4736" y="3730"/>
              <a:chExt cx="1024" cy="373"/>
            </a:xfrm>
          </p:grpSpPr>
          <p:sp>
            <p:nvSpPr>
              <p:cNvPr id="40973"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0974"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0966"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7"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8"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9"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70"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0971"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40972"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17" name="Rectangle 17"/>
          <p:cNvSpPr>
            <a:spLocks noChangeArrowheads="1"/>
          </p:cNvSpPr>
          <p:nvPr/>
        </p:nvSpPr>
        <p:spPr bwMode="auto">
          <a:xfrm>
            <a:off x="2484438" y="1458913"/>
            <a:ext cx="2520950" cy="584200"/>
          </a:xfrm>
          <a:prstGeom prst="rect">
            <a:avLst/>
          </a:prstGeom>
          <a:noFill/>
          <a:ln w="9525">
            <a:noFill/>
            <a:miter lim="800000"/>
            <a:headEnd/>
            <a:tailEnd/>
          </a:ln>
          <a:effectLst/>
        </p:spPr>
        <p:txBody>
          <a:bodyPr>
            <a:spAutoFit/>
          </a:bodyPr>
          <a:lstStyle/>
          <a:p>
            <a:pPr defTabSz="914400">
              <a:defRPr/>
            </a:pPr>
            <a:r>
              <a:rPr lang="en-US" sz="3200" dirty="0" smtClean="0">
                <a:effectLst>
                  <a:outerShdw blurRad="38100" dist="38100" dir="2700000" algn="tl">
                    <a:srgbClr val="000000">
                      <a:alpha val="43137"/>
                    </a:srgbClr>
                  </a:outerShdw>
                </a:effectLst>
                <a:latin typeface="Calibri" pitchFamily="34" charset="0"/>
              </a:rPr>
              <a:t>FS, 58 </a:t>
            </a:r>
            <a:r>
              <a:rPr lang="en-US" sz="3200" dirty="0">
                <a:effectLst>
                  <a:outerShdw blurRad="38100" dist="38100" dir="2700000" algn="tl">
                    <a:srgbClr val="000000">
                      <a:alpha val="43137"/>
                    </a:srgbClr>
                  </a:outerShdw>
                </a:effectLst>
                <a:latin typeface="Calibri" pitchFamily="34" charset="0"/>
              </a:rPr>
              <a:t>aa</a:t>
            </a:r>
            <a:endParaRPr lang="it-IT" sz="3200" dirty="0">
              <a:effectLst>
                <a:outerShdw blurRad="38100" dist="38100" dir="2700000" algn="tl">
                  <a:srgbClr val="000000">
                    <a:alpha val="43137"/>
                  </a:srgbClr>
                </a:outerShdw>
              </a:effectLst>
              <a:latin typeface="Calibri" pitchFamily="34" charset="0"/>
            </a:endParaRPr>
          </a:p>
        </p:txBody>
      </p:sp>
      <p:sp>
        <p:nvSpPr>
          <p:cNvPr id="18" name="Rectangle 19"/>
          <p:cNvSpPr>
            <a:spLocks noChangeArrowheads="1"/>
          </p:cNvSpPr>
          <p:nvPr/>
        </p:nvSpPr>
        <p:spPr bwMode="auto">
          <a:xfrm>
            <a:off x="2484438" y="2151475"/>
            <a:ext cx="5184775" cy="3108543"/>
          </a:xfrm>
          <a:prstGeom prst="rect">
            <a:avLst/>
          </a:prstGeom>
          <a:noFill/>
          <a:ln w="9525">
            <a:noFill/>
            <a:miter lim="800000"/>
            <a:headEnd/>
            <a:tailEnd/>
          </a:ln>
          <a:effectLst/>
        </p:spPr>
        <p:txBody>
          <a:bodyPr>
            <a:spAutoFit/>
          </a:bodyPr>
          <a:lstStyle/>
          <a:p>
            <a:pPr defTabSz="914400">
              <a:defRPr/>
            </a:pPr>
            <a:r>
              <a:rPr lang="en-US" sz="2800" dirty="0" err="1" smtClean="0">
                <a:effectLst>
                  <a:outerShdw blurRad="38100" dist="38100" dir="2700000" algn="tl">
                    <a:srgbClr val="000000">
                      <a:alpha val="43137"/>
                    </a:srgbClr>
                  </a:outerShdw>
                </a:effectLst>
                <a:latin typeface="Calibri" pitchFamily="34" charset="0"/>
              </a:rPr>
              <a:t>accesso</a:t>
            </a:r>
            <a:r>
              <a:rPr lang="en-US" sz="2800" dirty="0" smtClean="0">
                <a:effectLst>
                  <a:outerShdw blurRad="38100" dist="38100" dir="2700000" algn="tl">
                    <a:srgbClr val="000000">
                      <a:alpha val="43137"/>
                    </a:srgbClr>
                  </a:outerShdw>
                </a:effectLst>
                <a:latin typeface="Calibri" pitchFamily="34" charset="0"/>
              </a:rPr>
              <a:t> </a:t>
            </a:r>
            <a:r>
              <a:rPr lang="en-US" sz="2800" dirty="0">
                <a:effectLst>
                  <a:outerShdw blurRad="38100" dist="38100" dir="2700000" algn="tl">
                    <a:srgbClr val="000000">
                      <a:alpha val="43137"/>
                    </a:srgbClr>
                  </a:outerShdw>
                </a:effectLst>
                <a:latin typeface="Calibri" pitchFamily="34" charset="0"/>
              </a:rPr>
              <a:t>in PS per la </a:t>
            </a:r>
            <a:r>
              <a:rPr lang="en-US" sz="2800" dirty="0" err="1">
                <a:effectLst>
                  <a:outerShdw blurRad="38100" dist="38100" dir="2700000" algn="tl">
                    <a:srgbClr val="000000">
                      <a:alpha val="43137"/>
                    </a:srgbClr>
                  </a:outerShdw>
                </a:effectLst>
                <a:latin typeface="Calibri" pitchFamily="34" charset="0"/>
              </a:rPr>
              <a:t>comparsa</a:t>
            </a:r>
            <a:r>
              <a:rPr lang="en-US" sz="2800" dirty="0">
                <a:effectLst>
                  <a:outerShdw blurRad="38100" dist="38100" dir="2700000" algn="tl">
                    <a:srgbClr val="000000">
                      <a:alpha val="43137"/>
                    </a:srgbClr>
                  </a:outerShdw>
                </a:effectLst>
                <a:latin typeface="Calibri" pitchFamily="34" charset="0"/>
              </a:rPr>
              <a:t> </a:t>
            </a:r>
            <a:r>
              <a:rPr lang="en-US" sz="2800" dirty="0" smtClean="0">
                <a:effectLst>
                  <a:outerShdw blurRad="38100" dist="38100" dir="2700000" algn="tl">
                    <a:srgbClr val="000000">
                      <a:alpha val="43137"/>
                    </a:srgbClr>
                  </a:outerShdw>
                </a:effectLst>
                <a:latin typeface="Calibri" pitchFamily="34" charset="0"/>
              </a:rPr>
              <a:t>di</a:t>
            </a:r>
            <a:endParaRPr lang="en-US" sz="2800" dirty="0">
              <a:effectLst>
                <a:outerShdw blurRad="38100" dist="38100" dir="2700000" algn="tl">
                  <a:srgbClr val="000000">
                    <a:alpha val="43137"/>
                  </a:srgbClr>
                </a:outerShdw>
              </a:effectLst>
              <a:latin typeface="Calibri" pitchFamily="34" charset="0"/>
            </a:endParaRPr>
          </a:p>
          <a:p>
            <a:pPr defTabSz="914400">
              <a:defRPr/>
            </a:pP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a:effectLst>
                  <a:outerShdw blurRad="38100" dist="38100" dir="2700000" algn="tl">
                    <a:srgbClr val="000000">
                      <a:alpha val="43137"/>
                    </a:srgbClr>
                  </a:outerShdw>
                </a:effectLst>
                <a:latin typeface="Calibri" pitchFamily="34" charset="0"/>
              </a:rPr>
              <a:t>cefalea</a:t>
            </a: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dispnea</a:t>
            </a: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bradiaritmia</a:t>
            </a:r>
            <a:endParaRPr lang="en-US" sz="2800" dirty="0" smtClean="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importante</a:t>
            </a:r>
            <a:r>
              <a:rPr lang="en-US" sz="2800" dirty="0" smtClean="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astenia</a:t>
            </a:r>
            <a:endParaRPr lang="en-US" sz="2800" dirty="0">
              <a:effectLst>
                <a:outerShdw blurRad="38100" dist="38100" dir="2700000" algn="tl">
                  <a:srgbClr val="000000">
                    <a:alpha val="43137"/>
                  </a:srgbClr>
                </a:outerShdw>
              </a:effectLst>
              <a:latin typeface="Calibri" pitchFamily="34" charset="0"/>
            </a:endParaRPr>
          </a:p>
          <a:p>
            <a:pPr defTabSz="914400">
              <a:buFontTx/>
              <a:buChar char="•"/>
              <a:defRPr/>
            </a:pPr>
            <a:r>
              <a:rPr lang="en-US" sz="2800" dirty="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sindrome</a:t>
            </a:r>
            <a:r>
              <a:rPr lang="en-US" sz="2800" dirty="0" smtClean="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ansiosa</a:t>
            </a:r>
            <a:endParaRPr lang="it-IT" sz="2800" dirty="0">
              <a:effectLst>
                <a:outerShdw blurRad="38100" dist="38100" dir="2700000" algn="tl">
                  <a:srgbClr val="000000">
                    <a:alpha val="43137"/>
                  </a:srgbClr>
                </a:outerShdw>
              </a:effectLst>
              <a:latin typeface="Calibri" pitchFamily="34" charset="0"/>
            </a:endParaRPr>
          </a:p>
        </p:txBody>
      </p:sp>
      <p:grpSp>
        <p:nvGrpSpPr>
          <p:cNvPr id="4" name="Gruppo 3"/>
          <p:cNvGrpSpPr/>
          <p:nvPr/>
        </p:nvGrpSpPr>
        <p:grpSpPr>
          <a:xfrm>
            <a:off x="627768" y="1638300"/>
            <a:ext cx="1338161" cy="2348042"/>
            <a:chOff x="627768" y="3562061"/>
            <a:chExt cx="1338161" cy="2348042"/>
          </a:xfrm>
        </p:grpSpPr>
        <p:pic>
          <p:nvPicPr>
            <p:cNvPr id="19"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62711" t="72586" r="24763" b="4021"/>
            <a:stretch/>
          </p:blipFill>
          <p:spPr bwMode="auto">
            <a:xfrm>
              <a:off x="627768" y="3562061"/>
              <a:ext cx="1338161" cy="2348042"/>
            </a:xfrm>
            <a:prstGeom prst="rect">
              <a:avLst/>
            </a:prstGeom>
            <a:noFill/>
            <a:extLst>
              <a:ext uri="{909E8E84-426E-40DD-AFC4-6F175D3DCCD1}">
                <a14:hiddenFill xmlns:a14="http://schemas.microsoft.com/office/drawing/2010/main">
                  <a:solidFill>
                    <a:srgbClr val="FFFFFF"/>
                  </a:solidFill>
                </a14:hiddenFill>
              </a:ext>
            </a:extLst>
          </p:spPr>
        </p:pic>
        <p:sp>
          <p:nvSpPr>
            <p:cNvPr id="3" name="Triangolo rettangolo 2"/>
            <p:cNvSpPr/>
            <p:nvPr/>
          </p:nvSpPr>
          <p:spPr>
            <a:xfrm rot="10800000">
              <a:off x="1528549" y="3575709"/>
              <a:ext cx="423732" cy="39579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52046" y="504093"/>
            <a:ext cx="2868349"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dirty="0">
                <a:solidFill>
                  <a:schemeClr val="bg1">
                    <a:lumMod val="75000"/>
                  </a:schemeClr>
                </a:solidFill>
                <a:latin typeface="Calibri" panose="020F0502020204030204" pitchFamily="34" charset="0"/>
                <a:cs typeface="Calibri" panose="020F0502020204030204" pitchFamily="34" charset="0"/>
              </a:rPr>
              <a:t>Paziente con problematica endocrinologica</a:t>
            </a:r>
          </a:p>
        </p:txBody>
      </p:sp>
      <p:sp>
        <p:nvSpPr>
          <p:cNvPr id="2053" name="Text Box 5"/>
          <p:cNvSpPr txBox="1">
            <a:spLocks noChangeArrowheads="1"/>
          </p:cNvSpPr>
          <p:nvPr/>
        </p:nvSpPr>
        <p:spPr bwMode="auto">
          <a:xfrm>
            <a:off x="623213" y="1302728"/>
            <a:ext cx="1570045" cy="276999"/>
          </a:xfrm>
          <a:prstGeom prst="rect">
            <a:avLst/>
          </a:prstGeom>
          <a:solidFill>
            <a:schemeClr val="tx1"/>
          </a:solidFill>
          <a:ln w="9525">
            <a:solidFill>
              <a:schemeClr val="tx1"/>
            </a:solidFill>
            <a:miter lim="800000"/>
            <a:headEnd/>
            <a:tailEnd/>
          </a:ln>
          <a:effectLst/>
        </p:spPr>
        <p:txBody>
          <a:bodyPr wrap="none">
            <a:spAutoFit/>
          </a:bodyPr>
          <a:lstStyle/>
          <a:p>
            <a:pPr algn="ctr"/>
            <a:r>
              <a:rPr lang="it-IT" altLang="it-IT" sz="1200">
                <a:solidFill>
                  <a:schemeClr val="bg1">
                    <a:lumMod val="75000"/>
                  </a:schemeClr>
                </a:solidFill>
                <a:latin typeface="Calibri" panose="020F0502020204030204" pitchFamily="34" charset="0"/>
                <a:cs typeface="Calibri" panose="020F0502020204030204" pitchFamily="34" charset="0"/>
              </a:rPr>
              <a:t>Ambulatorio Generale</a:t>
            </a:r>
          </a:p>
        </p:txBody>
      </p:sp>
      <p:sp>
        <p:nvSpPr>
          <p:cNvPr id="2054" name="Text Box 6"/>
          <p:cNvSpPr txBox="1">
            <a:spLocks noChangeArrowheads="1"/>
          </p:cNvSpPr>
          <p:nvPr/>
        </p:nvSpPr>
        <p:spPr bwMode="auto">
          <a:xfrm>
            <a:off x="2511670" y="1101969"/>
            <a:ext cx="1644617" cy="646331"/>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Ambulatorio Ecografico</a:t>
            </a:r>
          </a:p>
          <a:p>
            <a:pPr>
              <a:buFontTx/>
              <a:buChar char="-"/>
            </a:pPr>
            <a:r>
              <a:rPr lang="it-IT" altLang="it-IT" sz="1200">
                <a:solidFill>
                  <a:schemeClr val="bg1">
                    <a:lumMod val="75000"/>
                  </a:schemeClr>
                </a:solidFill>
                <a:latin typeface="Calibri" panose="020F0502020204030204" pitchFamily="34" charset="0"/>
                <a:cs typeface="Calibri" panose="020F0502020204030204" pitchFamily="34" charset="0"/>
              </a:rPr>
              <a:t> Ecografia del collo</a:t>
            </a:r>
          </a:p>
          <a:p>
            <a:pPr>
              <a:buFontTx/>
              <a:buChar char="-"/>
            </a:pPr>
            <a:r>
              <a:rPr lang="it-IT" altLang="it-IT" sz="1200">
                <a:solidFill>
                  <a:schemeClr val="bg1">
                    <a:lumMod val="75000"/>
                  </a:schemeClr>
                </a:solidFill>
                <a:latin typeface="Calibri" panose="020F0502020204030204" pitchFamily="34" charset="0"/>
                <a:cs typeface="Calibri" panose="020F0502020204030204" pitchFamily="34" charset="0"/>
              </a:rPr>
              <a:t> Agoaspirato </a:t>
            </a:r>
          </a:p>
        </p:txBody>
      </p:sp>
      <p:sp>
        <p:nvSpPr>
          <p:cNvPr id="2055" name="Text Box 7"/>
          <p:cNvSpPr txBox="1">
            <a:spLocks noChangeArrowheads="1"/>
          </p:cNvSpPr>
          <p:nvPr/>
        </p:nvSpPr>
        <p:spPr bwMode="auto">
          <a:xfrm>
            <a:off x="2511669" y="1833197"/>
            <a:ext cx="1431033"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Ambulatori Dedicati</a:t>
            </a:r>
          </a:p>
        </p:txBody>
      </p:sp>
      <p:sp>
        <p:nvSpPr>
          <p:cNvPr id="2057" name="Text Box 9"/>
          <p:cNvSpPr txBox="1">
            <a:spLocks noChangeArrowheads="1"/>
          </p:cNvSpPr>
          <p:nvPr/>
        </p:nvSpPr>
        <p:spPr bwMode="auto">
          <a:xfrm>
            <a:off x="2511670" y="3562351"/>
            <a:ext cx="1748556"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Ambulatori Test Dinamici</a:t>
            </a:r>
          </a:p>
        </p:txBody>
      </p:sp>
      <p:sp>
        <p:nvSpPr>
          <p:cNvPr id="2058" name="Text Box 10"/>
          <p:cNvSpPr txBox="1">
            <a:spLocks noChangeArrowheads="1"/>
          </p:cNvSpPr>
          <p:nvPr/>
        </p:nvSpPr>
        <p:spPr bwMode="auto">
          <a:xfrm>
            <a:off x="3961308" y="1833196"/>
            <a:ext cx="2999667" cy="1754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dirty="0">
                <a:latin typeface="Calibri" panose="020F0502020204030204" pitchFamily="34" charset="0"/>
                <a:cs typeface="Calibri" panose="020F0502020204030204" pitchFamily="34" charset="0"/>
              </a:rPr>
              <a:t>per le Neoplasie Tiroidee</a:t>
            </a:r>
          </a:p>
          <a:p>
            <a:r>
              <a:rPr lang="it-IT" altLang="it-IT" sz="1200" dirty="0">
                <a:latin typeface="Calibri" panose="020F0502020204030204" pitchFamily="34" charset="0"/>
                <a:cs typeface="Calibri" panose="020F0502020204030204" pitchFamily="34" charset="0"/>
              </a:rPr>
              <a:t>per le Patologie Ipofisarie</a:t>
            </a:r>
          </a:p>
          <a:p>
            <a:r>
              <a:rPr lang="it-IT" altLang="it-IT" sz="1200" dirty="0">
                <a:latin typeface="Calibri" panose="020F0502020204030204" pitchFamily="34" charset="0"/>
                <a:cs typeface="Calibri" panose="020F0502020204030204" pitchFamily="34" charset="0"/>
              </a:rPr>
              <a:t>per le Neoplasie Neuroendocrine</a:t>
            </a:r>
          </a:p>
          <a:p>
            <a:r>
              <a:rPr lang="it-IT" altLang="it-IT" sz="1200" dirty="0">
                <a:latin typeface="Calibri" panose="020F0502020204030204" pitchFamily="34" charset="0"/>
                <a:cs typeface="Calibri" panose="020F0502020204030204" pitchFamily="34" charset="0"/>
              </a:rPr>
              <a:t>Malattie Rare</a:t>
            </a:r>
          </a:p>
          <a:p>
            <a:r>
              <a:rPr lang="it-IT" altLang="it-IT" sz="1200" dirty="0">
                <a:latin typeface="Calibri" panose="020F0502020204030204" pitchFamily="34" charset="0"/>
                <a:cs typeface="Calibri" panose="020F0502020204030204" pitchFamily="34" charset="0"/>
              </a:rPr>
              <a:t>per i pazienti con S di </a:t>
            </a:r>
            <a:r>
              <a:rPr lang="it-IT" altLang="it-IT" sz="1200" dirty="0" err="1">
                <a:latin typeface="Calibri" panose="020F0502020204030204" pitchFamily="34" charset="0"/>
                <a:cs typeface="Calibri" panose="020F0502020204030204" pitchFamily="34" charset="0"/>
              </a:rPr>
              <a:t>Klinefelter</a:t>
            </a:r>
            <a:r>
              <a:rPr lang="it-IT" altLang="it-IT" sz="1200" dirty="0">
                <a:latin typeface="Calibri" panose="020F0502020204030204" pitchFamily="34" charset="0"/>
                <a:cs typeface="Calibri" panose="020F0502020204030204" pitchFamily="34" charset="0"/>
              </a:rPr>
              <a:t> e S di Turner</a:t>
            </a:r>
          </a:p>
          <a:p>
            <a:r>
              <a:rPr lang="it-IT" altLang="it-IT" sz="1200" dirty="0">
                <a:latin typeface="Calibri" panose="020F0502020204030204" pitchFamily="34" charset="0"/>
                <a:cs typeface="Calibri" panose="020F0502020204030204" pitchFamily="34" charset="0"/>
              </a:rPr>
              <a:t>per le Patologie Tiroidee in gravidanza</a:t>
            </a:r>
          </a:p>
          <a:p>
            <a:r>
              <a:rPr lang="it-IT" altLang="it-IT" sz="1200" dirty="0">
                <a:latin typeface="Calibri" panose="020F0502020204030204" pitchFamily="34" charset="0"/>
                <a:cs typeface="Calibri" panose="020F0502020204030204" pitchFamily="34" charset="0"/>
              </a:rPr>
              <a:t>per l'</a:t>
            </a:r>
            <a:r>
              <a:rPr lang="it-IT" altLang="it-IT" sz="1200" dirty="0" err="1">
                <a:latin typeface="Calibri" panose="020F0502020204030204" pitchFamily="34" charset="0"/>
                <a:cs typeface="Calibri" panose="020F0502020204030204" pitchFamily="34" charset="0"/>
              </a:rPr>
              <a:t>Oftamopatia</a:t>
            </a:r>
            <a:r>
              <a:rPr lang="it-IT" altLang="it-IT" sz="1200" dirty="0">
                <a:latin typeface="Calibri" panose="020F0502020204030204" pitchFamily="34" charset="0"/>
                <a:cs typeface="Calibri" panose="020F0502020204030204" pitchFamily="34" charset="0"/>
              </a:rPr>
              <a:t> basedowiana</a:t>
            </a:r>
          </a:p>
          <a:p>
            <a:r>
              <a:rPr lang="it-IT" altLang="it-IT" sz="1200" dirty="0">
                <a:latin typeface="Calibri" panose="020F0502020204030204" pitchFamily="34" charset="0"/>
                <a:cs typeface="Calibri" panose="020F0502020204030204" pitchFamily="34" charset="0"/>
              </a:rPr>
              <a:t>per le malattie metaboliche dell'osso</a:t>
            </a:r>
          </a:p>
          <a:p>
            <a:r>
              <a:rPr lang="it-IT" altLang="it-IT" sz="1200" dirty="0">
                <a:latin typeface="Calibri" panose="020F0502020204030204" pitchFamily="34" charset="0"/>
                <a:cs typeface="Calibri" panose="020F0502020204030204" pitchFamily="34" charset="0"/>
              </a:rPr>
              <a:t>Auxologico</a:t>
            </a:r>
          </a:p>
        </p:txBody>
      </p:sp>
      <p:sp>
        <p:nvSpPr>
          <p:cNvPr id="2059" name="Text Box 11"/>
          <p:cNvSpPr txBox="1">
            <a:spLocks noChangeArrowheads="1"/>
          </p:cNvSpPr>
          <p:nvPr/>
        </p:nvSpPr>
        <p:spPr bwMode="auto">
          <a:xfrm>
            <a:off x="6167804" y="1271955"/>
            <a:ext cx="2872068"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Diagnostica molecolare del nodulo tiroideo</a:t>
            </a:r>
          </a:p>
        </p:txBody>
      </p:sp>
      <p:sp>
        <p:nvSpPr>
          <p:cNvPr id="2060" name="Text Box 12"/>
          <p:cNvSpPr txBox="1">
            <a:spLocks noChangeArrowheads="1"/>
          </p:cNvSpPr>
          <p:nvPr/>
        </p:nvSpPr>
        <p:spPr bwMode="auto">
          <a:xfrm>
            <a:off x="6632331" y="2017836"/>
            <a:ext cx="2323136"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dirty="0">
                <a:solidFill>
                  <a:schemeClr val="bg1">
                    <a:lumMod val="75000"/>
                  </a:schemeClr>
                </a:solidFill>
                <a:latin typeface="Calibri" panose="020F0502020204030204" pitchFamily="34" charset="0"/>
                <a:cs typeface="Calibri" panose="020F0502020204030204" pitchFamily="34" charset="0"/>
              </a:rPr>
              <a:t>Diagnostica molecolare delle MEN</a:t>
            </a:r>
          </a:p>
        </p:txBody>
      </p:sp>
      <p:sp>
        <p:nvSpPr>
          <p:cNvPr id="2061" name="Text Box 13"/>
          <p:cNvSpPr txBox="1">
            <a:spLocks noChangeArrowheads="1"/>
          </p:cNvSpPr>
          <p:nvPr/>
        </p:nvSpPr>
        <p:spPr bwMode="auto">
          <a:xfrm>
            <a:off x="2511670" y="4425462"/>
            <a:ext cx="902939"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Day Service</a:t>
            </a:r>
          </a:p>
        </p:txBody>
      </p:sp>
      <p:sp>
        <p:nvSpPr>
          <p:cNvPr id="2062" name="Text Box 14"/>
          <p:cNvSpPr txBox="1">
            <a:spLocks noChangeArrowheads="1"/>
          </p:cNvSpPr>
          <p:nvPr/>
        </p:nvSpPr>
        <p:spPr bwMode="auto">
          <a:xfrm>
            <a:off x="3840774" y="4695093"/>
            <a:ext cx="966996"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Day Hospital</a:t>
            </a:r>
          </a:p>
        </p:txBody>
      </p:sp>
      <p:sp>
        <p:nvSpPr>
          <p:cNvPr id="2063" name="Text Box 15"/>
          <p:cNvSpPr txBox="1">
            <a:spLocks noChangeArrowheads="1"/>
          </p:cNvSpPr>
          <p:nvPr/>
        </p:nvSpPr>
        <p:spPr bwMode="auto">
          <a:xfrm>
            <a:off x="5162551" y="5355982"/>
            <a:ext cx="716222"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Degenza</a:t>
            </a:r>
          </a:p>
        </p:txBody>
      </p:sp>
      <p:sp>
        <p:nvSpPr>
          <p:cNvPr id="2064" name="AutoShape 16"/>
          <p:cNvSpPr>
            <a:spLocks noChangeArrowheads="1"/>
          </p:cNvSpPr>
          <p:nvPr/>
        </p:nvSpPr>
        <p:spPr bwMode="auto">
          <a:xfrm>
            <a:off x="43962" y="1302727"/>
            <a:ext cx="674077" cy="4851888"/>
          </a:xfrm>
          <a:prstGeom prst="downArrow">
            <a:avLst>
              <a:gd name="adj1" fmla="val 39852"/>
              <a:gd name="adj2" fmla="val 60115"/>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200">
              <a:latin typeface="Calibri" panose="020F0502020204030204" pitchFamily="34" charset="0"/>
              <a:cs typeface="Calibri" panose="020F0502020204030204" pitchFamily="34" charset="0"/>
            </a:endParaRPr>
          </a:p>
        </p:txBody>
      </p:sp>
      <p:sp>
        <p:nvSpPr>
          <p:cNvPr id="2065" name="AutoShape 17"/>
          <p:cNvSpPr>
            <a:spLocks noChangeArrowheads="1"/>
          </p:cNvSpPr>
          <p:nvPr/>
        </p:nvSpPr>
        <p:spPr bwMode="auto">
          <a:xfrm flipV="1">
            <a:off x="118697" y="1302728"/>
            <a:ext cx="517280" cy="445330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200">
              <a:latin typeface="Calibri" panose="020F0502020204030204" pitchFamily="34" charset="0"/>
              <a:cs typeface="Calibri" panose="020F0502020204030204" pitchFamily="34" charset="0"/>
            </a:endParaRPr>
          </a:p>
        </p:txBody>
      </p:sp>
      <p:sp>
        <p:nvSpPr>
          <p:cNvPr id="2066" name="Text Box 18"/>
          <p:cNvSpPr txBox="1">
            <a:spLocks noChangeArrowheads="1"/>
          </p:cNvSpPr>
          <p:nvPr/>
        </p:nvSpPr>
        <p:spPr bwMode="auto">
          <a:xfrm rot="5400000">
            <a:off x="-198181" y="3404801"/>
            <a:ext cx="11832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a:latin typeface="Calibri" panose="020F0502020204030204" pitchFamily="34" charset="0"/>
                <a:cs typeface="Calibri" panose="020F0502020204030204" pitchFamily="34" charset="0"/>
              </a:rPr>
              <a:t>Intensità di cura</a:t>
            </a:r>
          </a:p>
        </p:txBody>
      </p:sp>
      <p:sp>
        <p:nvSpPr>
          <p:cNvPr id="2067" name="Line 19"/>
          <p:cNvSpPr>
            <a:spLocks noChangeShapeType="1"/>
          </p:cNvSpPr>
          <p:nvPr/>
        </p:nvSpPr>
        <p:spPr bwMode="auto">
          <a:xfrm>
            <a:off x="650631" y="4026877"/>
            <a:ext cx="837467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1200">
              <a:latin typeface="Calibri" panose="020F0502020204030204" pitchFamily="34" charset="0"/>
              <a:cs typeface="Calibri" panose="020F0502020204030204" pitchFamily="34" charset="0"/>
            </a:endParaRPr>
          </a:p>
        </p:txBody>
      </p:sp>
      <p:sp>
        <p:nvSpPr>
          <p:cNvPr id="2069" name="Line 21"/>
          <p:cNvSpPr>
            <a:spLocks noChangeShapeType="1"/>
          </p:cNvSpPr>
          <p:nvPr/>
        </p:nvSpPr>
        <p:spPr bwMode="auto">
          <a:xfrm>
            <a:off x="650631" y="5090746"/>
            <a:ext cx="837467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1200">
              <a:latin typeface="Calibri" panose="020F0502020204030204" pitchFamily="34" charset="0"/>
              <a:cs typeface="Calibri" panose="020F0502020204030204" pitchFamily="34" charset="0"/>
            </a:endParaRPr>
          </a:p>
        </p:txBody>
      </p:sp>
      <p:sp>
        <p:nvSpPr>
          <p:cNvPr id="2070" name="Line 22"/>
          <p:cNvSpPr>
            <a:spLocks noChangeShapeType="1"/>
          </p:cNvSpPr>
          <p:nvPr/>
        </p:nvSpPr>
        <p:spPr bwMode="auto">
          <a:xfrm>
            <a:off x="650631" y="5887915"/>
            <a:ext cx="837467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1200">
              <a:latin typeface="Calibri" panose="020F0502020204030204" pitchFamily="34" charset="0"/>
              <a:cs typeface="Calibri" panose="020F0502020204030204" pitchFamily="34" charset="0"/>
            </a:endParaRPr>
          </a:p>
        </p:txBody>
      </p:sp>
      <p:sp>
        <p:nvSpPr>
          <p:cNvPr id="2072" name="Text Box 24"/>
          <p:cNvSpPr txBox="1">
            <a:spLocks noChangeArrowheads="1"/>
          </p:cNvSpPr>
          <p:nvPr/>
        </p:nvSpPr>
        <p:spPr bwMode="auto">
          <a:xfrm>
            <a:off x="7241931" y="3761643"/>
            <a:ext cx="15208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i="1">
                <a:latin typeface="Calibri" panose="020F0502020204030204" pitchFamily="34" charset="0"/>
                <a:cs typeface="Calibri" panose="020F0502020204030204" pitchFamily="34" charset="0"/>
              </a:rPr>
              <a:t>setting ambulatoriale</a:t>
            </a:r>
          </a:p>
        </p:txBody>
      </p:sp>
      <p:sp>
        <p:nvSpPr>
          <p:cNvPr id="2073" name="Text Box 25"/>
          <p:cNvSpPr txBox="1">
            <a:spLocks noChangeArrowheads="1"/>
          </p:cNvSpPr>
          <p:nvPr/>
        </p:nvSpPr>
        <p:spPr bwMode="auto">
          <a:xfrm>
            <a:off x="7047035" y="4825513"/>
            <a:ext cx="18590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i="1">
                <a:latin typeface="Calibri" panose="020F0502020204030204" pitchFamily="34" charset="0"/>
                <a:cs typeface="Calibri" panose="020F0502020204030204" pitchFamily="34" charset="0"/>
              </a:rPr>
              <a:t>setting assistenziale diurno</a:t>
            </a:r>
          </a:p>
        </p:txBody>
      </p:sp>
      <p:sp>
        <p:nvSpPr>
          <p:cNvPr id="2074" name="Text Box 26"/>
          <p:cNvSpPr txBox="1">
            <a:spLocks noChangeArrowheads="1"/>
          </p:cNvSpPr>
          <p:nvPr/>
        </p:nvSpPr>
        <p:spPr bwMode="auto">
          <a:xfrm>
            <a:off x="6915151" y="5622682"/>
            <a:ext cx="21087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i="1">
                <a:latin typeface="Calibri" panose="020F0502020204030204" pitchFamily="34" charset="0"/>
                <a:cs typeface="Calibri" panose="020F0502020204030204" pitchFamily="34" charset="0"/>
              </a:rPr>
              <a:t>setting assistenziale di ricovero</a:t>
            </a:r>
          </a:p>
        </p:txBody>
      </p:sp>
      <p:cxnSp>
        <p:nvCxnSpPr>
          <p:cNvPr id="2075" name="AutoShape 27"/>
          <p:cNvCxnSpPr>
            <a:cxnSpLocks noChangeShapeType="1"/>
            <a:stCxn id="2052" idx="2"/>
            <a:endCxn id="2053" idx="0"/>
          </p:cNvCxnSpPr>
          <p:nvPr/>
        </p:nvCxnSpPr>
        <p:spPr bwMode="auto">
          <a:xfrm rot="5400000">
            <a:off x="1274152" y="900480"/>
            <a:ext cx="536331" cy="268165"/>
          </a:xfrm>
          <a:prstGeom prst="bentConnector3">
            <a:avLst>
              <a:gd name="adj1" fmla="val 49727"/>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6" name="AutoShape 28"/>
          <p:cNvCxnSpPr>
            <a:cxnSpLocks noChangeShapeType="1"/>
            <a:stCxn id="2052" idx="3"/>
            <a:endCxn id="2054" idx="0"/>
          </p:cNvCxnSpPr>
          <p:nvPr/>
        </p:nvCxnSpPr>
        <p:spPr bwMode="auto">
          <a:xfrm>
            <a:off x="3100754" y="635978"/>
            <a:ext cx="225669" cy="465992"/>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7" name="AutoShape 29"/>
          <p:cNvCxnSpPr>
            <a:cxnSpLocks noChangeShapeType="1"/>
            <a:stCxn id="2053" idx="3"/>
            <a:endCxn id="2054" idx="1"/>
          </p:cNvCxnSpPr>
          <p:nvPr/>
        </p:nvCxnSpPr>
        <p:spPr bwMode="auto">
          <a:xfrm flipV="1">
            <a:off x="2179027" y="1402374"/>
            <a:ext cx="332642" cy="32238"/>
          </a:xfrm>
          <a:prstGeom prst="bentConnector3">
            <a:avLst>
              <a:gd name="adj1" fmla="val 4977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8" name="AutoShape 30"/>
          <p:cNvCxnSpPr>
            <a:cxnSpLocks noChangeShapeType="1"/>
            <a:stCxn id="2053" idx="3"/>
            <a:endCxn id="2055" idx="1"/>
          </p:cNvCxnSpPr>
          <p:nvPr/>
        </p:nvCxnSpPr>
        <p:spPr bwMode="auto">
          <a:xfrm>
            <a:off x="2179027" y="1434613"/>
            <a:ext cx="332642" cy="530469"/>
          </a:xfrm>
          <a:prstGeom prst="bentConnector3">
            <a:avLst>
              <a:gd name="adj1" fmla="val 4977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9" name="AutoShape 31"/>
          <p:cNvCxnSpPr>
            <a:cxnSpLocks noChangeShapeType="1"/>
            <a:stCxn id="2053" idx="3"/>
            <a:endCxn id="2057" idx="1"/>
          </p:cNvCxnSpPr>
          <p:nvPr/>
        </p:nvCxnSpPr>
        <p:spPr bwMode="auto">
          <a:xfrm>
            <a:off x="2179027" y="1434613"/>
            <a:ext cx="332642" cy="2259623"/>
          </a:xfrm>
          <a:prstGeom prst="bentConnector3">
            <a:avLst>
              <a:gd name="adj1" fmla="val 4977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0" name="AutoShape 32"/>
          <p:cNvCxnSpPr>
            <a:cxnSpLocks noChangeShapeType="1"/>
            <a:stCxn id="2053" idx="3"/>
            <a:endCxn id="2061" idx="1"/>
          </p:cNvCxnSpPr>
          <p:nvPr/>
        </p:nvCxnSpPr>
        <p:spPr bwMode="auto">
          <a:xfrm>
            <a:off x="2179027" y="1434612"/>
            <a:ext cx="332642" cy="3122734"/>
          </a:xfrm>
          <a:prstGeom prst="bentConnector3">
            <a:avLst>
              <a:gd name="adj1" fmla="val 4977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1" name="AutoShape 33"/>
          <p:cNvCxnSpPr>
            <a:cxnSpLocks noChangeShapeType="1"/>
            <a:stCxn id="2053" idx="3"/>
            <a:endCxn id="2062" idx="1"/>
          </p:cNvCxnSpPr>
          <p:nvPr/>
        </p:nvCxnSpPr>
        <p:spPr bwMode="auto">
          <a:xfrm>
            <a:off x="2179028" y="1434612"/>
            <a:ext cx="1661746" cy="3392365"/>
          </a:xfrm>
          <a:prstGeom prst="bentConnector3">
            <a:avLst>
              <a:gd name="adj1" fmla="val 9347"/>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2" name="AutoShape 34"/>
          <p:cNvCxnSpPr>
            <a:cxnSpLocks noChangeShapeType="1"/>
            <a:stCxn id="2053" idx="3"/>
            <a:endCxn id="2063" idx="1"/>
          </p:cNvCxnSpPr>
          <p:nvPr/>
        </p:nvCxnSpPr>
        <p:spPr bwMode="auto">
          <a:xfrm>
            <a:off x="2179027" y="1434612"/>
            <a:ext cx="2983523" cy="4053254"/>
          </a:xfrm>
          <a:prstGeom prst="bentConnector3">
            <a:avLst>
              <a:gd name="adj1" fmla="val 555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3" name="Rectangle 35"/>
          <p:cNvSpPr>
            <a:spLocks noChangeArrowheads="1"/>
          </p:cNvSpPr>
          <p:nvPr/>
        </p:nvSpPr>
        <p:spPr bwMode="auto">
          <a:xfrm>
            <a:off x="3456843" y="1516673"/>
            <a:ext cx="13335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200">
              <a:latin typeface="Calibri" panose="020F0502020204030204" pitchFamily="34" charset="0"/>
              <a:cs typeface="Calibri" panose="020F0502020204030204" pitchFamily="34" charset="0"/>
            </a:endParaRPr>
          </a:p>
        </p:txBody>
      </p:sp>
      <p:cxnSp>
        <p:nvCxnSpPr>
          <p:cNvPr id="2084" name="AutoShape 36"/>
          <p:cNvCxnSpPr>
            <a:cxnSpLocks noChangeShapeType="1"/>
            <a:stCxn id="2054" idx="3"/>
            <a:endCxn id="2059" idx="1"/>
          </p:cNvCxnSpPr>
          <p:nvPr/>
        </p:nvCxnSpPr>
        <p:spPr bwMode="auto">
          <a:xfrm>
            <a:off x="4139712" y="1402374"/>
            <a:ext cx="2028092" cy="1465"/>
          </a:xfrm>
          <a:prstGeom prst="bentConnector3">
            <a:avLst>
              <a:gd name="adj1" fmla="val 4992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5" name="AutoShape 37"/>
          <p:cNvSpPr>
            <a:spLocks/>
          </p:cNvSpPr>
          <p:nvPr/>
        </p:nvSpPr>
        <p:spPr bwMode="auto">
          <a:xfrm>
            <a:off x="6070303" y="1855177"/>
            <a:ext cx="133350" cy="577362"/>
          </a:xfrm>
          <a:prstGeom prst="rightBrace">
            <a:avLst>
              <a:gd name="adj1" fmla="val 3608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200">
              <a:latin typeface="Calibri" panose="020F0502020204030204" pitchFamily="34" charset="0"/>
              <a:cs typeface="Calibri" panose="020F0502020204030204" pitchFamily="34" charset="0"/>
            </a:endParaRPr>
          </a:p>
        </p:txBody>
      </p:sp>
      <p:cxnSp>
        <p:nvCxnSpPr>
          <p:cNvPr id="2086" name="AutoShape 38"/>
          <p:cNvCxnSpPr>
            <a:cxnSpLocks noChangeShapeType="1"/>
            <a:stCxn id="2058" idx="2"/>
            <a:endCxn id="2057" idx="3"/>
          </p:cNvCxnSpPr>
          <p:nvPr/>
        </p:nvCxnSpPr>
        <p:spPr bwMode="auto">
          <a:xfrm rot="5400000">
            <a:off x="4471009" y="2975491"/>
            <a:ext cx="496618" cy="93940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7" name="AutoShape 39"/>
          <p:cNvCxnSpPr>
            <a:cxnSpLocks noChangeShapeType="1"/>
            <a:stCxn id="2058" idx="2"/>
            <a:endCxn id="2061" idx="3"/>
          </p:cNvCxnSpPr>
          <p:nvPr/>
        </p:nvCxnSpPr>
        <p:spPr bwMode="auto">
          <a:xfrm rot="5400000">
            <a:off x="3637938" y="3005531"/>
            <a:ext cx="1359730" cy="174243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8" name="AutoShape 40"/>
          <p:cNvCxnSpPr>
            <a:cxnSpLocks noChangeShapeType="1"/>
            <a:stCxn id="2058" idx="2"/>
            <a:endCxn id="2062" idx="3"/>
          </p:cNvCxnSpPr>
          <p:nvPr/>
        </p:nvCxnSpPr>
        <p:spPr bwMode="auto">
          <a:xfrm rot="5400000">
            <a:off x="4186725" y="3823949"/>
            <a:ext cx="1629361" cy="375231"/>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9" name="AutoShape 41"/>
          <p:cNvCxnSpPr>
            <a:cxnSpLocks noChangeShapeType="1"/>
            <a:stCxn id="2058" idx="2"/>
            <a:endCxn id="2063" idx="0"/>
          </p:cNvCxnSpPr>
          <p:nvPr/>
        </p:nvCxnSpPr>
        <p:spPr bwMode="auto">
          <a:xfrm rot="16200000" flipH="1">
            <a:off x="4280875" y="4105029"/>
            <a:ext cx="2159097" cy="34280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1" name="AutoShape 43"/>
          <p:cNvCxnSpPr>
            <a:cxnSpLocks noChangeShapeType="1"/>
            <a:stCxn id="2063" idx="2"/>
            <a:endCxn id="2053" idx="2"/>
          </p:cNvCxnSpPr>
          <p:nvPr/>
        </p:nvCxnSpPr>
        <p:spPr bwMode="auto">
          <a:xfrm rot="16200000" flipV="1">
            <a:off x="1443405" y="1529862"/>
            <a:ext cx="4053254" cy="4123592"/>
          </a:xfrm>
          <a:prstGeom prst="bentConnector3">
            <a:avLst>
              <a:gd name="adj1" fmla="val -517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2" name="AutoShape 44"/>
          <p:cNvCxnSpPr>
            <a:cxnSpLocks noChangeShapeType="1"/>
            <a:stCxn id="2063" idx="3"/>
            <a:endCxn id="2058" idx="3"/>
          </p:cNvCxnSpPr>
          <p:nvPr/>
        </p:nvCxnSpPr>
        <p:spPr bwMode="auto">
          <a:xfrm flipV="1">
            <a:off x="5901105" y="2515041"/>
            <a:ext cx="570219" cy="2972093"/>
          </a:xfrm>
          <a:prstGeom prst="bentConnector3">
            <a:avLst>
              <a:gd name="adj1" fmla="val 13700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3" name="AutoShape 45"/>
          <p:cNvCxnSpPr>
            <a:cxnSpLocks noChangeShapeType="1"/>
            <a:stCxn id="2063" idx="2"/>
            <a:endCxn id="2062" idx="2"/>
          </p:cNvCxnSpPr>
          <p:nvPr/>
        </p:nvCxnSpPr>
        <p:spPr bwMode="auto">
          <a:xfrm rot="16200000" flipV="1">
            <a:off x="4599111" y="4685568"/>
            <a:ext cx="660888" cy="1204546"/>
          </a:xfrm>
          <a:prstGeom prst="bentConnector3">
            <a:avLst>
              <a:gd name="adj1" fmla="val -3170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4" name="AutoShape 46"/>
          <p:cNvCxnSpPr>
            <a:cxnSpLocks noChangeShapeType="1"/>
            <a:stCxn id="2063" idx="2"/>
            <a:endCxn id="2061" idx="2"/>
          </p:cNvCxnSpPr>
          <p:nvPr/>
        </p:nvCxnSpPr>
        <p:spPr bwMode="auto">
          <a:xfrm rot="16200000" flipV="1">
            <a:off x="3790218" y="3876675"/>
            <a:ext cx="930519" cy="2552700"/>
          </a:xfrm>
          <a:prstGeom prst="bentConnector3">
            <a:avLst>
              <a:gd name="adj1" fmla="val -22519"/>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5" name="AutoShape 47"/>
          <p:cNvCxnSpPr>
            <a:cxnSpLocks noChangeShapeType="1"/>
            <a:endCxn id="2060" idx="1"/>
          </p:cNvCxnSpPr>
          <p:nvPr/>
        </p:nvCxnSpPr>
        <p:spPr bwMode="auto">
          <a:xfrm>
            <a:off x="6203653" y="2110196"/>
            <a:ext cx="428678" cy="4614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6" name="Text Box 48"/>
          <p:cNvSpPr txBox="1">
            <a:spLocks noChangeArrowheads="1"/>
          </p:cNvSpPr>
          <p:nvPr/>
        </p:nvSpPr>
        <p:spPr bwMode="auto">
          <a:xfrm>
            <a:off x="2511670" y="2697774"/>
            <a:ext cx="1209562" cy="276999"/>
          </a:xfrm>
          <a:prstGeom prst="rect">
            <a:avLst/>
          </a:prstGeom>
          <a:solidFill>
            <a:schemeClr val="tx1"/>
          </a:solidFill>
          <a:ln w="9525">
            <a:solidFill>
              <a:schemeClr val="tx1"/>
            </a:solidFill>
            <a:miter lim="800000"/>
            <a:headEnd/>
            <a:tailEnd/>
          </a:ln>
          <a:effectLst/>
        </p:spPr>
        <p:txBody>
          <a:bodyPr wrap="none">
            <a:spAutoFit/>
          </a:bodyPr>
          <a:lstStyle/>
          <a:p>
            <a:r>
              <a:rPr lang="it-IT" altLang="it-IT" sz="1200">
                <a:solidFill>
                  <a:schemeClr val="bg1">
                    <a:lumMod val="75000"/>
                  </a:schemeClr>
                </a:solidFill>
                <a:latin typeface="Calibri" panose="020F0502020204030204" pitchFamily="34" charset="0"/>
                <a:cs typeface="Calibri" panose="020F0502020204030204" pitchFamily="34" charset="0"/>
              </a:rPr>
              <a:t>Osteosonografia</a:t>
            </a:r>
          </a:p>
        </p:txBody>
      </p:sp>
      <p:cxnSp>
        <p:nvCxnSpPr>
          <p:cNvPr id="2097" name="AutoShape 49"/>
          <p:cNvCxnSpPr>
            <a:cxnSpLocks noChangeShapeType="1"/>
            <a:stCxn id="2053" idx="3"/>
            <a:endCxn id="2096" idx="1"/>
          </p:cNvCxnSpPr>
          <p:nvPr/>
        </p:nvCxnSpPr>
        <p:spPr bwMode="auto">
          <a:xfrm>
            <a:off x="2179027" y="1434612"/>
            <a:ext cx="332642" cy="1395046"/>
          </a:xfrm>
          <a:prstGeom prst="bentConnector3">
            <a:avLst>
              <a:gd name="adj1" fmla="val 4977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9" name="AutoShape 51"/>
          <p:cNvCxnSpPr>
            <a:cxnSpLocks noChangeShapeType="1"/>
            <a:stCxn id="2062" idx="0"/>
            <a:endCxn id="2058" idx="3"/>
          </p:cNvCxnSpPr>
          <p:nvPr/>
        </p:nvCxnSpPr>
        <p:spPr bwMode="auto">
          <a:xfrm rot="5400000" flipH="1" flipV="1">
            <a:off x="4309277" y="2533046"/>
            <a:ext cx="2180052" cy="2144042"/>
          </a:xfrm>
          <a:prstGeom prst="bentConnector4">
            <a:avLst>
              <a:gd name="adj1" fmla="val 34362"/>
              <a:gd name="adj2" fmla="val 10984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0" name="AutoShape 52"/>
          <p:cNvCxnSpPr>
            <a:cxnSpLocks noChangeShapeType="1"/>
            <a:stCxn id="2061" idx="0"/>
            <a:endCxn id="2058" idx="3"/>
          </p:cNvCxnSpPr>
          <p:nvPr/>
        </p:nvCxnSpPr>
        <p:spPr bwMode="auto">
          <a:xfrm rot="5400000" flipH="1" flipV="1">
            <a:off x="3770016" y="1724153"/>
            <a:ext cx="1910421" cy="3492196"/>
          </a:xfrm>
          <a:prstGeom prst="bentConnector4">
            <a:avLst>
              <a:gd name="adj1" fmla="val 32155"/>
              <a:gd name="adj2" fmla="val 10604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ttangolo 2"/>
          <p:cNvSpPr/>
          <p:nvPr/>
        </p:nvSpPr>
        <p:spPr>
          <a:xfrm>
            <a:off x="647834" y="6200622"/>
            <a:ext cx="8182270" cy="369332"/>
          </a:xfrm>
          <a:prstGeom prst="rect">
            <a:avLst/>
          </a:prstGeom>
        </p:spPr>
        <p:txBody>
          <a:bodyPr wrap="square">
            <a:spAutoFit/>
          </a:bodyPr>
          <a:lstStyle/>
          <a:p>
            <a:r>
              <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http://www.ospfe.it/reparti-e-servizi/reparti-dalla-a-alla-m-1/endocrinologia-1</a:t>
            </a:r>
          </a:p>
        </p:txBody>
      </p:sp>
      <p:pic>
        <p:nvPicPr>
          <p:cNvPr id="2050" name="Picture 2" descr="Logo Servizio Sanitario Regionale dell'Emilia Romag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1" y="208087"/>
            <a:ext cx="200025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142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12295" y="753979"/>
            <a:ext cx="9031705" cy="5632311"/>
          </a:xfrm>
          <a:prstGeom prst="rect">
            <a:avLst/>
          </a:prstGeom>
          <a:noFill/>
        </p:spPr>
        <p:txBody>
          <a:bodyPr wrap="square" rtlCol="0">
            <a:spAutoFit/>
          </a:bodyPr>
          <a:lstStyle/>
          <a:p>
            <a:r>
              <a:rPr lang="it-IT" dirty="0">
                <a:effectLst>
                  <a:outerShdw blurRad="38100" dist="38100" dir="2700000" algn="tl">
                    <a:srgbClr val="000000">
                      <a:alpha val="43137"/>
                    </a:srgbClr>
                  </a:outerShdw>
                </a:effectLst>
              </a:rPr>
              <a:t>MODALITA’ DI ACCESSO AI SERVIZI OFFERTI DALL’UNITA’ OPERATIVA DI ENDOCRINOLOGIA DELL’AZIENDA OSPEDALIERO-UNIVERSITARIA DI FERRARA</a:t>
            </a:r>
          </a:p>
          <a:p>
            <a:endParaRPr lang="it-IT" dirty="0">
              <a:effectLst>
                <a:outerShdw blurRad="38100" dist="38100" dir="2700000" algn="tl">
                  <a:srgbClr val="000000">
                    <a:alpha val="43137"/>
                  </a:srgbClr>
                </a:outerShdw>
              </a:effectLst>
            </a:endParaRPr>
          </a:p>
          <a:p>
            <a:r>
              <a:rPr lang="it-IT" dirty="0">
                <a:effectLst>
                  <a:outerShdw blurRad="38100" dist="38100" dir="2700000" algn="tl">
                    <a:srgbClr val="000000">
                      <a:alpha val="43137"/>
                    </a:srgbClr>
                  </a:outerShdw>
                </a:effectLst>
              </a:rPr>
              <a:t>I pazienti possono essere indirizzati all’UO di Endocrinologia dell’Azienda Ospedaliero-Universitaria di Ferrara con varie modalità:</a:t>
            </a:r>
          </a:p>
          <a:p>
            <a:endParaRPr lang="it-IT" dirty="0">
              <a:effectLst>
                <a:outerShdw blurRad="38100" dist="38100" dir="2700000" algn="tl">
                  <a:srgbClr val="000000">
                    <a:alpha val="43137"/>
                  </a:srgbClr>
                </a:outerShdw>
              </a:effectLst>
            </a:endParaRPr>
          </a:p>
          <a:p>
            <a:r>
              <a:rPr lang="it-IT" dirty="0">
                <a:effectLst>
                  <a:outerShdw blurRad="38100" dist="38100" dir="2700000" algn="tl">
                    <a:srgbClr val="000000">
                      <a:alpha val="43137"/>
                    </a:srgbClr>
                  </a:outerShdw>
                </a:effectLst>
              </a:rPr>
              <a:t>per quanto riguarda le visite</a:t>
            </a:r>
          </a:p>
          <a:p>
            <a:endParaRPr lang="it-IT" dirty="0">
              <a:effectLst>
                <a:outerShdw blurRad="38100" dist="38100" dir="2700000" algn="tl">
                  <a:srgbClr val="000000">
                    <a:alpha val="43137"/>
                  </a:srgbClr>
                </a:outerShdw>
              </a:effectLst>
            </a:endParaRPr>
          </a:p>
          <a:p>
            <a:r>
              <a:rPr lang="it-IT" dirty="0">
                <a:effectLst>
                  <a:outerShdw blurRad="38100" dist="38100" dir="2700000" algn="tl">
                    <a:srgbClr val="000000">
                      <a:alpha val="43137"/>
                    </a:srgbClr>
                  </a:outerShdw>
                </a:effectLst>
              </a:rPr>
              <a:t>le PRIME VISITE sono prenotabili a CUP con tempi di attesa brevissimi</a:t>
            </a:r>
          </a:p>
          <a:p>
            <a:r>
              <a:rPr lang="it-IT" dirty="0">
                <a:effectLst>
                  <a:outerShdw blurRad="38100" dist="38100" dir="2700000" algn="tl">
                    <a:srgbClr val="000000">
                      <a:alpha val="43137"/>
                    </a:srgbClr>
                  </a:outerShdw>
                </a:effectLst>
              </a:rPr>
              <a:t>le VISITE DI CONTROLLO a CUP hanno appuntamenti entro i 12 mesi</a:t>
            </a:r>
          </a:p>
          <a:p>
            <a:endParaRPr lang="it-IT" dirty="0">
              <a:effectLst>
                <a:outerShdw blurRad="38100" dist="38100" dir="2700000" algn="tl">
                  <a:srgbClr val="000000">
                    <a:alpha val="43137"/>
                  </a:srgbClr>
                </a:outerShdw>
              </a:effectLst>
            </a:endParaRPr>
          </a:p>
          <a:p>
            <a:r>
              <a:rPr lang="it-IT" dirty="0">
                <a:effectLst>
                  <a:outerShdw blurRad="38100" dist="38100" dir="2700000" algn="tl">
                    <a:srgbClr val="000000">
                      <a:alpha val="43137"/>
                    </a:srgbClr>
                  </a:outerShdw>
                </a:effectLst>
              </a:rPr>
              <a:t>in caso di URGENZA NON DIFFERIBILE</a:t>
            </a:r>
          </a:p>
          <a:p>
            <a:r>
              <a:rPr lang="it-IT" dirty="0">
                <a:effectLst>
                  <a:outerShdw blurRad="38100" dist="38100" dir="2700000" algn="tl">
                    <a:srgbClr val="000000">
                      <a:alpha val="43137"/>
                    </a:srgbClr>
                  </a:outerShdw>
                </a:effectLst>
              </a:rPr>
              <a:t>il medico di Medicina Generale può indicare l’urgenza sull’impegnativa (U) ed il paziente viene visto entro 24 – 48 ore la Segreteria dell’Endocrinologia (0532 236574 dal lunedì al venerdì dalle ore 8 alle ore 11:30).</a:t>
            </a:r>
          </a:p>
          <a:p>
            <a:endParaRPr lang="it-IT" dirty="0">
              <a:effectLst>
                <a:outerShdw blurRad="38100" dist="38100" dir="2700000" algn="tl">
                  <a:srgbClr val="000000">
                    <a:alpha val="43137"/>
                  </a:srgbClr>
                </a:outerShdw>
              </a:effectLst>
            </a:endParaRPr>
          </a:p>
          <a:p>
            <a:r>
              <a:rPr lang="it-IT" dirty="0">
                <a:effectLst>
                  <a:outerShdw blurRad="38100" dist="38100" dir="2700000" algn="tl">
                    <a:srgbClr val="000000">
                      <a:alpha val="43137"/>
                    </a:srgbClr>
                  </a:outerShdw>
                </a:effectLst>
              </a:rPr>
              <a:t>in caso di URGENZA DIFFERIBILE</a:t>
            </a:r>
          </a:p>
          <a:p>
            <a:r>
              <a:rPr lang="it-IT" dirty="0">
                <a:effectLst>
                  <a:outerShdw blurRad="38100" dist="38100" dir="2700000" algn="tl">
                    <a:srgbClr val="000000">
                      <a:alpha val="43137"/>
                    </a:srgbClr>
                  </a:outerShdw>
                </a:effectLst>
              </a:rPr>
              <a:t>il Medico di Medicina Generale può indicare l’urgenza sull’impegnativa (B) ed il paziente viene visto entro 7 giorni contattando il CUP o la Segreteria dell’Endocrinologia (0532 236574 dal lunedì al venerdì dalle ore 8 alle ore 11:30</a:t>
            </a:r>
            <a:r>
              <a:rPr lang="it-IT" dirty="0" smtClean="0">
                <a:effectLst>
                  <a:outerShdw blurRad="38100" dist="38100" dir="2700000" algn="tl">
                    <a:srgbClr val="000000">
                      <a:alpha val="43137"/>
                    </a:srgbClr>
                  </a:outerShdw>
                </a:effectLst>
              </a:rPr>
              <a:t>).</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86833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 y="0"/>
            <a:ext cx="9031705" cy="6555641"/>
          </a:xfrm>
          <a:prstGeom prst="rect">
            <a:avLst/>
          </a:prstGeom>
          <a:noFill/>
        </p:spPr>
        <p:txBody>
          <a:bodyPr wrap="square" rtlCol="0">
            <a:spAutoFit/>
          </a:bodyPr>
          <a:lstStyle/>
          <a:p>
            <a:r>
              <a:rPr lang="it-IT" sz="2000" dirty="0" smtClean="0">
                <a:effectLst>
                  <a:outerShdw blurRad="38100" dist="38100" dir="2700000" algn="tl">
                    <a:srgbClr val="000000">
                      <a:alpha val="43137"/>
                    </a:srgbClr>
                  </a:outerShdw>
                </a:effectLst>
              </a:rPr>
              <a:t>Ecografie </a:t>
            </a:r>
            <a:r>
              <a:rPr lang="it-IT" sz="2000" dirty="0">
                <a:effectLst>
                  <a:outerShdw blurRad="38100" dist="38100" dir="2700000" algn="tl">
                    <a:srgbClr val="000000">
                      <a:alpha val="43137"/>
                    </a:srgbClr>
                  </a:outerShdw>
                </a:effectLst>
              </a:rPr>
              <a:t>tiroidee e del collo</a:t>
            </a:r>
          </a:p>
          <a:p>
            <a:endParaRPr lang="it-IT" sz="2000" dirty="0">
              <a:effectLst>
                <a:outerShdw blurRad="38100" dist="38100" dir="2700000" algn="tl">
                  <a:srgbClr val="000000">
                    <a:alpha val="43137"/>
                  </a:srgbClr>
                </a:outerShdw>
              </a:effectLst>
            </a:endParaRPr>
          </a:p>
          <a:p>
            <a:r>
              <a:rPr lang="it-IT" sz="2000" dirty="0">
                <a:effectLst>
                  <a:outerShdw blurRad="38100" dist="38100" dir="2700000" algn="tl">
                    <a:srgbClr val="000000">
                      <a:alpha val="43137"/>
                    </a:srgbClr>
                  </a:outerShdw>
                </a:effectLst>
              </a:rPr>
              <a:t>il PRIMO ACCESSO viene programmato durante la visita specialistica endocrinologica, con controlli successivi programmati dallo Specialista</a:t>
            </a:r>
          </a:p>
          <a:p>
            <a:endParaRPr lang="it-IT" sz="2000" dirty="0">
              <a:effectLst>
                <a:outerShdw blurRad="38100" dist="38100" dir="2700000" algn="tl">
                  <a:srgbClr val="000000">
                    <a:alpha val="43137"/>
                  </a:srgbClr>
                </a:outerShdw>
              </a:effectLst>
            </a:endParaRPr>
          </a:p>
          <a:p>
            <a:r>
              <a:rPr lang="it-IT" sz="2000" dirty="0">
                <a:effectLst>
                  <a:outerShdw blurRad="38100" dist="38100" dir="2700000" algn="tl">
                    <a:srgbClr val="000000">
                      <a:alpha val="43137"/>
                    </a:srgbClr>
                  </a:outerShdw>
                </a:effectLst>
              </a:rPr>
              <a:t>in caso di URGENZA DIFFERIBILE</a:t>
            </a:r>
          </a:p>
          <a:p>
            <a:r>
              <a:rPr lang="it-IT" sz="2000" dirty="0">
                <a:effectLst>
                  <a:outerShdw blurRad="38100" dist="38100" dir="2700000" algn="tl">
                    <a:srgbClr val="000000">
                      <a:alpha val="43137"/>
                    </a:srgbClr>
                  </a:outerShdw>
                </a:effectLst>
              </a:rPr>
              <a:t>il medico di Medicina Generale può indicare l’urgenza sull’impegnativa (B) ed il paziente viene visto entro 7 giorni contattando la Segreteria dell’Endocrinologia (0532 236574 dal lunedì al venerdì dalle ore 8 alle ore 11:30)</a:t>
            </a:r>
          </a:p>
          <a:p>
            <a:endParaRPr lang="it-IT" sz="2000" dirty="0">
              <a:effectLst>
                <a:outerShdw blurRad="38100" dist="38100" dir="2700000" algn="tl">
                  <a:srgbClr val="000000">
                    <a:alpha val="43137"/>
                  </a:srgbClr>
                </a:outerShdw>
              </a:effectLst>
            </a:endParaRPr>
          </a:p>
          <a:p>
            <a:endParaRPr lang="it-IT" sz="2000" dirty="0">
              <a:effectLst>
                <a:outerShdw blurRad="38100" dist="38100" dir="2700000" algn="tl">
                  <a:srgbClr val="000000">
                    <a:alpha val="43137"/>
                  </a:srgbClr>
                </a:outerShdw>
              </a:effectLst>
            </a:endParaRPr>
          </a:p>
          <a:p>
            <a:r>
              <a:rPr lang="it-IT" sz="2000" dirty="0">
                <a:effectLst>
                  <a:outerShdw blurRad="38100" dist="38100" dir="2700000" algn="tl">
                    <a:srgbClr val="000000">
                      <a:alpha val="43137"/>
                    </a:srgbClr>
                  </a:outerShdw>
                </a:effectLst>
              </a:rPr>
              <a:t>per quanto riguarda gli ago-aspirati eco-guidati della tiroide e dei linfonodi del collo</a:t>
            </a:r>
          </a:p>
          <a:p>
            <a:endParaRPr lang="it-IT" sz="2000" dirty="0">
              <a:effectLst>
                <a:outerShdw blurRad="38100" dist="38100" dir="2700000" algn="tl">
                  <a:srgbClr val="000000">
                    <a:alpha val="43137"/>
                  </a:srgbClr>
                </a:outerShdw>
              </a:effectLst>
            </a:endParaRPr>
          </a:p>
          <a:p>
            <a:r>
              <a:rPr lang="it-IT" sz="2000" dirty="0">
                <a:effectLst>
                  <a:outerShdw blurRad="38100" dist="38100" dir="2700000" algn="tl">
                    <a:srgbClr val="000000">
                      <a:alpha val="43137"/>
                    </a:srgbClr>
                  </a:outerShdw>
                </a:effectLst>
              </a:rPr>
              <a:t>è possibile accedere tramite i CUP territoriali e tramite il CUP dell’Azienda Ospedaliero-Universitaria di Ferrara</a:t>
            </a:r>
          </a:p>
          <a:p>
            <a:endParaRPr lang="it-IT" sz="2000" dirty="0">
              <a:effectLst>
                <a:outerShdw blurRad="38100" dist="38100" dir="2700000" algn="tl">
                  <a:srgbClr val="000000">
                    <a:alpha val="43137"/>
                  </a:srgbClr>
                </a:outerShdw>
              </a:effectLst>
            </a:endParaRPr>
          </a:p>
          <a:p>
            <a:r>
              <a:rPr lang="it-IT" sz="2000" dirty="0">
                <a:effectLst>
                  <a:outerShdw blurRad="38100" dist="38100" dir="2700000" algn="tl">
                    <a:srgbClr val="000000">
                      <a:alpha val="43137"/>
                    </a:srgbClr>
                  </a:outerShdw>
                </a:effectLst>
              </a:rPr>
              <a:t>è possibile inoltre accedere prenotando tramite la Segreteria dell’Endocrinologia (0532 236574 dal lunedì al venerdì dalle ore 8 alle ore 11:30), con </a:t>
            </a:r>
            <a:r>
              <a:rPr lang="it-IT" sz="2000" dirty="0" smtClean="0">
                <a:effectLst>
                  <a:outerShdw blurRad="38100" dist="38100" dir="2700000" algn="tl">
                    <a:srgbClr val="000000">
                      <a:alpha val="43137"/>
                    </a:srgbClr>
                  </a:outerShdw>
                </a:effectLst>
              </a:rPr>
              <a:t>impegnativa</a:t>
            </a:r>
            <a:endParaRPr lang="it-IT"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3697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 y="641685"/>
            <a:ext cx="9031705" cy="5632311"/>
          </a:xfrm>
          <a:prstGeom prst="rect">
            <a:avLst/>
          </a:prstGeom>
          <a:noFill/>
        </p:spPr>
        <p:txBody>
          <a:bodyPr wrap="square" rtlCol="0">
            <a:spAutoFit/>
          </a:bodyPr>
          <a:lstStyle/>
          <a:p>
            <a:r>
              <a:rPr lang="it-IT" sz="2000" dirty="0" smtClean="0"/>
              <a:t>Il </a:t>
            </a:r>
            <a:r>
              <a:rPr lang="it-IT" sz="2000" dirty="0"/>
              <a:t>paziente che viene visto presso l’UO di Endocrinologia dell’Azienda Ospedaliero-Universitaria di Ferrara riceve dallo Specialista informazioni precise sulla diagnosi e/o sul percorso diagnostico da intraprendere presso la stessa UO (Degenza, </a:t>
            </a:r>
            <a:r>
              <a:rPr lang="it-IT" sz="2000" dirty="0" err="1"/>
              <a:t>Day</a:t>
            </a:r>
            <a:r>
              <a:rPr lang="it-IT" sz="2000" dirty="0"/>
              <a:t> Hospital o </a:t>
            </a:r>
            <a:r>
              <a:rPr lang="it-IT" sz="2000" dirty="0" err="1"/>
              <a:t>Day</a:t>
            </a:r>
            <a:r>
              <a:rPr lang="it-IT" sz="2000" dirty="0"/>
              <a:t> Service) oppure mediante prestazioni (prelievi, indagini radiologiche, altre visite specialistiche) eseguibili esternamente all’UO, per le quali il paziente riceve le necessarie impegnative. Il paziente riceve indicazioni terapeutiche corredate da adeguata prescrizione mediante ricetta e/o piano terapeutico.</a:t>
            </a:r>
          </a:p>
          <a:p>
            <a:endParaRPr lang="it-IT" sz="2000" dirty="0"/>
          </a:p>
          <a:p>
            <a:r>
              <a:rPr lang="it-IT" sz="2000" dirty="0"/>
              <a:t>Nel caso il Medico abbia la necessità di contattare gli Specialisti afferenti all’UO di Endocrinologia dell’Azienda Ospedaliero-Universitaria di Ferrara può rivolgersi ai numeri di telefono pubblicati sul sito dell’Azienda stessa (http://www.ospfe.it/reparti-e-servizi/reparti-dalla-a-alla-m-1/endocrinologia-1) .</a:t>
            </a:r>
          </a:p>
          <a:p>
            <a:endParaRPr lang="it-IT" sz="2000" dirty="0"/>
          </a:p>
          <a:p>
            <a:r>
              <a:rPr lang="it-IT" sz="2000" dirty="0"/>
              <a:t>È possibile inoltre lasciare messaggi alla segreteria telefonica (0532-236.574-236.513) inviare fax (0532 - 236.514) e messaggi di posta elettronica (uoendosegr@ospfe.it) ai quali viene puntualmente inviata una risposta entro la successiva giornata feriale.</a:t>
            </a:r>
          </a:p>
        </p:txBody>
      </p:sp>
    </p:spTree>
    <p:extLst>
      <p:ext uri="{BB962C8B-B14F-4D97-AF65-F5344CB8AC3E}">
        <p14:creationId xmlns:p14="http://schemas.microsoft.com/office/powerpoint/2010/main" val="27196266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Immagine 15"/>
          <p:cNvPicPr>
            <a:picLocks noChangeAspect="1"/>
          </p:cNvPicPr>
          <p:nvPr/>
        </p:nvPicPr>
        <p:blipFill>
          <a:blip r:embed="rId3"/>
          <a:srcRect t="11508" b="8073"/>
          <a:stretch>
            <a:fillRect/>
          </a:stretch>
        </p:blipFill>
        <p:spPr bwMode="auto">
          <a:xfrm>
            <a:off x="806450" y="1544638"/>
            <a:ext cx="7556500" cy="4643437"/>
          </a:xfrm>
          <a:prstGeom prst="rect">
            <a:avLst/>
          </a:prstGeom>
          <a:noFill/>
          <a:ln w="9525">
            <a:noFill/>
            <a:miter lim="800000"/>
            <a:headEnd/>
            <a:tailEnd/>
          </a:ln>
        </p:spPr>
      </p:pic>
      <p:pic>
        <p:nvPicPr>
          <p:cNvPr id="102402" name="Immagine 8"/>
          <p:cNvPicPr>
            <a:picLocks noChangeAspect="1"/>
          </p:cNvPicPr>
          <p:nvPr/>
        </p:nvPicPr>
        <p:blipFill>
          <a:blip r:embed="rId4"/>
          <a:srcRect/>
          <a:stretch>
            <a:fillRect/>
          </a:stretch>
        </p:blipFill>
        <p:spPr bwMode="auto">
          <a:xfrm>
            <a:off x="2265363" y="3611563"/>
            <a:ext cx="5868987" cy="58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25"/>
          <p:cNvGrpSpPr>
            <a:grpSpLocks/>
          </p:cNvGrpSpPr>
          <p:nvPr/>
        </p:nvGrpSpPr>
        <p:grpSpPr bwMode="auto">
          <a:xfrm>
            <a:off x="34925" y="-134938"/>
            <a:ext cx="9109075" cy="6992938"/>
            <a:chOff x="22" y="-85"/>
            <a:chExt cx="5738" cy="4405"/>
          </a:xfrm>
        </p:grpSpPr>
        <p:sp>
          <p:nvSpPr>
            <p:cNvPr id="40962"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3"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0964" name="Group 17"/>
            <p:cNvGrpSpPr>
              <a:grpSpLocks/>
            </p:cNvGrpSpPr>
            <p:nvPr/>
          </p:nvGrpSpPr>
          <p:grpSpPr bwMode="auto">
            <a:xfrm>
              <a:off x="4736" y="3947"/>
              <a:ext cx="1024" cy="373"/>
              <a:chOff x="4736" y="3730"/>
              <a:chExt cx="1024" cy="373"/>
            </a:xfrm>
          </p:grpSpPr>
          <p:sp>
            <p:nvSpPr>
              <p:cNvPr id="40973"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0974"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0966"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7"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8"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9"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70"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0971"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40972"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17" name="Rectangle 17"/>
          <p:cNvSpPr>
            <a:spLocks noChangeArrowheads="1"/>
          </p:cNvSpPr>
          <p:nvPr/>
        </p:nvSpPr>
        <p:spPr bwMode="auto">
          <a:xfrm>
            <a:off x="2484438" y="1458913"/>
            <a:ext cx="2520950" cy="584200"/>
          </a:xfrm>
          <a:prstGeom prst="rect">
            <a:avLst/>
          </a:prstGeom>
          <a:noFill/>
          <a:ln w="9525">
            <a:noFill/>
            <a:miter lim="800000"/>
            <a:headEnd/>
            <a:tailEnd/>
          </a:ln>
          <a:effectLst/>
        </p:spPr>
        <p:txBody>
          <a:bodyPr>
            <a:spAutoFit/>
          </a:bodyPr>
          <a:lstStyle/>
          <a:p>
            <a:pPr defTabSz="914400">
              <a:defRPr/>
            </a:pPr>
            <a:r>
              <a:rPr lang="en-US" sz="3200" dirty="0" smtClean="0">
                <a:effectLst>
                  <a:outerShdw blurRad="38100" dist="38100" dir="2700000" algn="tl">
                    <a:srgbClr val="000000">
                      <a:alpha val="43137"/>
                    </a:srgbClr>
                  </a:outerShdw>
                </a:effectLst>
                <a:latin typeface="Calibri" pitchFamily="34" charset="0"/>
              </a:rPr>
              <a:t>FS, 58 </a:t>
            </a:r>
            <a:r>
              <a:rPr lang="en-US" sz="3200" dirty="0">
                <a:effectLst>
                  <a:outerShdw blurRad="38100" dist="38100" dir="2700000" algn="tl">
                    <a:srgbClr val="000000">
                      <a:alpha val="43137"/>
                    </a:srgbClr>
                  </a:outerShdw>
                </a:effectLst>
                <a:latin typeface="Calibri" pitchFamily="34" charset="0"/>
              </a:rPr>
              <a:t>aa</a:t>
            </a:r>
            <a:endParaRPr lang="it-IT" sz="3200" dirty="0">
              <a:effectLst>
                <a:outerShdw blurRad="38100" dist="38100" dir="2700000" algn="tl">
                  <a:srgbClr val="000000">
                    <a:alpha val="43137"/>
                  </a:srgbClr>
                </a:outerShdw>
              </a:effectLst>
              <a:latin typeface="Calibri" pitchFamily="34" charset="0"/>
            </a:endParaRPr>
          </a:p>
        </p:txBody>
      </p:sp>
      <p:sp>
        <p:nvSpPr>
          <p:cNvPr id="18" name="Rectangle 19"/>
          <p:cNvSpPr>
            <a:spLocks noChangeArrowheads="1"/>
          </p:cNvSpPr>
          <p:nvPr/>
        </p:nvSpPr>
        <p:spPr bwMode="auto">
          <a:xfrm>
            <a:off x="2481240" y="1977162"/>
            <a:ext cx="5184775" cy="1815882"/>
          </a:xfrm>
          <a:prstGeom prst="rect">
            <a:avLst/>
          </a:prstGeom>
          <a:noFill/>
          <a:ln w="9525">
            <a:noFill/>
            <a:miter lim="800000"/>
            <a:headEnd/>
            <a:tailEnd/>
          </a:ln>
          <a:effectLst/>
        </p:spPr>
        <p:txBody>
          <a:bodyPr>
            <a:spAutoFit/>
          </a:bodyPr>
          <a:lstStyle/>
          <a:p>
            <a:pPr defTabSz="914400">
              <a:defRPr/>
            </a:pPr>
            <a:r>
              <a:rPr lang="en-US" sz="2800" dirty="0" err="1" smtClean="0">
                <a:effectLst>
                  <a:outerShdw blurRad="38100" dist="38100" dir="2700000" algn="tl">
                    <a:srgbClr val="000000">
                      <a:alpha val="43137"/>
                    </a:srgbClr>
                  </a:outerShdw>
                </a:effectLst>
                <a:latin typeface="Calibri" pitchFamily="34" charset="0"/>
              </a:rPr>
              <a:t>Fornaia</a:t>
            </a:r>
            <a:r>
              <a:rPr lang="en-US" sz="2800" dirty="0" smtClean="0">
                <a:effectLst>
                  <a:outerShdw blurRad="38100" dist="38100" dir="2700000" algn="tl">
                    <a:srgbClr val="000000">
                      <a:alpha val="43137"/>
                    </a:srgbClr>
                  </a:outerShdw>
                </a:effectLst>
                <a:latin typeface="Calibri" pitchFamily="34" charset="0"/>
              </a:rPr>
              <a:t> </a:t>
            </a:r>
          </a:p>
          <a:p>
            <a:pPr defTabSz="914400">
              <a:defRPr/>
            </a:pPr>
            <a:r>
              <a:rPr lang="en-US" sz="2800" dirty="0" err="1" smtClean="0">
                <a:effectLst>
                  <a:outerShdw blurRad="38100" dist="38100" dir="2700000" algn="tl">
                    <a:srgbClr val="000000">
                      <a:alpha val="43137"/>
                    </a:srgbClr>
                  </a:outerShdw>
                </a:effectLst>
                <a:latin typeface="Calibri" pitchFamily="34" charset="0"/>
              </a:rPr>
              <a:t>Sovrappeso</a:t>
            </a:r>
            <a:endParaRPr lang="en-US" sz="2800" dirty="0" smtClean="0">
              <a:effectLst>
                <a:outerShdw blurRad="38100" dist="38100" dir="2700000" algn="tl">
                  <a:srgbClr val="000000">
                    <a:alpha val="43137"/>
                  </a:srgbClr>
                </a:outerShdw>
              </a:effectLst>
              <a:latin typeface="Calibri" pitchFamily="34" charset="0"/>
            </a:endParaRPr>
          </a:p>
          <a:p>
            <a:pPr defTabSz="914400">
              <a:defRPr/>
            </a:pPr>
            <a:r>
              <a:rPr lang="en-US" sz="2800" dirty="0" err="1" smtClean="0">
                <a:effectLst>
                  <a:outerShdw blurRad="38100" dist="38100" dir="2700000" algn="tl">
                    <a:srgbClr val="000000">
                      <a:alpha val="43137"/>
                    </a:srgbClr>
                  </a:outerShdw>
                </a:effectLst>
                <a:latin typeface="Calibri" pitchFamily="34" charset="0"/>
              </a:rPr>
              <a:t>Sindrome</a:t>
            </a:r>
            <a:r>
              <a:rPr lang="en-US" sz="2800" dirty="0" smtClean="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metabolica</a:t>
            </a:r>
            <a:endParaRPr lang="en-US" sz="2800" dirty="0" smtClean="0">
              <a:effectLst>
                <a:outerShdw blurRad="38100" dist="38100" dir="2700000" algn="tl">
                  <a:srgbClr val="000000">
                    <a:alpha val="43137"/>
                  </a:srgbClr>
                </a:outerShdw>
              </a:effectLst>
              <a:latin typeface="Calibri" pitchFamily="34" charset="0"/>
            </a:endParaRPr>
          </a:p>
          <a:p>
            <a:pPr defTabSz="914400">
              <a:defRPr/>
            </a:pPr>
            <a:r>
              <a:rPr lang="en-US" sz="2800" dirty="0" err="1" smtClean="0">
                <a:effectLst>
                  <a:outerShdw blurRad="38100" dist="38100" dir="2700000" algn="tl">
                    <a:srgbClr val="000000">
                      <a:alpha val="43137"/>
                    </a:srgbClr>
                  </a:outerShdw>
                </a:effectLst>
                <a:latin typeface="Calibri" pitchFamily="34" charset="0"/>
              </a:rPr>
              <a:t>Lombosciatalgia</a:t>
            </a:r>
            <a:r>
              <a:rPr lang="en-US" sz="2800" dirty="0" smtClean="0">
                <a:effectLst>
                  <a:outerShdw blurRad="38100" dist="38100" dir="2700000" algn="tl">
                    <a:srgbClr val="000000">
                      <a:alpha val="43137"/>
                    </a:srgbClr>
                  </a:outerShdw>
                </a:effectLst>
                <a:latin typeface="Calibri" pitchFamily="34" charset="0"/>
              </a:rPr>
              <a:t> </a:t>
            </a:r>
            <a:r>
              <a:rPr lang="en-US" sz="2800" dirty="0" err="1" smtClean="0">
                <a:effectLst>
                  <a:outerShdw blurRad="38100" dist="38100" dir="2700000" algn="tl">
                    <a:srgbClr val="000000">
                      <a:alpha val="43137"/>
                    </a:srgbClr>
                  </a:outerShdw>
                </a:effectLst>
                <a:latin typeface="Calibri" pitchFamily="34" charset="0"/>
              </a:rPr>
              <a:t>destra</a:t>
            </a:r>
            <a:r>
              <a:rPr lang="en-US" sz="2800" dirty="0" smtClean="0">
                <a:effectLst>
                  <a:outerShdw blurRad="38100" dist="38100" dir="2700000" algn="tl">
                    <a:srgbClr val="000000">
                      <a:alpha val="43137"/>
                    </a:srgbClr>
                  </a:outerShdw>
                </a:effectLst>
                <a:latin typeface="Calibri" pitchFamily="34" charset="0"/>
              </a:rPr>
              <a:t> </a:t>
            </a:r>
          </a:p>
        </p:txBody>
      </p:sp>
      <p:sp>
        <p:nvSpPr>
          <p:cNvPr id="19" name="Rectangle 13"/>
          <p:cNvSpPr>
            <a:spLocks noChangeArrowheads="1"/>
          </p:cNvSpPr>
          <p:nvPr/>
        </p:nvSpPr>
        <p:spPr bwMode="auto">
          <a:xfrm>
            <a:off x="627768" y="4245228"/>
            <a:ext cx="7356172" cy="1631216"/>
          </a:xfrm>
          <a:prstGeom prst="rect">
            <a:avLst/>
          </a:prstGeom>
          <a:noFill/>
          <a:ln w="9525">
            <a:noFill/>
            <a:miter lim="800000"/>
            <a:headEnd/>
            <a:tailEnd/>
          </a:ln>
          <a:effectLst/>
        </p:spPr>
        <p:txBody>
          <a:bodyPr wrap="square">
            <a:spAutoFit/>
          </a:bodyPr>
          <a:lstStyle/>
          <a:p>
            <a:pPr defTabSz="914400">
              <a:defRPr/>
            </a:pPr>
            <a:r>
              <a:rPr lang="en-US" sz="2000" dirty="0" err="1" smtClean="0">
                <a:effectLst>
                  <a:outerShdw blurRad="38100" dist="38100" dir="2700000" algn="tl">
                    <a:srgbClr val="000000">
                      <a:alpha val="43137"/>
                    </a:srgbClr>
                  </a:outerShdw>
                </a:effectLst>
                <a:latin typeface="Calibri" pitchFamily="34" charset="0"/>
              </a:rPr>
              <a:t>Sta</a:t>
            </a:r>
            <a:r>
              <a:rPr lang="en-US" sz="2000" dirty="0" smtClean="0">
                <a:effectLst>
                  <a:outerShdw blurRad="38100" dist="38100" dir="2700000" algn="tl">
                    <a:srgbClr val="000000">
                      <a:alpha val="43137"/>
                    </a:srgbClr>
                  </a:outerShdw>
                </a:effectLst>
                <a:latin typeface="Calibri" pitchFamily="34" charset="0"/>
              </a:rPr>
              <a:t> </a:t>
            </a:r>
            <a:r>
              <a:rPr lang="en-US" sz="2000" dirty="0" err="1" smtClean="0">
                <a:effectLst>
                  <a:outerShdw blurRad="38100" dist="38100" dir="2700000" algn="tl">
                    <a:srgbClr val="000000">
                      <a:alpha val="43137"/>
                    </a:srgbClr>
                  </a:outerShdw>
                </a:effectLst>
                <a:latin typeface="Calibri" pitchFamily="34" charset="0"/>
              </a:rPr>
              <a:t>cercando</a:t>
            </a:r>
            <a:r>
              <a:rPr lang="en-US" sz="2000" dirty="0" smtClean="0">
                <a:effectLst>
                  <a:outerShdw blurRad="38100" dist="38100" dir="2700000" algn="tl">
                    <a:srgbClr val="000000">
                      <a:alpha val="43137"/>
                    </a:srgbClr>
                  </a:outerShdw>
                </a:effectLst>
                <a:latin typeface="Calibri" pitchFamily="34" charset="0"/>
              </a:rPr>
              <a:t> di </a:t>
            </a:r>
            <a:r>
              <a:rPr lang="en-US" sz="2000" dirty="0" err="1" smtClean="0">
                <a:effectLst>
                  <a:outerShdw blurRad="38100" dist="38100" dir="2700000" algn="tl">
                    <a:srgbClr val="000000">
                      <a:alpha val="43137"/>
                    </a:srgbClr>
                  </a:outerShdw>
                </a:effectLst>
                <a:latin typeface="Calibri" pitchFamily="34" charset="0"/>
              </a:rPr>
              <a:t>andare</a:t>
            </a:r>
            <a:r>
              <a:rPr lang="en-US" sz="2000" dirty="0" smtClean="0">
                <a:effectLst>
                  <a:outerShdw blurRad="38100" dist="38100" dir="2700000" algn="tl">
                    <a:srgbClr val="000000">
                      <a:alpha val="43137"/>
                    </a:srgbClr>
                  </a:outerShdw>
                </a:effectLst>
                <a:latin typeface="Calibri" pitchFamily="34" charset="0"/>
              </a:rPr>
              <a:t> in </a:t>
            </a:r>
            <a:r>
              <a:rPr lang="en-US" sz="2000" dirty="0" err="1" smtClean="0">
                <a:effectLst>
                  <a:outerShdw blurRad="38100" dist="38100" dir="2700000" algn="tl">
                    <a:srgbClr val="000000">
                      <a:alpha val="43137"/>
                    </a:srgbClr>
                  </a:outerShdw>
                </a:effectLst>
                <a:latin typeface="Calibri" pitchFamily="34" charset="0"/>
              </a:rPr>
              <a:t>pensione</a:t>
            </a:r>
            <a:r>
              <a:rPr lang="en-US" sz="2000" dirty="0" smtClean="0">
                <a:effectLst>
                  <a:outerShdw blurRad="38100" dist="38100" dir="2700000" algn="tl">
                    <a:srgbClr val="000000">
                      <a:alpha val="43137"/>
                    </a:srgbClr>
                  </a:outerShdw>
                </a:effectLst>
                <a:latin typeface="Calibri" pitchFamily="34" charset="0"/>
              </a:rPr>
              <a:t> grazie </a:t>
            </a:r>
            <a:r>
              <a:rPr lang="en-US" sz="2000" dirty="0" err="1" smtClean="0">
                <a:effectLst>
                  <a:outerShdw blurRad="38100" dist="38100" dir="2700000" algn="tl">
                    <a:srgbClr val="000000">
                      <a:alpha val="43137"/>
                    </a:srgbClr>
                  </a:outerShdw>
                </a:effectLst>
                <a:latin typeface="Calibri" pitchFamily="34" charset="0"/>
              </a:rPr>
              <a:t>alla</a:t>
            </a:r>
            <a:r>
              <a:rPr lang="en-US" sz="2000" dirty="0" smtClean="0">
                <a:effectLst>
                  <a:outerShdw blurRad="38100" dist="38100" dir="2700000" algn="tl">
                    <a:srgbClr val="000000">
                      <a:alpha val="43137"/>
                    </a:srgbClr>
                  </a:outerShdw>
                </a:effectLst>
                <a:latin typeface="Calibri" pitchFamily="34" charset="0"/>
              </a:rPr>
              <a:t> quota 100</a:t>
            </a:r>
            <a:endParaRPr lang="en-US" sz="2000" dirty="0">
              <a:effectLst>
                <a:outerShdw blurRad="38100" dist="38100" dir="2700000" algn="tl">
                  <a:srgbClr val="000000">
                    <a:alpha val="43137"/>
                  </a:srgbClr>
                </a:outerShdw>
              </a:effectLst>
              <a:latin typeface="Calibri" pitchFamily="34" charset="0"/>
            </a:endParaRPr>
          </a:p>
          <a:p>
            <a:pPr defTabSz="914400">
              <a:defRPr/>
            </a:pPr>
            <a:endParaRPr lang="en-US" sz="2000" dirty="0">
              <a:effectLst>
                <a:outerShdw blurRad="38100" dist="38100" dir="2700000" algn="tl">
                  <a:srgbClr val="000000">
                    <a:alpha val="43137"/>
                  </a:srgbClr>
                </a:outerShdw>
              </a:effectLst>
              <a:latin typeface="Calibri" pitchFamily="34" charset="0"/>
            </a:endParaRPr>
          </a:p>
          <a:p>
            <a:pPr defTabSz="914400">
              <a:defRPr/>
            </a:pPr>
            <a:r>
              <a:rPr lang="en-US" sz="2000" dirty="0">
                <a:effectLst>
                  <a:outerShdw blurRad="38100" dist="38100" dir="2700000" algn="tl">
                    <a:srgbClr val="000000">
                      <a:alpha val="43137"/>
                    </a:srgbClr>
                  </a:outerShdw>
                </a:effectLst>
                <a:latin typeface="Calibri" pitchFamily="34" charset="0"/>
              </a:rPr>
              <a:t>Da </a:t>
            </a:r>
            <a:r>
              <a:rPr lang="en-US" sz="2000" dirty="0" err="1">
                <a:effectLst>
                  <a:outerShdw blurRad="38100" dist="38100" dir="2700000" algn="tl">
                    <a:srgbClr val="000000">
                      <a:alpha val="43137"/>
                    </a:srgbClr>
                  </a:outerShdw>
                </a:effectLst>
                <a:latin typeface="Calibri" pitchFamily="34" charset="0"/>
              </a:rPr>
              <a:t>poco</a:t>
            </a:r>
            <a:r>
              <a:rPr lang="en-US" sz="2000" dirty="0">
                <a:effectLst>
                  <a:outerShdw blurRad="38100" dist="38100" dir="2700000" algn="tl">
                    <a:srgbClr val="000000">
                      <a:alpha val="43137"/>
                    </a:srgbClr>
                  </a:outerShdw>
                </a:effectLst>
                <a:latin typeface="Calibri" pitchFamily="34" charset="0"/>
              </a:rPr>
              <a:t> è </a:t>
            </a:r>
            <a:r>
              <a:rPr lang="en-US" sz="2000" dirty="0" err="1">
                <a:effectLst>
                  <a:outerShdw blurRad="38100" dist="38100" dir="2700000" algn="tl">
                    <a:srgbClr val="000000">
                      <a:alpha val="43137"/>
                    </a:srgbClr>
                  </a:outerShdw>
                </a:effectLst>
                <a:latin typeface="Calibri" pitchFamily="34" charset="0"/>
              </a:rPr>
              <a:t>nato</a:t>
            </a:r>
            <a:r>
              <a:rPr lang="en-US" sz="2000" dirty="0">
                <a:effectLst>
                  <a:outerShdw blurRad="38100" dist="38100" dir="2700000" algn="tl">
                    <a:srgbClr val="000000">
                      <a:alpha val="43137"/>
                    </a:srgbClr>
                  </a:outerShdw>
                </a:effectLst>
                <a:latin typeface="Calibri" pitchFamily="34" charset="0"/>
              </a:rPr>
              <a:t> </a:t>
            </a:r>
            <a:r>
              <a:rPr lang="en-US" sz="2000" dirty="0" smtClean="0">
                <a:effectLst>
                  <a:outerShdw blurRad="38100" dist="38100" dir="2700000" algn="tl">
                    <a:srgbClr val="000000">
                      <a:alpha val="43137"/>
                    </a:srgbClr>
                  </a:outerShdw>
                </a:effectLst>
                <a:latin typeface="Calibri" pitchFamily="34" charset="0"/>
              </a:rPr>
              <a:t>un </a:t>
            </a:r>
            <a:r>
              <a:rPr lang="en-US" sz="2000" dirty="0" err="1" smtClean="0">
                <a:effectLst>
                  <a:outerShdw blurRad="38100" dist="38100" dir="2700000" algn="tl">
                    <a:srgbClr val="000000">
                      <a:alpha val="43137"/>
                    </a:srgbClr>
                  </a:outerShdw>
                </a:effectLst>
                <a:latin typeface="Calibri" pitchFamily="34" charset="0"/>
              </a:rPr>
              <a:t>nipotino</a:t>
            </a:r>
            <a:endParaRPr lang="en-US" sz="2000" dirty="0">
              <a:effectLst>
                <a:outerShdw blurRad="38100" dist="38100" dir="2700000" algn="tl">
                  <a:srgbClr val="000000">
                    <a:alpha val="43137"/>
                  </a:srgbClr>
                </a:outerShdw>
              </a:effectLst>
              <a:latin typeface="Calibri" pitchFamily="34" charset="0"/>
            </a:endParaRPr>
          </a:p>
          <a:p>
            <a:pPr defTabSz="914400">
              <a:defRPr/>
            </a:pPr>
            <a:endParaRPr lang="en-US" sz="2000" dirty="0">
              <a:effectLst>
                <a:outerShdw blurRad="38100" dist="38100" dir="2700000" algn="tl">
                  <a:srgbClr val="000000">
                    <a:alpha val="43137"/>
                  </a:srgbClr>
                </a:outerShdw>
              </a:effectLst>
              <a:latin typeface="Calibri" pitchFamily="34" charset="0"/>
            </a:endParaRPr>
          </a:p>
          <a:p>
            <a:pPr defTabSz="914400">
              <a:defRPr/>
            </a:pPr>
            <a:r>
              <a:rPr lang="en-US" sz="2000" dirty="0" smtClean="0">
                <a:effectLst>
                  <a:outerShdw blurRad="38100" dist="38100" dir="2700000" algn="tl">
                    <a:srgbClr val="000000">
                      <a:alpha val="43137"/>
                    </a:srgbClr>
                  </a:outerShdw>
                </a:effectLst>
                <a:latin typeface="Calibri" pitchFamily="34" charset="0"/>
              </a:rPr>
              <a:t>Non segue la </a:t>
            </a:r>
            <a:r>
              <a:rPr lang="en-US" sz="2000" dirty="0" err="1" smtClean="0">
                <a:effectLst>
                  <a:outerShdw blurRad="38100" dist="38100" dir="2700000" algn="tl">
                    <a:srgbClr val="000000">
                      <a:alpha val="43137"/>
                    </a:srgbClr>
                  </a:outerShdw>
                </a:effectLst>
                <a:latin typeface="Calibri" pitchFamily="34" charset="0"/>
              </a:rPr>
              <a:t>dieta</a:t>
            </a:r>
            <a:r>
              <a:rPr lang="en-US" sz="2000" dirty="0" smtClean="0">
                <a:effectLst>
                  <a:outerShdw blurRad="38100" dist="38100" dir="2700000" algn="tl">
                    <a:srgbClr val="000000">
                      <a:alpha val="43137"/>
                    </a:srgbClr>
                  </a:outerShdw>
                </a:effectLst>
                <a:latin typeface="Calibri" pitchFamily="34" charset="0"/>
              </a:rPr>
              <a:t> </a:t>
            </a:r>
            <a:r>
              <a:rPr lang="en-US" sz="2000" dirty="0" err="1" smtClean="0">
                <a:effectLst>
                  <a:outerShdw blurRad="38100" dist="38100" dir="2700000" algn="tl">
                    <a:srgbClr val="000000">
                      <a:alpha val="43137"/>
                    </a:srgbClr>
                  </a:outerShdw>
                </a:effectLst>
                <a:latin typeface="Calibri" pitchFamily="34" charset="0"/>
              </a:rPr>
              <a:t>consigliata</a:t>
            </a:r>
            <a:r>
              <a:rPr lang="en-US" sz="2000" dirty="0" smtClean="0">
                <a:effectLst>
                  <a:outerShdw blurRad="38100" dist="38100" dir="2700000" algn="tl">
                    <a:srgbClr val="000000">
                      <a:alpha val="43137"/>
                    </a:srgbClr>
                  </a:outerShdw>
                </a:effectLst>
                <a:latin typeface="Calibri" pitchFamily="34" charset="0"/>
              </a:rPr>
              <a:t> dal medico</a:t>
            </a:r>
            <a:endParaRPr lang="en-US" sz="2000" dirty="0">
              <a:effectLst>
                <a:outerShdw blurRad="38100" dist="38100" dir="2700000" algn="tl">
                  <a:srgbClr val="000000">
                    <a:alpha val="43137"/>
                  </a:srgbClr>
                </a:outerShdw>
              </a:effectLst>
              <a:latin typeface="Calibri" pitchFamily="34" charset="0"/>
            </a:endParaRPr>
          </a:p>
        </p:txBody>
      </p:sp>
      <p:sp>
        <p:nvSpPr>
          <p:cNvPr id="20" name="Rectangle 14"/>
          <p:cNvSpPr>
            <a:spLocks noChangeArrowheads="1"/>
          </p:cNvSpPr>
          <p:nvPr/>
        </p:nvSpPr>
        <p:spPr bwMode="auto">
          <a:xfrm>
            <a:off x="6765902" y="4122115"/>
            <a:ext cx="1800225" cy="646331"/>
          </a:xfrm>
          <a:prstGeom prst="rect">
            <a:avLst/>
          </a:prstGeom>
          <a:solidFill>
            <a:schemeClr val="tx1"/>
          </a:solidFill>
          <a:ln w="9525">
            <a:noFill/>
            <a:miter lim="800000"/>
            <a:headEnd/>
            <a:tailEnd/>
          </a:ln>
          <a:effectLst/>
        </p:spPr>
        <p:txBody>
          <a:bodyPr>
            <a:spAutoFit/>
          </a:bodyPr>
          <a:lstStyle/>
          <a:p>
            <a:pPr algn="ctr" defTabSz="914400">
              <a:defRPr/>
            </a:pPr>
            <a:r>
              <a:rPr lang="en-US" dirty="0" smtClean="0">
                <a:solidFill>
                  <a:schemeClr val="bg1"/>
                </a:solidFill>
                <a:effectLst>
                  <a:outerShdw blurRad="38100" dist="38100" dir="2700000" algn="tl">
                    <a:srgbClr val="000000">
                      <a:alpha val="43137"/>
                    </a:srgbClr>
                  </a:outerShdw>
                </a:effectLst>
                <a:latin typeface="Calibri" pitchFamily="34" charset="0"/>
              </a:rPr>
              <a:t>Perdita di </a:t>
            </a:r>
            <a:r>
              <a:rPr lang="en-US" dirty="0" err="1" smtClean="0">
                <a:solidFill>
                  <a:schemeClr val="bg1"/>
                </a:solidFill>
                <a:effectLst>
                  <a:outerShdw blurRad="38100" dist="38100" dir="2700000" algn="tl">
                    <a:srgbClr val="000000">
                      <a:alpha val="43137"/>
                    </a:srgbClr>
                  </a:outerShdw>
                </a:effectLst>
                <a:latin typeface="Calibri" pitchFamily="34" charset="0"/>
              </a:rPr>
              <a:t>motivazione</a:t>
            </a:r>
            <a:endParaRPr lang="it-IT" dirty="0">
              <a:solidFill>
                <a:schemeClr val="bg1"/>
              </a:solidFill>
              <a:effectLst>
                <a:outerShdw blurRad="38100" dist="38100" dir="2700000" algn="tl">
                  <a:srgbClr val="000000">
                    <a:alpha val="43137"/>
                  </a:srgbClr>
                </a:outerShdw>
              </a:effectLst>
              <a:latin typeface="Calibri" pitchFamily="34" charset="0"/>
            </a:endParaRPr>
          </a:p>
        </p:txBody>
      </p:sp>
      <p:sp>
        <p:nvSpPr>
          <p:cNvPr id="21" name="Rectangle 15"/>
          <p:cNvSpPr>
            <a:spLocks noChangeArrowheads="1"/>
          </p:cNvSpPr>
          <p:nvPr/>
        </p:nvSpPr>
        <p:spPr bwMode="auto">
          <a:xfrm>
            <a:off x="3838496" y="4886578"/>
            <a:ext cx="2903495" cy="369332"/>
          </a:xfrm>
          <a:prstGeom prst="rect">
            <a:avLst/>
          </a:prstGeom>
          <a:solidFill>
            <a:schemeClr val="tx1"/>
          </a:solidFill>
          <a:ln w="9525">
            <a:noFill/>
            <a:miter lim="800000"/>
            <a:headEnd/>
            <a:tailEnd/>
          </a:ln>
          <a:effectLst/>
        </p:spPr>
        <p:txBody>
          <a:bodyPr wrap="square">
            <a:spAutoFit/>
          </a:bodyPr>
          <a:lstStyle/>
          <a:p>
            <a:pPr algn="ctr" defTabSz="914400">
              <a:defRPr/>
            </a:pPr>
            <a:r>
              <a:rPr lang="en-US" dirty="0" err="1" smtClean="0">
                <a:solidFill>
                  <a:schemeClr val="bg1"/>
                </a:solidFill>
                <a:effectLst>
                  <a:outerShdw blurRad="38100" dist="38100" dir="2700000" algn="tl">
                    <a:srgbClr val="000000">
                      <a:alpha val="43137"/>
                    </a:srgbClr>
                  </a:outerShdw>
                </a:effectLst>
                <a:latin typeface="Calibri" pitchFamily="34" charset="0"/>
              </a:rPr>
              <a:t>Lavora</a:t>
            </a:r>
            <a:r>
              <a:rPr lang="en-US" dirty="0" smtClean="0">
                <a:solidFill>
                  <a:schemeClr val="bg1"/>
                </a:solidFill>
                <a:effectLst>
                  <a:outerShdw blurRad="38100" dist="38100" dir="2700000" algn="tl">
                    <a:srgbClr val="000000">
                      <a:alpha val="43137"/>
                    </a:srgbClr>
                  </a:outerShdw>
                </a:effectLst>
                <a:latin typeface="Calibri" pitchFamily="34" charset="0"/>
              </a:rPr>
              <a:t> molto per la </a:t>
            </a:r>
            <a:r>
              <a:rPr lang="en-US" dirty="0" err="1" smtClean="0">
                <a:solidFill>
                  <a:schemeClr val="bg1"/>
                </a:solidFill>
                <a:effectLst>
                  <a:outerShdw blurRad="38100" dist="38100" dir="2700000" algn="tl">
                    <a:srgbClr val="000000">
                      <a:alpha val="43137"/>
                    </a:srgbClr>
                  </a:outerShdw>
                </a:effectLst>
                <a:latin typeface="Calibri" pitchFamily="34" charset="0"/>
              </a:rPr>
              <a:t>famiglia</a:t>
            </a:r>
            <a:endParaRPr lang="it-IT" dirty="0">
              <a:solidFill>
                <a:schemeClr val="bg1"/>
              </a:solidFill>
              <a:effectLst>
                <a:outerShdw blurRad="38100" dist="38100" dir="2700000" algn="tl">
                  <a:srgbClr val="000000">
                    <a:alpha val="43137"/>
                  </a:srgbClr>
                </a:outerShdw>
              </a:effectLst>
              <a:latin typeface="Calibri" pitchFamily="34" charset="0"/>
            </a:endParaRPr>
          </a:p>
        </p:txBody>
      </p:sp>
      <p:sp>
        <p:nvSpPr>
          <p:cNvPr id="22" name="Rectangle 16"/>
          <p:cNvSpPr>
            <a:spLocks noChangeArrowheads="1"/>
          </p:cNvSpPr>
          <p:nvPr/>
        </p:nvSpPr>
        <p:spPr bwMode="auto">
          <a:xfrm>
            <a:off x="5211549" y="5469190"/>
            <a:ext cx="3148226" cy="646331"/>
          </a:xfrm>
          <a:prstGeom prst="rect">
            <a:avLst/>
          </a:prstGeom>
          <a:solidFill>
            <a:schemeClr val="tx1"/>
          </a:solidFill>
          <a:ln w="9525">
            <a:noFill/>
            <a:miter lim="800000"/>
            <a:headEnd/>
            <a:tailEnd/>
          </a:ln>
          <a:effectLst/>
        </p:spPr>
        <p:txBody>
          <a:bodyPr wrap="square">
            <a:spAutoFit/>
          </a:bodyPr>
          <a:lstStyle/>
          <a:p>
            <a:pPr algn="ctr" defTabSz="914400">
              <a:defRPr/>
            </a:pPr>
            <a:r>
              <a:rPr lang="en-US" dirty="0" err="1" smtClean="0">
                <a:solidFill>
                  <a:schemeClr val="bg1"/>
                </a:solidFill>
                <a:effectLst>
                  <a:outerShdw blurRad="38100" dist="38100" dir="2700000" algn="tl">
                    <a:srgbClr val="000000">
                      <a:alpha val="43137"/>
                    </a:srgbClr>
                  </a:outerShdw>
                </a:effectLst>
                <a:latin typeface="Calibri" pitchFamily="34" charset="0"/>
              </a:rPr>
              <a:t>Disturbi</a:t>
            </a:r>
            <a:r>
              <a:rPr lang="en-US" dirty="0" smtClean="0">
                <a:solidFill>
                  <a:schemeClr val="bg1"/>
                </a:solidFill>
                <a:effectLst>
                  <a:outerShdw blurRad="38100" dist="38100" dir="2700000" algn="tl">
                    <a:srgbClr val="000000">
                      <a:alpha val="43137"/>
                    </a:srgbClr>
                  </a:outerShdw>
                </a:effectLst>
                <a:latin typeface="Calibri" pitchFamily="34" charset="0"/>
              </a:rPr>
              <a:t> del </a:t>
            </a:r>
            <a:r>
              <a:rPr lang="en-US" dirty="0" err="1" smtClean="0">
                <a:solidFill>
                  <a:schemeClr val="bg1"/>
                </a:solidFill>
                <a:effectLst>
                  <a:outerShdw blurRad="38100" dist="38100" dir="2700000" algn="tl">
                    <a:srgbClr val="000000">
                      <a:alpha val="43137"/>
                    </a:srgbClr>
                  </a:outerShdw>
                </a:effectLst>
                <a:latin typeface="Calibri" pitchFamily="34" charset="0"/>
              </a:rPr>
              <a:t>comportamento</a:t>
            </a:r>
            <a:r>
              <a:rPr lang="en-US" dirty="0" smtClean="0">
                <a:solidFill>
                  <a:schemeClr val="bg1"/>
                </a:solidFill>
                <a:effectLst>
                  <a:outerShdw blurRad="38100" dist="38100" dir="2700000" algn="tl">
                    <a:srgbClr val="000000">
                      <a:alpha val="43137"/>
                    </a:srgbClr>
                  </a:outerShdw>
                </a:effectLst>
                <a:latin typeface="Calibri" pitchFamily="34" charset="0"/>
              </a:rPr>
              <a:t> </a:t>
            </a:r>
            <a:r>
              <a:rPr lang="en-US" dirty="0" err="1" smtClean="0">
                <a:solidFill>
                  <a:schemeClr val="bg1"/>
                </a:solidFill>
                <a:effectLst>
                  <a:outerShdw blurRad="38100" dist="38100" dir="2700000" algn="tl">
                    <a:srgbClr val="000000">
                      <a:alpha val="43137"/>
                    </a:srgbClr>
                  </a:outerShdw>
                </a:effectLst>
                <a:latin typeface="Calibri" pitchFamily="34" charset="0"/>
              </a:rPr>
              <a:t>alimentare</a:t>
            </a:r>
            <a:endParaRPr lang="it-IT" dirty="0">
              <a:solidFill>
                <a:schemeClr val="bg1"/>
              </a:solidFill>
              <a:effectLst>
                <a:outerShdw blurRad="38100" dist="38100" dir="2700000" algn="tl">
                  <a:srgbClr val="000000">
                    <a:alpha val="43137"/>
                  </a:srgbClr>
                </a:outerShdw>
              </a:effectLst>
              <a:latin typeface="Calibri" pitchFamily="34" charset="0"/>
            </a:endParaRPr>
          </a:p>
        </p:txBody>
      </p:sp>
      <p:pic>
        <p:nvPicPr>
          <p:cNvPr id="23"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42170" t="40241" r="42040" b="35415"/>
          <a:stretch/>
        </p:blipFill>
        <p:spPr bwMode="auto">
          <a:xfrm>
            <a:off x="627769" y="1458913"/>
            <a:ext cx="1548838" cy="233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5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2" name="Rectangle 10"/>
          <p:cNvSpPr>
            <a:spLocks noChangeArrowheads="1"/>
          </p:cNvSpPr>
          <p:nvPr/>
        </p:nvSpPr>
        <p:spPr bwMode="auto">
          <a:xfrm>
            <a:off x="5364163" y="1700213"/>
            <a:ext cx="2303462" cy="830997"/>
          </a:xfrm>
          <a:prstGeom prst="rect">
            <a:avLst/>
          </a:prstGeom>
          <a:solidFill>
            <a:srgbClr val="FF0000"/>
          </a:solidFill>
          <a:ln w="9525">
            <a:solidFill>
              <a:schemeClr val="tx1"/>
            </a:solidFill>
            <a:miter lim="800000"/>
            <a:headEnd/>
            <a:tailEnd/>
          </a:ln>
          <a:effectLst/>
        </p:spPr>
        <p:txBody>
          <a:bodyPr>
            <a:spAutoFit/>
          </a:bodyPr>
          <a:lstStyle/>
          <a:p>
            <a:pPr algn="ctr" defTabSz="914400">
              <a:defRPr/>
            </a:pPr>
            <a:r>
              <a:rPr lang="en-US" sz="2400" dirty="0" smtClean="0">
                <a:effectLst>
                  <a:outerShdw blurRad="38100" dist="38100" dir="2700000" algn="tl">
                    <a:srgbClr val="000000"/>
                  </a:outerShdw>
                </a:effectLst>
                <a:latin typeface="Calibri" pitchFamily="34" charset="0"/>
              </a:rPr>
              <a:t>Perdita di </a:t>
            </a:r>
            <a:r>
              <a:rPr lang="en-US" sz="2400" dirty="0" err="1" smtClean="0">
                <a:effectLst>
                  <a:outerShdw blurRad="38100" dist="38100" dir="2700000" algn="tl">
                    <a:srgbClr val="000000"/>
                  </a:outerShdw>
                </a:effectLst>
                <a:latin typeface="Calibri" pitchFamily="34" charset="0"/>
              </a:rPr>
              <a:t>motivazione</a:t>
            </a:r>
            <a:endParaRPr lang="it-IT" sz="2400" dirty="0">
              <a:effectLst>
                <a:outerShdw blurRad="38100" dist="38100" dir="2700000" algn="tl">
                  <a:srgbClr val="000000"/>
                </a:outerShdw>
              </a:effectLst>
              <a:latin typeface="Calibri" pitchFamily="34" charset="0"/>
            </a:endParaRPr>
          </a:p>
        </p:txBody>
      </p:sp>
      <p:sp>
        <p:nvSpPr>
          <p:cNvPr id="85003" name="Rectangle 11"/>
          <p:cNvSpPr>
            <a:spLocks noChangeArrowheads="1"/>
          </p:cNvSpPr>
          <p:nvPr/>
        </p:nvSpPr>
        <p:spPr bwMode="auto">
          <a:xfrm>
            <a:off x="827088" y="1700213"/>
            <a:ext cx="1800225" cy="466725"/>
          </a:xfrm>
          <a:prstGeom prst="rect">
            <a:avLst/>
          </a:prstGeom>
          <a:solidFill>
            <a:srgbClr val="FF0000"/>
          </a:solidFill>
          <a:ln w="9525">
            <a:solidFill>
              <a:schemeClr val="tx1"/>
            </a:solidFill>
            <a:miter lim="800000"/>
            <a:headEnd/>
            <a:tailEnd/>
          </a:ln>
          <a:effectLst/>
        </p:spPr>
        <p:txBody>
          <a:bodyPr>
            <a:spAutoFit/>
          </a:bodyPr>
          <a:lstStyle/>
          <a:p>
            <a:pPr algn="ctr" defTabSz="914400">
              <a:defRPr/>
            </a:pPr>
            <a:r>
              <a:rPr lang="en-US" sz="2400" dirty="0" err="1" smtClean="0">
                <a:effectLst>
                  <a:outerShdw blurRad="38100" dist="38100" dir="2700000" algn="tl">
                    <a:srgbClr val="000000"/>
                  </a:outerShdw>
                </a:effectLst>
                <a:latin typeface="Calibri" pitchFamily="34" charset="0"/>
              </a:rPr>
              <a:t>lavora</a:t>
            </a:r>
            <a:r>
              <a:rPr lang="en-US" sz="2400" dirty="0" smtClean="0">
                <a:effectLst>
                  <a:outerShdw blurRad="38100" dist="38100" dir="2700000" algn="tl">
                    <a:srgbClr val="000000"/>
                  </a:outerShdw>
                </a:effectLst>
                <a:latin typeface="Calibri" pitchFamily="34" charset="0"/>
              </a:rPr>
              <a:t> molto</a:t>
            </a:r>
            <a:endParaRPr lang="it-IT" sz="2400" dirty="0">
              <a:effectLst>
                <a:outerShdw blurRad="38100" dist="38100" dir="2700000" algn="tl">
                  <a:srgbClr val="000000"/>
                </a:outerShdw>
              </a:effectLst>
              <a:latin typeface="Calibri" pitchFamily="34" charset="0"/>
            </a:endParaRPr>
          </a:p>
        </p:txBody>
      </p:sp>
      <p:sp>
        <p:nvSpPr>
          <p:cNvPr id="85004" name="Rectangle 12"/>
          <p:cNvSpPr>
            <a:spLocks noChangeArrowheads="1"/>
          </p:cNvSpPr>
          <p:nvPr/>
        </p:nvSpPr>
        <p:spPr bwMode="auto">
          <a:xfrm>
            <a:off x="684213" y="5311113"/>
            <a:ext cx="2232025" cy="1200329"/>
          </a:xfrm>
          <a:prstGeom prst="rect">
            <a:avLst/>
          </a:prstGeom>
          <a:solidFill>
            <a:srgbClr val="FF0000"/>
          </a:solidFill>
          <a:ln w="9525">
            <a:solidFill>
              <a:schemeClr val="tx1"/>
            </a:solidFill>
            <a:miter lim="800000"/>
            <a:headEnd/>
            <a:tailEnd/>
          </a:ln>
          <a:effectLst/>
        </p:spPr>
        <p:txBody>
          <a:bodyPr>
            <a:spAutoFit/>
          </a:bodyPr>
          <a:lstStyle/>
          <a:p>
            <a:pPr algn="ctr" defTabSz="914400">
              <a:defRPr/>
            </a:pPr>
            <a:r>
              <a:rPr lang="en-US" sz="2400" dirty="0" err="1" smtClean="0">
                <a:effectLst>
                  <a:outerShdw blurRad="38100" dist="38100" dir="2700000" algn="tl">
                    <a:srgbClr val="000000"/>
                  </a:outerShdw>
                </a:effectLst>
                <a:latin typeface="Calibri" pitchFamily="34" charset="0"/>
              </a:rPr>
              <a:t>Disturbi</a:t>
            </a:r>
            <a:r>
              <a:rPr lang="en-US" sz="2400" dirty="0" smtClean="0">
                <a:effectLst>
                  <a:outerShdw blurRad="38100" dist="38100" dir="2700000" algn="tl">
                    <a:srgbClr val="000000"/>
                  </a:outerShdw>
                </a:effectLst>
                <a:latin typeface="Calibri" pitchFamily="34" charset="0"/>
              </a:rPr>
              <a:t> del </a:t>
            </a:r>
            <a:r>
              <a:rPr lang="en-US" sz="2400" dirty="0" err="1" smtClean="0">
                <a:effectLst>
                  <a:outerShdw blurRad="38100" dist="38100" dir="2700000" algn="tl">
                    <a:srgbClr val="000000"/>
                  </a:outerShdw>
                </a:effectLst>
                <a:latin typeface="Calibri" pitchFamily="34" charset="0"/>
              </a:rPr>
              <a:t>comportamento</a:t>
            </a:r>
            <a:r>
              <a:rPr lang="en-US" sz="2400" dirty="0" smtClean="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alimentare</a:t>
            </a:r>
            <a:endParaRPr lang="it-IT" sz="2400" dirty="0">
              <a:effectLst>
                <a:outerShdw blurRad="38100" dist="38100" dir="2700000" algn="tl">
                  <a:srgbClr val="000000"/>
                </a:outerShdw>
              </a:effectLst>
              <a:latin typeface="Calibri" pitchFamily="34" charset="0"/>
            </a:endParaRPr>
          </a:p>
        </p:txBody>
      </p:sp>
      <p:sp>
        <p:nvSpPr>
          <p:cNvPr id="85006" name="Rectangle 14"/>
          <p:cNvSpPr>
            <a:spLocks noChangeArrowheads="1"/>
          </p:cNvSpPr>
          <p:nvPr/>
        </p:nvSpPr>
        <p:spPr bwMode="auto">
          <a:xfrm>
            <a:off x="5369828" y="4259729"/>
            <a:ext cx="2846127" cy="1938992"/>
          </a:xfrm>
          <a:prstGeom prst="rect">
            <a:avLst/>
          </a:prstGeom>
          <a:solidFill>
            <a:schemeClr val="tx1"/>
          </a:solidFill>
          <a:ln w="9525">
            <a:noFill/>
            <a:miter lim="800000"/>
            <a:headEnd/>
            <a:tailEnd/>
          </a:ln>
          <a:effectLst/>
        </p:spPr>
        <p:txBody>
          <a:bodyPr wrap="square">
            <a:spAutoFit/>
          </a:bodyPr>
          <a:lstStyle/>
          <a:p>
            <a:pPr defTabSz="914400">
              <a:buFontTx/>
              <a:buChar char="•"/>
              <a:defRPr/>
            </a:pPr>
            <a:r>
              <a:rPr lang="en-US" sz="2400" dirty="0">
                <a:solidFill>
                  <a:srgbClr val="FF0000"/>
                </a:solidFill>
                <a:effectLst>
                  <a:outerShdw blurRad="38100" dist="38100" dir="2700000" algn="tl">
                    <a:srgbClr val="C0C0C0"/>
                  </a:outerShdw>
                </a:effectLst>
                <a:latin typeface="Calibri" pitchFamily="34" charset="0"/>
              </a:rPr>
              <a:t> </a:t>
            </a:r>
            <a:r>
              <a:rPr lang="en-US" sz="2400" dirty="0" err="1" smtClean="0">
                <a:solidFill>
                  <a:srgbClr val="FF0000"/>
                </a:solidFill>
                <a:effectLst>
                  <a:outerShdw blurRad="38100" dist="38100" dir="2700000" algn="tl">
                    <a:srgbClr val="C0C0C0"/>
                  </a:outerShdw>
                </a:effectLst>
                <a:latin typeface="Calibri" pitchFamily="34" charset="0"/>
              </a:rPr>
              <a:t>cefalea</a:t>
            </a:r>
            <a:endParaRPr lang="en-US" sz="2400" dirty="0">
              <a:solidFill>
                <a:srgbClr val="FF0000"/>
              </a:solidFill>
              <a:effectLst>
                <a:outerShdw blurRad="38100" dist="38100" dir="2700000" algn="tl">
                  <a:srgbClr val="000000">
                    <a:alpha val="43137"/>
                  </a:srgbClr>
                </a:outerShdw>
              </a:effectLst>
              <a:latin typeface="Calibri" pitchFamily="34" charset="0"/>
            </a:endParaRPr>
          </a:p>
          <a:p>
            <a:pPr defTabSz="914400">
              <a:buFontTx/>
              <a:buChar char="•"/>
              <a:defRPr/>
            </a:pPr>
            <a:r>
              <a:rPr lang="en-US" sz="2400" dirty="0">
                <a:solidFill>
                  <a:srgbClr val="FF0000"/>
                </a:solidFill>
                <a:effectLst>
                  <a:outerShdw blurRad="38100" dist="38100" dir="2700000" algn="tl">
                    <a:srgbClr val="000000">
                      <a:alpha val="43137"/>
                    </a:srgbClr>
                  </a:outerShdw>
                </a:effectLst>
                <a:latin typeface="Calibri" pitchFamily="34" charset="0"/>
              </a:rPr>
              <a:t> </a:t>
            </a:r>
            <a:r>
              <a:rPr lang="en-US" sz="2400" dirty="0" err="1">
                <a:solidFill>
                  <a:srgbClr val="FF0000"/>
                </a:solidFill>
                <a:effectLst>
                  <a:outerShdw blurRad="38100" dist="38100" dir="2700000" algn="tl">
                    <a:srgbClr val="000000">
                      <a:alpha val="43137"/>
                    </a:srgbClr>
                  </a:outerShdw>
                </a:effectLst>
                <a:latin typeface="Calibri" pitchFamily="34" charset="0"/>
              </a:rPr>
              <a:t>dispnea</a:t>
            </a:r>
            <a:endParaRPr lang="en-US" sz="2400" dirty="0">
              <a:solidFill>
                <a:srgbClr val="FF0000"/>
              </a:solidFill>
              <a:effectLst>
                <a:outerShdw blurRad="38100" dist="38100" dir="2700000" algn="tl">
                  <a:srgbClr val="000000">
                    <a:alpha val="43137"/>
                  </a:srgbClr>
                </a:outerShdw>
              </a:effectLst>
              <a:latin typeface="Calibri" pitchFamily="34" charset="0"/>
            </a:endParaRPr>
          </a:p>
          <a:p>
            <a:pPr defTabSz="914400">
              <a:buFontTx/>
              <a:buChar char="•"/>
              <a:defRPr/>
            </a:pPr>
            <a:r>
              <a:rPr lang="en-US" sz="2400" dirty="0">
                <a:solidFill>
                  <a:srgbClr val="FF0000"/>
                </a:solidFill>
                <a:effectLst>
                  <a:outerShdw blurRad="38100" dist="38100" dir="2700000" algn="tl">
                    <a:srgbClr val="000000">
                      <a:alpha val="43137"/>
                    </a:srgbClr>
                  </a:outerShdw>
                </a:effectLst>
                <a:latin typeface="Calibri" pitchFamily="34" charset="0"/>
              </a:rPr>
              <a:t> </a:t>
            </a:r>
            <a:r>
              <a:rPr lang="en-US" sz="2400" dirty="0" err="1" smtClean="0">
                <a:solidFill>
                  <a:srgbClr val="FF0000"/>
                </a:solidFill>
                <a:effectLst>
                  <a:outerShdw blurRad="38100" dist="38100" dir="2700000" algn="tl">
                    <a:srgbClr val="000000">
                      <a:alpha val="43137"/>
                    </a:srgbClr>
                  </a:outerShdw>
                </a:effectLst>
                <a:latin typeface="Calibri" pitchFamily="34" charset="0"/>
              </a:rPr>
              <a:t>bradiaritmia</a:t>
            </a:r>
            <a:endParaRPr lang="en-US" sz="2400" dirty="0">
              <a:solidFill>
                <a:srgbClr val="FF0000"/>
              </a:solidFill>
              <a:effectLst>
                <a:outerShdw blurRad="38100" dist="38100" dir="2700000" algn="tl">
                  <a:srgbClr val="000000">
                    <a:alpha val="43137"/>
                  </a:srgbClr>
                </a:outerShdw>
              </a:effectLst>
              <a:latin typeface="Calibri" pitchFamily="34" charset="0"/>
            </a:endParaRPr>
          </a:p>
          <a:p>
            <a:pPr defTabSz="914400">
              <a:buFontTx/>
              <a:buChar char="•"/>
              <a:defRPr/>
            </a:pPr>
            <a:r>
              <a:rPr lang="en-US" sz="2400" dirty="0">
                <a:solidFill>
                  <a:srgbClr val="FF0000"/>
                </a:solidFill>
                <a:effectLst>
                  <a:outerShdw blurRad="38100" dist="38100" dir="2700000" algn="tl">
                    <a:srgbClr val="000000">
                      <a:alpha val="43137"/>
                    </a:srgbClr>
                  </a:outerShdw>
                </a:effectLst>
                <a:latin typeface="Calibri" pitchFamily="34" charset="0"/>
              </a:rPr>
              <a:t> </a:t>
            </a:r>
            <a:r>
              <a:rPr lang="en-US" sz="2400" dirty="0" err="1">
                <a:solidFill>
                  <a:srgbClr val="FF0000"/>
                </a:solidFill>
                <a:effectLst>
                  <a:outerShdw blurRad="38100" dist="38100" dir="2700000" algn="tl">
                    <a:srgbClr val="000000">
                      <a:alpha val="43137"/>
                    </a:srgbClr>
                  </a:outerShdw>
                </a:effectLst>
                <a:latin typeface="Calibri" pitchFamily="34" charset="0"/>
              </a:rPr>
              <a:t>importante</a:t>
            </a:r>
            <a:r>
              <a:rPr lang="en-US" sz="2400" dirty="0">
                <a:solidFill>
                  <a:srgbClr val="FF0000"/>
                </a:solidFill>
                <a:effectLst>
                  <a:outerShdw blurRad="38100" dist="38100" dir="2700000" algn="tl">
                    <a:srgbClr val="000000">
                      <a:alpha val="43137"/>
                    </a:srgbClr>
                  </a:outerShdw>
                </a:effectLst>
                <a:latin typeface="Calibri" pitchFamily="34" charset="0"/>
              </a:rPr>
              <a:t> </a:t>
            </a:r>
            <a:r>
              <a:rPr lang="en-US" sz="2400" dirty="0" err="1">
                <a:solidFill>
                  <a:srgbClr val="FF0000"/>
                </a:solidFill>
                <a:effectLst>
                  <a:outerShdw blurRad="38100" dist="38100" dir="2700000" algn="tl">
                    <a:srgbClr val="000000">
                      <a:alpha val="43137"/>
                    </a:srgbClr>
                  </a:outerShdw>
                </a:effectLst>
                <a:latin typeface="Calibri" pitchFamily="34" charset="0"/>
              </a:rPr>
              <a:t>astenia</a:t>
            </a:r>
            <a:endParaRPr lang="en-US" sz="2400" dirty="0">
              <a:solidFill>
                <a:srgbClr val="FF0000"/>
              </a:solidFill>
              <a:effectLst>
                <a:outerShdw blurRad="38100" dist="38100" dir="2700000" algn="tl">
                  <a:srgbClr val="000000">
                    <a:alpha val="43137"/>
                  </a:srgbClr>
                </a:outerShdw>
              </a:effectLst>
              <a:latin typeface="Calibri" pitchFamily="34" charset="0"/>
            </a:endParaRPr>
          </a:p>
          <a:p>
            <a:pPr defTabSz="914400">
              <a:buFontTx/>
              <a:buChar char="•"/>
              <a:defRPr/>
            </a:pPr>
            <a:r>
              <a:rPr lang="en-US" sz="2400" dirty="0">
                <a:solidFill>
                  <a:srgbClr val="FF0000"/>
                </a:solidFill>
                <a:effectLst>
                  <a:outerShdw blurRad="38100" dist="38100" dir="2700000" algn="tl">
                    <a:srgbClr val="000000">
                      <a:alpha val="43137"/>
                    </a:srgbClr>
                  </a:outerShdw>
                </a:effectLst>
                <a:latin typeface="Calibri" pitchFamily="34" charset="0"/>
              </a:rPr>
              <a:t> </a:t>
            </a:r>
            <a:r>
              <a:rPr lang="en-US" sz="2400" dirty="0" err="1">
                <a:solidFill>
                  <a:srgbClr val="FF0000"/>
                </a:solidFill>
                <a:effectLst>
                  <a:outerShdw blurRad="38100" dist="38100" dir="2700000" algn="tl">
                    <a:srgbClr val="000000">
                      <a:alpha val="43137"/>
                    </a:srgbClr>
                  </a:outerShdw>
                </a:effectLst>
                <a:latin typeface="Calibri" pitchFamily="34" charset="0"/>
              </a:rPr>
              <a:t>sindrome</a:t>
            </a:r>
            <a:r>
              <a:rPr lang="en-US" sz="2400" dirty="0">
                <a:solidFill>
                  <a:srgbClr val="FF0000"/>
                </a:solidFill>
                <a:effectLst>
                  <a:outerShdw blurRad="38100" dist="38100" dir="2700000" algn="tl">
                    <a:srgbClr val="000000">
                      <a:alpha val="43137"/>
                    </a:srgbClr>
                  </a:outerShdw>
                </a:effectLst>
                <a:latin typeface="Calibri" pitchFamily="34" charset="0"/>
              </a:rPr>
              <a:t> </a:t>
            </a:r>
            <a:r>
              <a:rPr lang="en-US" sz="2400" dirty="0" err="1" smtClean="0">
                <a:solidFill>
                  <a:srgbClr val="FF0000"/>
                </a:solidFill>
                <a:effectLst>
                  <a:outerShdw blurRad="38100" dist="38100" dir="2700000" algn="tl">
                    <a:srgbClr val="000000">
                      <a:alpha val="43137"/>
                    </a:srgbClr>
                  </a:outerShdw>
                </a:effectLst>
                <a:latin typeface="Calibri" pitchFamily="34" charset="0"/>
              </a:rPr>
              <a:t>ansiosa</a:t>
            </a:r>
            <a:endParaRPr lang="it-IT" sz="2400" dirty="0">
              <a:solidFill>
                <a:srgbClr val="FF0000"/>
              </a:solidFill>
              <a:effectLst>
                <a:outerShdw blurRad="38100" dist="38100" dir="2700000" algn="tl">
                  <a:srgbClr val="000000">
                    <a:alpha val="43137"/>
                  </a:srgbClr>
                </a:outerShdw>
              </a:effectLst>
              <a:latin typeface="Calibri" pitchFamily="34" charset="0"/>
            </a:endParaRPr>
          </a:p>
        </p:txBody>
      </p:sp>
      <p:sp>
        <p:nvSpPr>
          <p:cNvPr id="100359" name="AutoShape 15"/>
          <p:cNvSpPr>
            <a:spLocks noChangeArrowheads="1"/>
          </p:cNvSpPr>
          <p:nvPr/>
        </p:nvSpPr>
        <p:spPr bwMode="auto">
          <a:xfrm>
            <a:off x="2195513" y="2636838"/>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0360" name="AutoShape 16"/>
          <p:cNvSpPr>
            <a:spLocks noChangeArrowheads="1"/>
          </p:cNvSpPr>
          <p:nvPr/>
        </p:nvSpPr>
        <p:spPr bwMode="auto">
          <a:xfrm flipH="1">
            <a:off x="5219700" y="2636838"/>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0361" name="AutoShape 17"/>
          <p:cNvSpPr>
            <a:spLocks noChangeArrowheads="1"/>
          </p:cNvSpPr>
          <p:nvPr/>
        </p:nvSpPr>
        <p:spPr bwMode="auto">
          <a:xfrm flipV="1">
            <a:off x="2195513" y="4365625"/>
            <a:ext cx="647700" cy="863600"/>
          </a:xfrm>
          <a:prstGeom prst="lightningBolt">
            <a:avLst/>
          </a:prstGeom>
          <a:solidFill>
            <a:schemeClr val="hlink"/>
          </a:solidFill>
          <a:ln w="38100" cmpd="dbl">
            <a:solidFill>
              <a:schemeClr val="tx1"/>
            </a:solidFill>
            <a:prstDash val="sysDot"/>
            <a:miter lim="800000"/>
            <a:headEnd/>
            <a:tailEnd/>
          </a:ln>
        </p:spPr>
        <p:txBody>
          <a:bodyPr wrap="none" anchor="ctr"/>
          <a:lstStyle/>
          <a:p>
            <a:pPr defTabSz="914400">
              <a:defRPr/>
            </a:pPr>
            <a:endParaRPr lang="it-IT" sz="1200">
              <a:effectLst>
                <a:outerShdw blurRad="38100" dist="38100" dir="2700000" algn="tl">
                  <a:srgbClr val="000000"/>
                </a:outerShdw>
              </a:effectLst>
              <a:latin typeface="Calibri" pitchFamily="34" charset="0"/>
            </a:endParaRPr>
          </a:p>
        </p:txBody>
      </p:sp>
      <p:sp>
        <p:nvSpPr>
          <p:cNvPr id="100362" name="AutoShape 18"/>
          <p:cNvSpPr>
            <a:spLocks noChangeArrowheads="1"/>
          </p:cNvSpPr>
          <p:nvPr/>
        </p:nvSpPr>
        <p:spPr bwMode="auto">
          <a:xfrm rot="-4027798">
            <a:off x="4530326" y="4453908"/>
            <a:ext cx="792162" cy="649288"/>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pPr defTabSz="914400">
              <a:defRPr/>
            </a:pPr>
            <a:endParaRPr lang="it-IT" sz="1200">
              <a:effectLst>
                <a:outerShdw blurRad="38100" dist="38100" dir="2700000" algn="tl">
                  <a:srgbClr val="C0C0C0"/>
                </a:outerShdw>
              </a:effectLst>
              <a:latin typeface="Calibri" pitchFamily="34" charset="0"/>
            </a:endParaRPr>
          </a:p>
        </p:txBody>
      </p:sp>
      <p:grpSp>
        <p:nvGrpSpPr>
          <p:cNvPr id="57354" name="Group 12"/>
          <p:cNvGrpSpPr>
            <a:grpSpLocks/>
          </p:cNvGrpSpPr>
          <p:nvPr/>
        </p:nvGrpSpPr>
        <p:grpSpPr bwMode="auto">
          <a:xfrm>
            <a:off x="34925" y="-134938"/>
            <a:ext cx="9109075" cy="6992938"/>
            <a:chOff x="22" y="-85"/>
            <a:chExt cx="5738" cy="4405"/>
          </a:xfrm>
        </p:grpSpPr>
        <p:sp>
          <p:nvSpPr>
            <p:cNvPr id="57355"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56"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57357" name="Group 17"/>
            <p:cNvGrpSpPr>
              <a:grpSpLocks/>
            </p:cNvGrpSpPr>
            <p:nvPr/>
          </p:nvGrpSpPr>
          <p:grpSpPr bwMode="auto">
            <a:xfrm>
              <a:off x="4736" y="3947"/>
              <a:ext cx="1024" cy="373"/>
              <a:chOff x="4736" y="3730"/>
              <a:chExt cx="1024" cy="373"/>
            </a:xfrm>
          </p:grpSpPr>
          <p:sp>
            <p:nvSpPr>
              <p:cNvPr id="57366"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57367"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57359"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0"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1"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2"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57363"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57364" name="Picture 24"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57365" name="Picture 25"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pic>
        <p:nvPicPr>
          <p:cNvPr id="25"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60225" t="7059" r="21353" b="68086"/>
          <a:stretch/>
        </p:blipFill>
        <p:spPr bwMode="auto">
          <a:xfrm>
            <a:off x="2942760" y="2259952"/>
            <a:ext cx="1925352" cy="259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516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25"/>
          <p:cNvGrpSpPr>
            <a:grpSpLocks/>
          </p:cNvGrpSpPr>
          <p:nvPr/>
        </p:nvGrpSpPr>
        <p:grpSpPr bwMode="auto">
          <a:xfrm>
            <a:off x="34925" y="-134938"/>
            <a:ext cx="9109075" cy="6992938"/>
            <a:chOff x="22" y="-85"/>
            <a:chExt cx="5738" cy="4405"/>
          </a:xfrm>
        </p:grpSpPr>
        <p:sp>
          <p:nvSpPr>
            <p:cNvPr id="40962"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3"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40964" name="Group 17"/>
            <p:cNvGrpSpPr>
              <a:grpSpLocks/>
            </p:cNvGrpSpPr>
            <p:nvPr/>
          </p:nvGrpSpPr>
          <p:grpSpPr bwMode="auto">
            <a:xfrm>
              <a:off x="4736" y="3947"/>
              <a:ext cx="1024" cy="373"/>
              <a:chOff x="4736" y="3730"/>
              <a:chExt cx="1024" cy="373"/>
            </a:xfrm>
          </p:grpSpPr>
          <p:sp>
            <p:nvSpPr>
              <p:cNvPr id="40973"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40974"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40966"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7"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8"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69"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40970"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40971" name="Picture 37"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40972" name="Picture 38"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17" name="Rectangle 17"/>
          <p:cNvSpPr>
            <a:spLocks noChangeArrowheads="1"/>
          </p:cNvSpPr>
          <p:nvPr/>
        </p:nvSpPr>
        <p:spPr bwMode="auto">
          <a:xfrm>
            <a:off x="2484438" y="1458913"/>
            <a:ext cx="2520950" cy="584200"/>
          </a:xfrm>
          <a:prstGeom prst="rect">
            <a:avLst/>
          </a:prstGeom>
          <a:noFill/>
          <a:ln w="9525">
            <a:noFill/>
            <a:miter lim="800000"/>
            <a:headEnd/>
            <a:tailEnd/>
          </a:ln>
          <a:effectLst/>
        </p:spPr>
        <p:txBody>
          <a:bodyPr>
            <a:spAutoFit/>
          </a:bodyPr>
          <a:lstStyle/>
          <a:p>
            <a:pPr defTabSz="914400">
              <a:defRPr/>
            </a:pPr>
            <a:r>
              <a:rPr lang="en-US" sz="3200" dirty="0" smtClean="0">
                <a:effectLst>
                  <a:outerShdw blurRad="38100" dist="38100" dir="2700000" algn="tl">
                    <a:srgbClr val="000000">
                      <a:alpha val="43137"/>
                    </a:srgbClr>
                  </a:outerShdw>
                </a:effectLst>
                <a:latin typeface="Calibri" pitchFamily="34" charset="0"/>
              </a:rPr>
              <a:t>FS, 58 </a:t>
            </a:r>
            <a:r>
              <a:rPr lang="en-US" sz="3200" dirty="0">
                <a:effectLst>
                  <a:outerShdw blurRad="38100" dist="38100" dir="2700000" algn="tl">
                    <a:srgbClr val="000000">
                      <a:alpha val="43137"/>
                    </a:srgbClr>
                  </a:outerShdw>
                </a:effectLst>
                <a:latin typeface="Calibri" pitchFamily="34" charset="0"/>
              </a:rPr>
              <a:t>aa</a:t>
            </a:r>
            <a:endParaRPr lang="it-IT" sz="3200" dirty="0">
              <a:effectLst>
                <a:outerShdw blurRad="38100" dist="38100" dir="2700000" algn="tl">
                  <a:srgbClr val="000000">
                    <a:alpha val="43137"/>
                  </a:srgbClr>
                </a:outerShdw>
              </a:effectLst>
              <a:latin typeface="Calibri" pitchFamily="34" charset="0"/>
            </a:endParaRPr>
          </a:p>
        </p:txBody>
      </p:sp>
      <p:grpSp>
        <p:nvGrpSpPr>
          <p:cNvPr id="4" name="Gruppo 3"/>
          <p:cNvGrpSpPr/>
          <p:nvPr/>
        </p:nvGrpSpPr>
        <p:grpSpPr>
          <a:xfrm>
            <a:off x="627768" y="1638300"/>
            <a:ext cx="1338161" cy="2348042"/>
            <a:chOff x="627768" y="3562061"/>
            <a:chExt cx="1338161" cy="2348042"/>
          </a:xfrm>
        </p:grpSpPr>
        <p:pic>
          <p:nvPicPr>
            <p:cNvPr id="19"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62711" t="72586" r="24763" b="4021"/>
            <a:stretch/>
          </p:blipFill>
          <p:spPr bwMode="auto">
            <a:xfrm>
              <a:off x="627768" y="3562061"/>
              <a:ext cx="1338161" cy="2348042"/>
            </a:xfrm>
            <a:prstGeom prst="rect">
              <a:avLst/>
            </a:prstGeom>
            <a:noFill/>
            <a:extLst>
              <a:ext uri="{909E8E84-426E-40DD-AFC4-6F175D3DCCD1}">
                <a14:hiddenFill xmlns:a14="http://schemas.microsoft.com/office/drawing/2010/main">
                  <a:solidFill>
                    <a:srgbClr val="FFFFFF"/>
                  </a:solidFill>
                </a14:hiddenFill>
              </a:ext>
            </a:extLst>
          </p:spPr>
        </p:pic>
        <p:sp>
          <p:nvSpPr>
            <p:cNvPr id="3" name="Triangolo rettangolo 2"/>
            <p:cNvSpPr/>
            <p:nvPr/>
          </p:nvSpPr>
          <p:spPr>
            <a:xfrm rot="10800000">
              <a:off x="1528549" y="3575709"/>
              <a:ext cx="423732" cy="39579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1" name="Rectangle 13"/>
          <p:cNvSpPr>
            <a:spLocks noChangeArrowheads="1"/>
          </p:cNvSpPr>
          <p:nvPr/>
        </p:nvSpPr>
        <p:spPr bwMode="auto">
          <a:xfrm>
            <a:off x="2450958" y="3141663"/>
            <a:ext cx="5799137" cy="1138773"/>
          </a:xfrm>
          <a:prstGeom prst="rect">
            <a:avLst/>
          </a:prstGeom>
          <a:noFill/>
          <a:ln w="9525">
            <a:noFill/>
            <a:miter lim="800000"/>
            <a:headEnd/>
            <a:tailEnd/>
          </a:ln>
          <a:effectLst/>
        </p:spPr>
        <p:txBody>
          <a:bodyPr wrap="square">
            <a:spAutoFit/>
          </a:bodyPr>
          <a:lstStyle/>
          <a:p>
            <a:pPr defTabSz="914400">
              <a:defRPr/>
            </a:pPr>
            <a:r>
              <a:rPr lang="en-US" sz="2000" dirty="0" err="1">
                <a:effectLst>
                  <a:outerShdw blurRad="38100" dist="38100" dir="2700000" algn="tl">
                    <a:srgbClr val="000000"/>
                  </a:outerShdw>
                </a:effectLst>
                <a:latin typeface="Calibri" pitchFamily="34" charset="0"/>
              </a:rPr>
              <a:t>Viene</a:t>
            </a:r>
            <a:r>
              <a:rPr lang="en-US" sz="2000" dirty="0">
                <a:effectLst>
                  <a:outerShdw blurRad="38100" dist="38100" dir="2700000" algn="tl">
                    <a:srgbClr val="000000"/>
                  </a:outerShdw>
                </a:effectLst>
                <a:latin typeface="Calibri" pitchFamily="34" charset="0"/>
              </a:rPr>
              <a:t> </a:t>
            </a:r>
            <a:r>
              <a:rPr lang="en-US" sz="2000" dirty="0" err="1">
                <a:effectLst>
                  <a:outerShdw blurRad="38100" dist="38100" dir="2700000" algn="tl">
                    <a:srgbClr val="000000"/>
                  </a:outerShdw>
                </a:effectLst>
                <a:latin typeface="Calibri" pitchFamily="34" charset="0"/>
              </a:rPr>
              <a:t>indirizzato</a:t>
            </a:r>
            <a:r>
              <a:rPr lang="en-US" sz="2000" dirty="0">
                <a:effectLst>
                  <a:outerShdw blurRad="38100" dist="38100" dir="2700000" algn="tl">
                    <a:srgbClr val="000000"/>
                  </a:outerShdw>
                </a:effectLst>
                <a:latin typeface="Calibri" pitchFamily="34" charset="0"/>
              </a:rPr>
              <a:t> al </a:t>
            </a:r>
            <a:r>
              <a:rPr lang="en-US" sz="2000" dirty="0" err="1">
                <a:effectLst>
                  <a:outerShdw blurRad="38100" dist="38100" dir="2700000" algn="tl">
                    <a:srgbClr val="000000"/>
                  </a:outerShdw>
                </a:effectLst>
                <a:latin typeface="Calibri" pitchFamily="34" charset="0"/>
              </a:rPr>
              <a:t>curante</a:t>
            </a:r>
            <a:r>
              <a:rPr lang="en-US" sz="2000" dirty="0">
                <a:effectLst>
                  <a:outerShdw blurRad="38100" dist="38100" dir="2700000" algn="tl">
                    <a:srgbClr val="000000"/>
                  </a:outerShdw>
                </a:effectLst>
                <a:latin typeface="Calibri" pitchFamily="34" charset="0"/>
              </a:rPr>
              <a:t> con </a:t>
            </a:r>
            <a:r>
              <a:rPr lang="en-US" sz="2000" dirty="0" err="1">
                <a:effectLst>
                  <a:outerShdw blurRad="38100" dist="38100" dir="2700000" algn="tl">
                    <a:srgbClr val="000000"/>
                  </a:outerShdw>
                </a:effectLst>
                <a:latin typeface="Calibri" pitchFamily="34" charset="0"/>
              </a:rPr>
              <a:t>diagnosi</a:t>
            </a:r>
            <a:r>
              <a:rPr lang="en-US" sz="2000" dirty="0">
                <a:effectLst>
                  <a:outerShdw blurRad="38100" dist="38100" dir="2700000" algn="tl">
                    <a:srgbClr val="000000"/>
                  </a:outerShdw>
                </a:effectLst>
                <a:latin typeface="Calibri" pitchFamily="34" charset="0"/>
              </a:rPr>
              <a:t> di </a:t>
            </a:r>
          </a:p>
          <a:p>
            <a:pPr defTabSz="914400">
              <a:defRPr/>
            </a:pPr>
            <a:endParaRPr lang="en-US" sz="2000" dirty="0">
              <a:effectLst>
                <a:outerShdw blurRad="38100" dist="38100" dir="2700000" algn="tl">
                  <a:srgbClr val="000000"/>
                </a:outerShdw>
              </a:effectLst>
              <a:latin typeface="Calibri" pitchFamily="34" charset="0"/>
            </a:endParaRPr>
          </a:p>
          <a:p>
            <a:pPr defTabSz="914400">
              <a:defRPr/>
            </a:pPr>
            <a:r>
              <a:rPr lang="en-US" sz="2800" dirty="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verosimile</a:t>
            </a:r>
            <a:r>
              <a:rPr lang="en-US" sz="2800" dirty="0" smtClean="0">
                <a:effectLst>
                  <a:outerShdw blurRad="38100" dist="38100" dir="2700000" algn="tl">
                    <a:srgbClr val="000000"/>
                  </a:outerShdw>
                </a:effectLst>
                <a:latin typeface="Calibri" pitchFamily="34" charset="0"/>
              </a:rPr>
              <a:t> </a:t>
            </a:r>
            <a:r>
              <a:rPr lang="en-US" sz="2800" dirty="0" err="1" smtClean="0">
                <a:effectLst>
                  <a:outerShdw blurRad="38100" dist="38100" dir="2700000" algn="tl">
                    <a:srgbClr val="000000"/>
                  </a:outerShdw>
                </a:effectLst>
                <a:latin typeface="Calibri" pitchFamily="34" charset="0"/>
              </a:rPr>
              <a:t>attacco</a:t>
            </a:r>
            <a:r>
              <a:rPr lang="en-US" sz="2800" dirty="0" smtClean="0">
                <a:effectLst>
                  <a:outerShdw blurRad="38100" dist="38100" dir="2700000" algn="tl">
                    <a:srgbClr val="000000"/>
                  </a:outerShdw>
                </a:effectLst>
                <a:latin typeface="Calibri" pitchFamily="34" charset="0"/>
              </a:rPr>
              <a:t> di </a:t>
            </a:r>
            <a:r>
              <a:rPr lang="en-US" sz="2800" dirty="0" err="1" smtClean="0">
                <a:effectLst>
                  <a:outerShdw blurRad="38100" dist="38100" dir="2700000" algn="tl">
                    <a:srgbClr val="000000"/>
                  </a:outerShdw>
                </a:effectLst>
                <a:latin typeface="Calibri" pitchFamily="34" charset="0"/>
              </a:rPr>
              <a:t>panico</a:t>
            </a:r>
            <a:r>
              <a:rPr lang="en-US" sz="2800" dirty="0" smtClean="0">
                <a:effectLst>
                  <a:outerShdw blurRad="38100" dist="38100" dir="2700000" algn="tl">
                    <a:srgbClr val="000000"/>
                  </a:outerShdw>
                </a:effectLst>
                <a:latin typeface="Calibri" pitchFamily="34" charset="0"/>
              </a:rPr>
              <a:t> in </a:t>
            </a:r>
            <a:r>
              <a:rPr lang="en-US" sz="2800" dirty="0" err="1" smtClean="0">
                <a:effectLst>
                  <a:outerShdw blurRad="38100" dist="38100" dir="2700000" algn="tl">
                    <a:srgbClr val="000000"/>
                  </a:outerShdw>
                </a:effectLst>
                <a:latin typeface="Calibri" pitchFamily="34" charset="0"/>
              </a:rPr>
              <a:t>ansiosa</a:t>
            </a:r>
            <a:endParaRPr lang="en-US" sz="2800" dirty="0">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828518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12" name="Rectangle 12"/>
          <p:cNvSpPr>
            <a:spLocks noChangeArrowheads="1"/>
          </p:cNvSpPr>
          <p:nvPr/>
        </p:nvSpPr>
        <p:spPr bwMode="auto">
          <a:xfrm>
            <a:off x="2700338" y="2139950"/>
            <a:ext cx="3384550" cy="460375"/>
          </a:xfrm>
          <a:prstGeom prst="rect">
            <a:avLst/>
          </a:prstGeom>
          <a:noFill/>
          <a:ln w="9525">
            <a:noFill/>
            <a:miter lim="800000"/>
            <a:headEnd/>
            <a:tailEnd/>
          </a:ln>
          <a:effectLst/>
        </p:spPr>
        <p:txBody>
          <a:bodyPr>
            <a:spAutoFit/>
          </a:bodyPr>
          <a:lstStyle/>
          <a:p>
            <a:pPr defTabSz="914400">
              <a:defRPr/>
            </a:pPr>
            <a:r>
              <a:rPr lang="en-US" sz="2400" dirty="0">
                <a:effectLst>
                  <a:outerShdw blurRad="38100" dist="38100" dir="2700000" algn="tl">
                    <a:srgbClr val="000000"/>
                  </a:outerShdw>
                </a:effectLst>
                <a:latin typeface="Calibri" pitchFamily="34" charset="0"/>
              </a:rPr>
              <a:t>… continua a stare male…</a:t>
            </a:r>
            <a:endParaRPr lang="en-US" sz="3200" dirty="0">
              <a:effectLst>
                <a:outerShdw blurRad="38100" dist="38100" dir="2700000" algn="tl">
                  <a:srgbClr val="000000"/>
                </a:outerShdw>
              </a:effectLst>
              <a:latin typeface="Calibri" pitchFamily="34" charset="0"/>
            </a:endParaRPr>
          </a:p>
        </p:txBody>
      </p:sp>
      <p:sp>
        <p:nvSpPr>
          <p:cNvPr id="76813" name="Rectangle 13"/>
          <p:cNvSpPr>
            <a:spLocks noChangeArrowheads="1"/>
          </p:cNvSpPr>
          <p:nvPr/>
        </p:nvSpPr>
        <p:spPr bwMode="auto">
          <a:xfrm>
            <a:off x="3132137" y="2656699"/>
            <a:ext cx="5722938" cy="461665"/>
          </a:xfrm>
          <a:prstGeom prst="rect">
            <a:avLst/>
          </a:prstGeom>
          <a:noFill/>
          <a:ln w="9525">
            <a:noFill/>
            <a:miter lim="800000"/>
            <a:headEnd/>
            <a:tailEnd/>
          </a:ln>
          <a:effectLst/>
        </p:spPr>
        <p:txBody>
          <a:bodyPr wrap="square">
            <a:spAutoFit/>
          </a:bodyPr>
          <a:lstStyle/>
          <a:p>
            <a:pPr defTabSz="914400">
              <a:defRPr/>
            </a:pPr>
            <a:r>
              <a:rPr lang="en-US" sz="2400" dirty="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spesso</a:t>
            </a:r>
            <a:r>
              <a:rPr lang="en-US" sz="2400" dirty="0" smtClean="0">
                <a:effectLst>
                  <a:outerShdw blurRad="38100" dist="38100" dir="2700000" algn="tl">
                    <a:srgbClr val="000000"/>
                  </a:outerShdw>
                </a:effectLst>
                <a:latin typeface="Calibri" pitchFamily="34" charset="0"/>
              </a:rPr>
              <a:t> non </a:t>
            </a:r>
            <a:r>
              <a:rPr lang="en-US" sz="2400" dirty="0" err="1" smtClean="0">
                <a:effectLst>
                  <a:outerShdw blurRad="38100" dist="38100" dir="2700000" algn="tl">
                    <a:srgbClr val="000000"/>
                  </a:outerShdw>
                </a:effectLst>
                <a:latin typeface="Calibri" pitchFamily="34" charset="0"/>
              </a:rPr>
              <a:t>riesce</a:t>
            </a:r>
            <a:r>
              <a:rPr lang="en-US" sz="2400" dirty="0" smtClean="0">
                <a:effectLst>
                  <a:outerShdw blurRad="38100" dist="38100" dir="2700000" algn="tl">
                    <a:srgbClr val="000000"/>
                  </a:outerShdw>
                </a:effectLst>
                <a:latin typeface="Calibri" pitchFamily="34" charset="0"/>
              </a:rPr>
              <a:t> ad </a:t>
            </a:r>
            <a:r>
              <a:rPr lang="en-US" sz="2400" dirty="0" err="1" smtClean="0">
                <a:effectLst>
                  <a:outerShdw blurRad="38100" dist="38100" dir="2700000" algn="tl">
                    <a:srgbClr val="000000"/>
                  </a:outerShdw>
                </a:effectLst>
                <a:latin typeface="Calibri" pitchFamily="34" charset="0"/>
              </a:rPr>
              <a:t>andare</a:t>
            </a:r>
            <a:r>
              <a:rPr lang="en-US" sz="2400" dirty="0" smtClean="0">
                <a:effectLst>
                  <a:outerShdw blurRad="38100" dist="38100" dir="2700000" algn="tl">
                    <a:srgbClr val="000000"/>
                  </a:outerShdw>
                </a:effectLst>
                <a:latin typeface="Calibri" pitchFamily="34" charset="0"/>
              </a:rPr>
              <a:t> a </a:t>
            </a:r>
            <a:r>
              <a:rPr lang="en-US" sz="2400" dirty="0" err="1" smtClean="0">
                <a:effectLst>
                  <a:outerShdw blurRad="38100" dist="38100" dir="2700000" algn="tl">
                    <a:srgbClr val="000000"/>
                  </a:outerShdw>
                </a:effectLst>
                <a:latin typeface="Calibri" pitchFamily="34" charset="0"/>
              </a:rPr>
              <a:t>lavorare</a:t>
            </a:r>
            <a:r>
              <a:rPr lang="en-US" sz="2400" dirty="0" smtClean="0">
                <a:effectLst>
                  <a:outerShdw blurRad="38100" dist="38100" dir="2700000" algn="tl">
                    <a:srgbClr val="000000"/>
                  </a:outerShdw>
                </a:effectLst>
                <a:latin typeface="Calibri" pitchFamily="34" charset="0"/>
              </a:rPr>
              <a:t> …</a:t>
            </a:r>
            <a:endParaRPr lang="en-US" sz="3200" dirty="0">
              <a:effectLst>
                <a:outerShdw blurRad="38100" dist="38100" dir="2700000" algn="tl">
                  <a:srgbClr val="000000"/>
                </a:outerShdw>
              </a:effectLst>
              <a:latin typeface="Calibri" pitchFamily="34" charset="0"/>
            </a:endParaRPr>
          </a:p>
        </p:txBody>
      </p:sp>
      <p:sp>
        <p:nvSpPr>
          <p:cNvPr id="76814" name="Rectangle 14"/>
          <p:cNvSpPr>
            <a:spLocks noChangeArrowheads="1"/>
          </p:cNvSpPr>
          <p:nvPr/>
        </p:nvSpPr>
        <p:spPr bwMode="auto">
          <a:xfrm>
            <a:off x="4556527" y="3174738"/>
            <a:ext cx="4471095" cy="460375"/>
          </a:xfrm>
          <a:prstGeom prst="rect">
            <a:avLst/>
          </a:prstGeom>
          <a:noFill/>
          <a:ln w="9525">
            <a:noFill/>
            <a:miter lim="800000"/>
            <a:headEnd/>
            <a:tailEnd/>
          </a:ln>
          <a:effectLst/>
        </p:spPr>
        <p:txBody>
          <a:bodyPr wrap="square">
            <a:spAutoFit/>
          </a:bodyPr>
          <a:lstStyle/>
          <a:p>
            <a:pPr defTabSz="914400">
              <a:defRPr/>
            </a:pPr>
            <a:r>
              <a:rPr lang="en-US" sz="2400" dirty="0">
                <a:effectLst>
                  <a:outerShdw blurRad="38100" dist="38100" dir="2700000" algn="tl">
                    <a:srgbClr val="000000"/>
                  </a:outerShdw>
                </a:effectLst>
                <a:latin typeface="Calibri" pitchFamily="34" charset="0"/>
              </a:rPr>
              <a:t>… </a:t>
            </a:r>
            <a:r>
              <a:rPr lang="en-US" sz="2400" dirty="0" smtClean="0">
                <a:effectLst>
                  <a:outerShdw blurRad="38100" dist="38100" dir="2700000" algn="tl">
                    <a:srgbClr val="000000"/>
                  </a:outerShdw>
                </a:effectLst>
                <a:latin typeface="Calibri" pitchFamily="34" charset="0"/>
              </a:rPr>
              <a:t>le </a:t>
            </a:r>
            <a:r>
              <a:rPr lang="en-US" sz="2400" dirty="0" err="1" smtClean="0">
                <a:effectLst>
                  <a:outerShdw blurRad="38100" dist="38100" dir="2700000" algn="tl">
                    <a:srgbClr val="000000"/>
                  </a:outerShdw>
                </a:effectLst>
                <a:latin typeface="Calibri" pitchFamily="34" charset="0"/>
              </a:rPr>
              <a:t>sembra</a:t>
            </a:r>
            <a:r>
              <a:rPr lang="en-US" sz="2400" dirty="0" smtClean="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che</a:t>
            </a:r>
            <a:r>
              <a:rPr lang="en-US" sz="2400" dirty="0" smtClean="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il</a:t>
            </a:r>
            <a:r>
              <a:rPr lang="en-US" sz="2400" dirty="0" smtClean="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cuore</a:t>
            </a:r>
            <a:r>
              <a:rPr lang="en-US" sz="2400" dirty="0" smtClean="0">
                <a:effectLst>
                  <a:outerShdw blurRad="38100" dist="38100" dir="2700000" algn="tl">
                    <a:srgbClr val="000000"/>
                  </a:outerShdw>
                </a:effectLst>
                <a:latin typeface="Calibri" pitchFamily="34" charset="0"/>
              </a:rPr>
              <a:t> di fermi…</a:t>
            </a:r>
            <a:endParaRPr lang="en-US" sz="3200" dirty="0">
              <a:effectLst>
                <a:outerShdw blurRad="38100" dist="38100" dir="2700000" algn="tl">
                  <a:srgbClr val="000000"/>
                </a:outerShdw>
              </a:effectLst>
              <a:latin typeface="Calibri" pitchFamily="34" charset="0"/>
            </a:endParaRPr>
          </a:p>
        </p:txBody>
      </p:sp>
      <p:sp>
        <p:nvSpPr>
          <p:cNvPr id="76824" name="Rectangle 24"/>
          <p:cNvSpPr>
            <a:spLocks noChangeArrowheads="1"/>
          </p:cNvSpPr>
          <p:nvPr/>
        </p:nvSpPr>
        <p:spPr bwMode="auto">
          <a:xfrm>
            <a:off x="2916238" y="4005263"/>
            <a:ext cx="3650817" cy="830997"/>
          </a:xfrm>
          <a:prstGeom prst="rect">
            <a:avLst/>
          </a:prstGeom>
          <a:noFill/>
          <a:ln w="9525">
            <a:noFill/>
            <a:miter lim="800000"/>
            <a:headEnd/>
            <a:tailEnd/>
          </a:ln>
          <a:effectLst/>
        </p:spPr>
        <p:txBody>
          <a:bodyPr wrap="square">
            <a:spAutoFit/>
          </a:bodyPr>
          <a:lstStyle/>
          <a:p>
            <a:pPr algn="ctr" defTabSz="914400">
              <a:defRPr/>
            </a:pPr>
            <a:r>
              <a:rPr lang="en-US" sz="2400" dirty="0" smtClean="0">
                <a:effectLst>
                  <a:outerShdw blurRad="38100" dist="38100" dir="2700000" algn="tl">
                    <a:srgbClr val="000000"/>
                  </a:outerShdw>
                </a:effectLst>
                <a:latin typeface="Calibri" pitchFamily="34" charset="0"/>
              </a:rPr>
              <a:t>Il </a:t>
            </a:r>
            <a:r>
              <a:rPr lang="en-US" sz="2400" dirty="0" err="1" smtClean="0">
                <a:effectLst>
                  <a:outerShdw blurRad="38100" dist="38100" dir="2700000" algn="tl">
                    <a:srgbClr val="000000"/>
                  </a:outerShdw>
                </a:effectLst>
                <a:latin typeface="Calibri" pitchFamily="34" charset="0"/>
              </a:rPr>
              <a:t>marito</a:t>
            </a:r>
            <a:r>
              <a:rPr lang="en-US" sz="2400" dirty="0" smtClean="0">
                <a:effectLst>
                  <a:outerShdw blurRad="38100" dist="38100" dir="2700000" algn="tl">
                    <a:srgbClr val="000000"/>
                  </a:outerShdw>
                </a:effectLst>
                <a:latin typeface="Calibri" pitchFamily="34" charset="0"/>
              </a:rPr>
              <a:t> la </a:t>
            </a:r>
            <a:r>
              <a:rPr lang="en-US" sz="2400" dirty="0" err="1" smtClean="0">
                <a:effectLst>
                  <a:outerShdw blurRad="38100" dist="38100" dir="2700000" algn="tl">
                    <a:srgbClr val="000000"/>
                  </a:outerShdw>
                </a:effectLst>
                <a:latin typeface="Calibri" pitchFamily="34" charset="0"/>
              </a:rPr>
              <a:t>trova</a:t>
            </a:r>
            <a:r>
              <a:rPr lang="en-US" sz="2400" dirty="0" smtClean="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ancora</a:t>
            </a:r>
            <a:r>
              <a:rPr lang="en-US" sz="2400" dirty="0" smtClean="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più</a:t>
            </a:r>
            <a:r>
              <a:rPr lang="en-US" sz="2400" dirty="0" smtClean="0">
                <a:effectLst>
                  <a:outerShdw blurRad="38100" dist="38100" dir="2700000" algn="tl">
                    <a:srgbClr val="000000"/>
                  </a:outerShdw>
                </a:effectLst>
                <a:latin typeface="Calibri" pitchFamily="34" charset="0"/>
              </a:rPr>
              <a:t> </a:t>
            </a:r>
            <a:r>
              <a:rPr lang="en-US" sz="2400" dirty="0" err="1" smtClean="0">
                <a:effectLst>
                  <a:outerShdw blurRad="38100" dist="38100" dir="2700000" algn="tl">
                    <a:srgbClr val="000000"/>
                  </a:outerShdw>
                </a:effectLst>
                <a:latin typeface="Calibri" pitchFamily="34" charset="0"/>
              </a:rPr>
              <a:t>insopportabile</a:t>
            </a:r>
            <a:endParaRPr lang="it-IT" sz="2400" dirty="0">
              <a:effectLst>
                <a:outerShdw blurRad="38100" dist="38100" dir="2700000" algn="tl">
                  <a:srgbClr val="000000"/>
                </a:outerShdw>
              </a:effectLst>
              <a:latin typeface="Calibri" pitchFamily="34" charset="0"/>
            </a:endParaRPr>
          </a:p>
        </p:txBody>
      </p:sp>
      <p:grpSp>
        <p:nvGrpSpPr>
          <p:cNvPr id="61448" name="Group 11"/>
          <p:cNvGrpSpPr>
            <a:grpSpLocks/>
          </p:cNvGrpSpPr>
          <p:nvPr/>
        </p:nvGrpSpPr>
        <p:grpSpPr bwMode="auto">
          <a:xfrm>
            <a:off x="34925" y="-134938"/>
            <a:ext cx="9109075" cy="6992938"/>
            <a:chOff x="22" y="-85"/>
            <a:chExt cx="5738" cy="4405"/>
          </a:xfrm>
        </p:grpSpPr>
        <p:sp>
          <p:nvSpPr>
            <p:cNvPr id="61450" name="AutoShape 2" descr="https://www.stopthethyroidmadness.com/images/Screen-Shot-2015-05-07-at-9.17.38-PM.jpg"/>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1" name="Rectangle 2"/>
            <p:cNvSpPr>
              <a:spLocks noChangeArrowheads="1"/>
            </p:cNvSpPr>
            <p:nvPr/>
          </p:nvSpPr>
          <p:spPr bwMode="auto">
            <a:xfrm>
              <a:off x="22" y="338"/>
              <a:ext cx="5556" cy="90"/>
            </a:xfrm>
            <a:prstGeom prst="rect">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pPr defTabSz="914400"/>
              <a:endParaRPr lang="it-IT" sz="2400">
                <a:latin typeface="Calibri" pitchFamily="34" charset="0"/>
              </a:endParaRPr>
            </a:p>
          </p:txBody>
        </p:sp>
        <p:grpSp>
          <p:nvGrpSpPr>
            <p:cNvPr id="61452" name="Group 17"/>
            <p:cNvGrpSpPr>
              <a:grpSpLocks/>
            </p:cNvGrpSpPr>
            <p:nvPr/>
          </p:nvGrpSpPr>
          <p:grpSpPr bwMode="auto">
            <a:xfrm>
              <a:off x="4736" y="3947"/>
              <a:ext cx="1024" cy="373"/>
              <a:chOff x="4736" y="3730"/>
              <a:chExt cx="1024" cy="373"/>
            </a:xfrm>
          </p:grpSpPr>
          <p:sp>
            <p:nvSpPr>
              <p:cNvPr id="61461" name="Text Box 4"/>
              <p:cNvSpPr txBox="1">
                <a:spLocks noChangeArrowheads="1"/>
              </p:cNvSpPr>
              <p:nvPr/>
            </p:nvSpPr>
            <p:spPr bwMode="auto">
              <a:xfrm>
                <a:off x="4736" y="3851"/>
                <a:ext cx="530" cy="192"/>
              </a:xfrm>
              <a:prstGeom prst="rect">
                <a:avLst/>
              </a:prstGeom>
              <a:noFill/>
              <a:ln w="9525">
                <a:noFill/>
                <a:miter lim="800000"/>
                <a:headEnd/>
                <a:tailEnd/>
              </a:ln>
            </p:spPr>
            <p:txBody>
              <a:bodyPr wrap="none">
                <a:spAutoFit/>
              </a:bodyPr>
              <a:lstStyle/>
              <a:p>
                <a:pPr defTabSz="914400"/>
                <a:r>
                  <a:rPr lang="en-US" sz="1400">
                    <a:latin typeface="Calibri" pitchFamily="34" charset="0"/>
                  </a:rPr>
                  <a:t>EFE 2019</a:t>
                </a:r>
              </a:p>
            </p:txBody>
          </p:sp>
          <p:pic>
            <p:nvPicPr>
              <p:cNvPr id="61462" name="Picture 19" descr="Unife_bianco_payoff PNG (2)"/>
              <p:cNvPicPr>
                <a:picLocks noChangeAspect="1" noChangeArrowheads="1"/>
              </p:cNvPicPr>
              <p:nvPr/>
            </p:nvPicPr>
            <p:blipFill>
              <a:blip r:embed="rId3"/>
              <a:srcRect r="55005" b="26601"/>
              <a:stretch>
                <a:fillRect/>
              </a:stretch>
            </p:blipFill>
            <p:spPr bwMode="auto">
              <a:xfrm>
                <a:off x="5354" y="3730"/>
                <a:ext cx="406" cy="373"/>
              </a:xfrm>
              <a:prstGeom prst="rect">
                <a:avLst/>
              </a:prstGeom>
              <a:noFill/>
              <a:ln w="9525">
                <a:noFill/>
                <a:miter lim="800000"/>
                <a:headEnd/>
                <a:tailEnd/>
              </a:ln>
            </p:spPr>
          </p:pic>
        </p:grpSp>
        <p:sp>
          <p:nvSpPr>
            <p:cNvPr id="47112" name="Rectangle 8"/>
            <p:cNvSpPr>
              <a:spLocks noChangeArrowheads="1"/>
            </p:cNvSpPr>
            <p:nvPr/>
          </p:nvSpPr>
          <p:spPr bwMode="auto">
            <a:xfrm>
              <a:off x="539" y="13"/>
              <a:ext cx="3173" cy="365"/>
            </a:xfrm>
            <a:prstGeom prst="rect">
              <a:avLst/>
            </a:prstGeom>
            <a:noFill/>
            <a:ln w="9525">
              <a:noFill/>
              <a:miter lim="800000"/>
              <a:headEnd/>
              <a:tailEnd/>
            </a:ln>
            <a:effectLst/>
          </p:spPr>
          <p:txBody>
            <a:bodyPr wrap="none">
              <a:spAutoFit/>
            </a:bodyPr>
            <a:lstStyle/>
            <a:p>
              <a:pPr>
                <a:defRPr/>
              </a:pPr>
              <a:r>
                <a:rPr lang="it-IT" sz="3200">
                  <a:effectLst>
                    <a:outerShdw blurRad="38100" dist="38100" dir="2700000" algn="tl">
                      <a:srgbClr val="000000"/>
                    </a:outerShdw>
                  </a:effectLst>
                  <a:latin typeface="Calibri" pitchFamily="34" charset="0"/>
                </a:rPr>
                <a:t>LE IPERTENSIONI ENDOCRINE</a:t>
              </a:r>
            </a:p>
          </p:txBody>
        </p:sp>
        <p:sp>
          <p:nvSpPr>
            <p:cNvPr id="61454" name="AutoShape 7"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5" name="AutoShape 9" descr="Risultati immagini per carcinoma differenziato della tiroide"/>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6" name="AutoShape 11"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7" name="AutoShape 13" descr="Linee Guida Italiane sulla diagnosi del carcinoma differenziato della tiroide: premesse e obiettivi"/>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sp>
          <p:nvSpPr>
            <p:cNvPr id="61458" name="AutoShape 15" descr="Immagine correlata"/>
            <p:cNvSpPr>
              <a:spLocks noChangeAspect="1" noChangeArrowheads="1"/>
            </p:cNvSpPr>
            <p:nvPr/>
          </p:nvSpPr>
          <p:spPr bwMode="auto">
            <a:xfrm>
              <a:off x="98" y="-85"/>
              <a:ext cx="187" cy="187"/>
            </a:xfrm>
            <a:prstGeom prst="rect">
              <a:avLst/>
            </a:prstGeom>
            <a:noFill/>
            <a:ln w="9525">
              <a:noFill/>
              <a:miter lim="800000"/>
              <a:headEnd/>
              <a:tailEnd/>
            </a:ln>
          </p:spPr>
          <p:txBody>
            <a:bodyPr/>
            <a:lstStyle/>
            <a:p>
              <a:endParaRPr lang="it-IT">
                <a:latin typeface="Calibri" pitchFamily="34" charset="0"/>
              </a:endParaRPr>
            </a:p>
          </p:txBody>
        </p:sp>
        <p:pic>
          <p:nvPicPr>
            <p:cNvPr id="61459" name="Picture 23" descr="Risultati immagini per endocrine hypertension guidelines"/>
            <p:cNvPicPr>
              <a:picLocks noChangeAspect="1" noChangeArrowheads="1"/>
            </p:cNvPicPr>
            <p:nvPr/>
          </p:nvPicPr>
          <p:blipFill>
            <a:blip r:embed="rId4"/>
            <a:srcRect l="28851" t="13780" r="28851" b="9842"/>
            <a:stretch>
              <a:fillRect/>
            </a:stretch>
          </p:blipFill>
          <p:spPr bwMode="auto">
            <a:xfrm>
              <a:off x="4937" y="152"/>
              <a:ext cx="665" cy="880"/>
            </a:xfrm>
            <a:prstGeom prst="rect">
              <a:avLst/>
            </a:prstGeom>
            <a:noFill/>
            <a:ln w="9525">
              <a:noFill/>
              <a:miter lim="800000"/>
              <a:headEnd/>
              <a:tailEnd/>
            </a:ln>
          </p:spPr>
        </p:pic>
        <p:pic>
          <p:nvPicPr>
            <p:cNvPr id="61460" name="Picture 24" descr="Immagine correlata"/>
            <p:cNvPicPr>
              <a:picLocks noChangeAspect="1" noChangeArrowheads="1"/>
            </p:cNvPicPr>
            <p:nvPr/>
          </p:nvPicPr>
          <p:blipFill>
            <a:blip r:embed="rId5"/>
            <a:srcRect/>
            <a:stretch>
              <a:fillRect/>
            </a:stretch>
          </p:blipFill>
          <p:spPr bwMode="auto">
            <a:xfrm>
              <a:off x="36" y="18"/>
              <a:ext cx="519" cy="313"/>
            </a:xfrm>
            <a:prstGeom prst="rect">
              <a:avLst/>
            </a:prstGeom>
            <a:noFill/>
            <a:ln w="9525">
              <a:noFill/>
              <a:miter lim="800000"/>
              <a:headEnd/>
              <a:tailEnd/>
            </a:ln>
          </p:spPr>
        </p:pic>
      </p:grpSp>
      <p:sp>
        <p:nvSpPr>
          <p:cNvPr id="25" name="Rectangle 17"/>
          <p:cNvSpPr>
            <a:spLocks noChangeArrowheads="1"/>
          </p:cNvSpPr>
          <p:nvPr/>
        </p:nvSpPr>
        <p:spPr bwMode="auto">
          <a:xfrm>
            <a:off x="2484438" y="1458913"/>
            <a:ext cx="2520950" cy="584200"/>
          </a:xfrm>
          <a:prstGeom prst="rect">
            <a:avLst/>
          </a:prstGeom>
          <a:noFill/>
          <a:ln w="9525">
            <a:noFill/>
            <a:miter lim="800000"/>
            <a:headEnd/>
            <a:tailEnd/>
          </a:ln>
          <a:effectLst/>
        </p:spPr>
        <p:txBody>
          <a:bodyPr>
            <a:spAutoFit/>
          </a:bodyPr>
          <a:lstStyle/>
          <a:p>
            <a:pPr defTabSz="914400">
              <a:defRPr/>
            </a:pPr>
            <a:r>
              <a:rPr lang="en-US" sz="3200" dirty="0" smtClean="0">
                <a:effectLst>
                  <a:outerShdw blurRad="38100" dist="38100" dir="2700000" algn="tl">
                    <a:srgbClr val="000000">
                      <a:alpha val="43137"/>
                    </a:srgbClr>
                  </a:outerShdw>
                </a:effectLst>
                <a:latin typeface="Calibri" pitchFamily="34" charset="0"/>
              </a:rPr>
              <a:t>FS, 58 </a:t>
            </a:r>
            <a:r>
              <a:rPr lang="en-US" sz="3200" dirty="0">
                <a:effectLst>
                  <a:outerShdw blurRad="38100" dist="38100" dir="2700000" algn="tl">
                    <a:srgbClr val="000000">
                      <a:alpha val="43137"/>
                    </a:srgbClr>
                  </a:outerShdw>
                </a:effectLst>
                <a:latin typeface="Calibri" pitchFamily="34" charset="0"/>
              </a:rPr>
              <a:t>aa</a:t>
            </a:r>
            <a:endParaRPr lang="it-IT" sz="3200" dirty="0">
              <a:effectLst>
                <a:outerShdw blurRad="38100" dist="38100" dir="2700000" algn="tl">
                  <a:srgbClr val="000000">
                    <a:alpha val="43137"/>
                  </a:srgbClr>
                </a:outerShdw>
              </a:effectLst>
              <a:latin typeface="Calibri" pitchFamily="34" charset="0"/>
            </a:endParaRPr>
          </a:p>
        </p:txBody>
      </p:sp>
      <p:pic>
        <p:nvPicPr>
          <p:cNvPr id="26" name="Picture 2" descr="Icona del pittogramma figura stilizzata di posizione di lingua di corpo di persona femminile della ragazza della donna."/>
          <p:cNvPicPr>
            <a:picLocks noChangeAspect="1" noChangeArrowheads="1"/>
          </p:cNvPicPr>
          <p:nvPr/>
        </p:nvPicPr>
        <p:blipFill rotWithShape="1">
          <a:blip r:embed="rId6">
            <a:extLst>
              <a:ext uri="{28A0092B-C50C-407E-A947-70E740481C1C}">
                <a14:useLocalDpi xmlns:a14="http://schemas.microsoft.com/office/drawing/2010/main" val="0"/>
              </a:ext>
            </a:extLst>
          </a:blip>
          <a:srcRect l="42170" t="40241" r="42040" b="35415"/>
          <a:stretch/>
        </p:blipFill>
        <p:spPr bwMode="auto">
          <a:xfrm>
            <a:off x="627769" y="1458913"/>
            <a:ext cx="1548838" cy="233413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7"/>
          <a:stretch>
            <a:fillRect/>
          </a:stretch>
        </p:blipFill>
        <p:spPr>
          <a:xfrm>
            <a:off x="5805055" y="4549404"/>
            <a:ext cx="1524000" cy="1524000"/>
          </a:xfrm>
          <a:prstGeom prst="rect">
            <a:avLst/>
          </a:prstGeom>
        </p:spPr>
      </p:pic>
    </p:spTree>
    <p:extLst>
      <p:ext uri="{BB962C8B-B14F-4D97-AF65-F5344CB8AC3E}">
        <p14:creationId xmlns:p14="http://schemas.microsoft.com/office/powerpoint/2010/main" val="2203808732"/>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co">
  <a:themeElements>
    <a:clrScheme name="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Arco">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rco">
  <a:themeElements>
    <a:clrScheme name="1_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1_Arco">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1_Arco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1_Arco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Arco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1_Arco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
        <a:ea typeface=""/>
        <a:cs typeface=""/>
      </a:majorFont>
      <a:minorFont>
        <a:latin typeface=""/>
        <a:ea typeface=""/>
        <a:cs typeface=""/>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TM04033919[[fn=Circuito]]</Template>
  <TotalTime>2770</TotalTime>
  <Words>1806</Words>
  <Application>Microsoft Office PowerPoint</Application>
  <PresentationFormat>Presentazione su schermo (4:3)</PresentationFormat>
  <Paragraphs>493</Paragraphs>
  <Slides>54</Slides>
  <Notes>50</Notes>
  <HiddenSlides>0</HiddenSlides>
  <MMClips>0</MMClips>
  <ScaleCrop>false</ScaleCrop>
  <HeadingPairs>
    <vt:vector size="4" baseType="variant">
      <vt:variant>
        <vt:lpstr>Tema</vt:lpstr>
      </vt:variant>
      <vt:variant>
        <vt:i4>3</vt:i4>
      </vt:variant>
      <vt:variant>
        <vt:lpstr>Titoli diapositive</vt:lpstr>
      </vt:variant>
      <vt:variant>
        <vt:i4>54</vt:i4>
      </vt:variant>
    </vt:vector>
  </HeadingPairs>
  <TitlesOfParts>
    <vt:vector size="57" baseType="lpstr">
      <vt:lpstr>Arco</vt:lpstr>
      <vt:lpstr>1_Arco</vt:lpstr>
      <vt:lpstr>Circuito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VALUTAZIONE DELL’APPLICABILITA’ DEI NEP SCORE IN UNA CASISTICA DI PAZIENTI CON NET AL IV STADIO.</dc:title>
  <dc:creator>mario</dc:creator>
  <cp:lastModifiedBy>Aula Magna</cp:lastModifiedBy>
  <cp:revision>232</cp:revision>
  <dcterms:created xsi:type="dcterms:W3CDTF">2018-06-17T13:20:15Z</dcterms:created>
  <dcterms:modified xsi:type="dcterms:W3CDTF">2019-09-28T06:35:49Z</dcterms:modified>
</cp:coreProperties>
</file>